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4" r:id="rId3"/>
    <p:sldId id="263" r:id="rId4"/>
    <p:sldId id="265" r:id="rId5"/>
    <p:sldId id="260" r:id="rId6"/>
    <p:sldId id="261" r:id="rId7"/>
    <p:sldId id="267" r:id="rId8"/>
    <p:sldId id="268" r:id="rId9"/>
    <p:sldId id="270" r:id="rId10"/>
    <p:sldId id="262" r:id="rId11"/>
    <p:sldId id="271" r:id="rId12"/>
    <p:sldId id="272" r:id="rId13"/>
    <p:sldId id="273" r:id="rId14"/>
    <p:sldId id="266" r:id="rId15"/>
  </p:sldIdLst>
  <p:sldSz cx="10693400" cy="7561263"/>
  <p:notesSz cx="6888163" cy="10018713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46E"/>
    <a:srgbClr val="A2BDC1"/>
    <a:srgbClr val="4D4D4D"/>
    <a:srgbClr val="366D75"/>
    <a:srgbClr val="000000"/>
    <a:srgbClr val="393938"/>
    <a:srgbClr val="00506A"/>
    <a:srgbClr val="222222"/>
    <a:srgbClr val="DEDEDE"/>
    <a:srgbClr val="1959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27" autoAdjust="0"/>
  </p:normalViewPr>
  <p:slideViewPr>
    <p:cSldViewPr snapToGrid="0" showGuides="1">
      <p:cViewPr varScale="1">
        <p:scale>
          <a:sx n="41" d="100"/>
          <a:sy n="41" d="100"/>
        </p:scale>
        <p:origin x="1116" y="48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8" d="100"/>
          <a:sy n="98" d="100"/>
        </p:scale>
        <p:origin x="-630" y="-90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276" cy="502627"/>
          </a:xfrm>
          <a:prstGeom prst="rect">
            <a:avLst/>
          </a:prstGeom>
        </p:spPr>
        <p:txBody>
          <a:bodyPr vert="horz" lIns="93452" tIns="46726" rIns="93452" bIns="4672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265" y="0"/>
            <a:ext cx="2984276" cy="502627"/>
          </a:xfrm>
          <a:prstGeom prst="rect">
            <a:avLst/>
          </a:prstGeom>
        </p:spPr>
        <p:txBody>
          <a:bodyPr vert="horz" lIns="93452" tIns="46726" rIns="93452" bIns="46726" rtlCol="0"/>
          <a:lstStyle>
            <a:lvl1pPr algn="r">
              <a:defRPr sz="1200"/>
            </a:lvl1pPr>
          </a:lstStyle>
          <a:p>
            <a:fld id="{29B6D7F8-6C79-4757-B9BB-414273FD08E6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86"/>
            <a:ext cx="2984276" cy="502627"/>
          </a:xfrm>
          <a:prstGeom prst="rect">
            <a:avLst/>
          </a:prstGeom>
        </p:spPr>
        <p:txBody>
          <a:bodyPr vert="horz" lIns="93452" tIns="46726" rIns="93452" bIns="4672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265" y="9516086"/>
            <a:ext cx="2984276" cy="502627"/>
          </a:xfrm>
          <a:prstGeom prst="rect">
            <a:avLst/>
          </a:prstGeom>
        </p:spPr>
        <p:txBody>
          <a:bodyPr vert="horz" lIns="93452" tIns="46726" rIns="93452" bIns="46726" rtlCol="0" anchor="b"/>
          <a:lstStyle>
            <a:lvl1pPr algn="r">
              <a:defRPr sz="1200"/>
            </a:lvl1pPr>
          </a:lstStyle>
          <a:p>
            <a:fld id="{720E5230-0B00-443B-82C7-1880CF5F94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369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7400" y="750888"/>
            <a:ext cx="53133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52" tIns="46726" rIns="93452" bIns="4672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16128" y="4758889"/>
            <a:ext cx="4865680" cy="4508420"/>
          </a:xfrm>
          <a:prstGeom prst="rect">
            <a:avLst/>
          </a:prstGeom>
        </p:spPr>
        <p:txBody>
          <a:bodyPr vert="horz" lIns="93452" tIns="46726" rIns="93452" bIns="4672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49367" y="9517779"/>
            <a:ext cx="838797" cy="500935"/>
          </a:xfrm>
          <a:prstGeom prst="rect">
            <a:avLst/>
          </a:prstGeom>
        </p:spPr>
        <p:txBody>
          <a:bodyPr vert="horz" lIns="93452" tIns="46726" rIns="93452" bIns="46726" rtlCol="0" anchor="b"/>
          <a:lstStyle>
            <a:lvl1pPr algn="r"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spcAft>
        <a:spcPts val="450"/>
      </a:spcAft>
      <a:defRPr sz="1200" kern="1200">
        <a:solidFill>
          <a:schemeClr val="tx1"/>
        </a:solidFill>
        <a:latin typeface="Lato" panose="020F0502020204030203" pitchFamily="34" charset="0"/>
        <a:ea typeface="Lato" panose="020F0502020204030203" pitchFamily="34" charset="0"/>
        <a:cs typeface="Lato" panose="020F0502020204030203" pitchFamily="34" charset="0"/>
      </a:defRPr>
    </a:lvl1pPr>
    <a:lvl2pPr marL="174625" indent="-174625" algn="l" defTabSz="1043056" rtl="0" eaLnBrk="1" latinLnBrk="0" hangingPunct="1">
      <a:spcAft>
        <a:spcPts val="45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Lato" panose="020F0502020204030203" pitchFamily="34" charset="0"/>
        <a:ea typeface="Lato" panose="020F0502020204030203" pitchFamily="34" charset="0"/>
        <a:cs typeface="Lato" panose="020F0502020204030203" pitchFamily="34" charset="0"/>
      </a:defRPr>
    </a:lvl2pPr>
    <a:lvl3pPr marL="447675" indent="-174625" algn="l" defTabSz="1043056" rtl="0" eaLnBrk="1" latinLnBrk="0" hangingPunct="1">
      <a:spcAft>
        <a:spcPts val="450"/>
      </a:spcAft>
      <a:buFont typeface="Arial" panose="020B0604020202020204" pitchFamily="34" charset="0"/>
      <a:buChar char="–"/>
      <a:defRPr sz="1200" kern="1200">
        <a:solidFill>
          <a:schemeClr val="tx1"/>
        </a:solidFill>
        <a:latin typeface="Lato" panose="020F0502020204030203" pitchFamily="34" charset="0"/>
        <a:ea typeface="Lato" panose="020F0502020204030203" pitchFamily="34" charset="0"/>
        <a:cs typeface="Lato" panose="020F0502020204030203" pitchFamily="34" charset="0"/>
      </a:defRPr>
    </a:lvl3pPr>
    <a:lvl4pPr marL="622300" indent="-174625" algn="l" defTabSz="1043056" rtl="0" eaLnBrk="1" latinLnBrk="0" hangingPunct="1">
      <a:spcAft>
        <a:spcPts val="45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Lato" panose="020F0502020204030203" pitchFamily="34" charset="0"/>
        <a:ea typeface="Lato" panose="020F0502020204030203" pitchFamily="34" charset="0"/>
        <a:cs typeface="Lato" panose="020F0502020204030203" pitchFamily="34" charset="0"/>
      </a:defRPr>
    </a:lvl4pPr>
    <a:lvl5pPr marL="808038" indent="-185738" algn="l" defTabSz="1043056" rtl="0" eaLnBrk="1" latinLnBrk="0" hangingPunct="1">
      <a:spcAft>
        <a:spcPts val="45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Lato" panose="020F0502020204030203" pitchFamily="34" charset="0"/>
        <a:ea typeface="Lato" panose="020F0502020204030203" pitchFamily="34" charset="0"/>
        <a:cs typeface="Lato" panose="020F0502020204030203" pitchFamily="34" charset="0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943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310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682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837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568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1483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925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294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706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439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858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1912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125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50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3670195"/>
            <a:ext cx="9383395" cy="702589"/>
          </a:xfrm>
        </p:spPr>
        <p:txBody>
          <a:bodyPr/>
          <a:lstStyle>
            <a:lvl1pPr algn="l">
              <a:lnSpc>
                <a:spcPts val="56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4392907"/>
            <a:ext cx="7781290" cy="819150"/>
          </a:xfrm>
        </p:spPr>
        <p:txBody>
          <a:bodyPr/>
          <a:lstStyle>
            <a:lvl1pPr marL="0" indent="0" algn="l">
              <a:lnSpc>
                <a:spcPts val="4600"/>
              </a:lnSpc>
              <a:spcBef>
                <a:spcPts val="0"/>
              </a:spcBef>
              <a:buNone/>
              <a:defRPr sz="3600">
                <a:solidFill>
                  <a:schemeClr val="bg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5" y="369240"/>
            <a:ext cx="3412800" cy="66208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32522" y="7032883"/>
            <a:ext cx="478650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spc="0" baseline="0" dirty="0">
                <a:solidFill>
                  <a:srgbClr val="757474"/>
                </a:solidFill>
              </a:rPr>
              <a:t>© NICE 2018. All rights reserved. Subject to notice of rights. </a:t>
            </a:r>
            <a:endParaRPr lang="en-US" sz="1400" spc="0" baseline="0" dirty="0">
              <a:solidFill>
                <a:srgbClr val="757474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277" y="2941409"/>
            <a:ext cx="8271760" cy="697044"/>
          </a:xfrm>
        </p:spPr>
        <p:txBody>
          <a:bodyPr/>
          <a:lstStyle>
            <a:lvl1pPr marL="0" indent="0">
              <a:lnSpc>
                <a:spcPts val="5600"/>
              </a:lnSpc>
              <a:defRPr sz="4800">
                <a:solidFill>
                  <a:schemeClr val="bg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327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306800"/>
            <a:ext cx="7497293" cy="1387068"/>
          </a:xfrm>
        </p:spPr>
        <p:txBody>
          <a:bodyPr anchor="t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7999" y="2992401"/>
            <a:ext cx="3914371" cy="3225519"/>
          </a:xfrm>
        </p:spPr>
        <p:txBody>
          <a:bodyPr/>
          <a:lstStyle>
            <a:lvl1pPr marL="269875" indent="-265113">
              <a:lnSpc>
                <a:spcPts val="2400"/>
              </a:lnSpc>
              <a:spcBef>
                <a:spcPts val="850"/>
              </a:spcBef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spcBef>
                <a:spcPts val="850"/>
              </a:spcBef>
              <a:defRPr sz="2000">
                <a:solidFill>
                  <a:schemeClr val="bg1"/>
                </a:solidFill>
              </a:defRPr>
            </a:lvl2pPr>
            <a:lvl3pPr>
              <a:lnSpc>
                <a:spcPts val="2400"/>
              </a:lnSpc>
              <a:spcBef>
                <a:spcPts val="850"/>
              </a:spcBef>
              <a:defRPr sz="2000">
                <a:solidFill>
                  <a:schemeClr val="bg1"/>
                </a:solidFill>
              </a:defRPr>
            </a:lvl3pPr>
            <a:lvl4pPr>
              <a:lnSpc>
                <a:spcPts val="2400"/>
              </a:lnSpc>
              <a:spcBef>
                <a:spcPts val="850"/>
              </a:spcBef>
              <a:defRPr sz="2000">
                <a:solidFill>
                  <a:schemeClr val="bg1"/>
                </a:solidFill>
              </a:defRPr>
            </a:lvl4pPr>
            <a:lvl5pPr>
              <a:lnSpc>
                <a:spcPts val="2400"/>
              </a:lnSpc>
              <a:spcBef>
                <a:spcPts val="85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4127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Screensh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08000" y="2247364"/>
            <a:ext cx="3149600" cy="2045669"/>
          </a:xfrm>
        </p:spPr>
        <p:txBody>
          <a:bodyPr anchor="b" anchorCtr="0"/>
          <a:lstStyle>
            <a:lvl1pPr>
              <a:lnSpc>
                <a:spcPts val="4200"/>
              </a:lnSpc>
              <a:spcBef>
                <a:spcPts val="0"/>
              </a:spcBef>
              <a:defRPr sz="36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08000" y="4664477"/>
            <a:ext cx="3667760" cy="465461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255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with Stat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17726" y="2144219"/>
            <a:ext cx="4301422" cy="2817526"/>
          </a:xfrm>
        </p:spPr>
        <p:txBody>
          <a:bodyPr/>
          <a:lstStyle>
            <a:lvl1pPr>
              <a:lnSpc>
                <a:spcPts val="4200"/>
              </a:lnSpc>
              <a:defRPr sz="36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03" y="2181528"/>
            <a:ext cx="2685293" cy="196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74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131055" y="1288868"/>
            <a:ext cx="3911600" cy="3178175"/>
          </a:xfrm>
        </p:spPr>
        <p:txBody>
          <a:bodyPr/>
          <a:lstStyle>
            <a:lvl1pPr marL="209550" indent="-20880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3600">
                <a:solidFill>
                  <a:schemeClr val="bg1"/>
                </a:solidFill>
                <a:latin typeface="+mj-lt"/>
              </a:defRPr>
            </a:lvl1pPr>
            <a:lvl2pPr marL="208800" indent="0">
              <a:lnSpc>
                <a:spcPts val="2400"/>
              </a:lnSpc>
              <a:spcBef>
                <a:spcPts val="1417"/>
              </a:spcBef>
              <a:buNone/>
              <a:defRPr sz="2000">
                <a:solidFill>
                  <a:schemeClr val="accent6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00220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3440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010" y="291234"/>
            <a:ext cx="10064973" cy="10370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2989" y="7008171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824D6-1CC4-45B0-B658-13A760FABFF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299010" y="1452884"/>
            <a:ext cx="10064973" cy="41756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Placeholder for image/chart (click icons below)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98896" y="5747998"/>
            <a:ext cx="10090039" cy="860048"/>
          </a:xfrm>
        </p:spPr>
        <p:txBody>
          <a:bodyPr>
            <a:normAutofit/>
          </a:bodyPr>
          <a:lstStyle>
            <a:lvl1pPr marL="0" indent="0">
              <a:buNone/>
              <a:defRPr sz="2205"/>
            </a:lvl1pPr>
          </a:lstStyle>
          <a:p>
            <a:pPr lvl="0"/>
            <a:r>
              <a:rPr lang="en-GB" dirty="0"/>
              <a:t>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127658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08000" y="2893102"/>
            <a:ext cx="8980488" cy="1469036"/>
          </a:xfrm>
        </p:spPr>
        <p:txBody>
          <a:bodyPr anchor="b" anchorCtr="0"/>
          <a:lstStyle>
            <a:lvl1pPr>
              <a:lnSpc>
                <a:spcPts val="5600"/>
              </a:lnSpc>
              <a:spcBef>
                <a:spcPts val="0"/>
              </a:spcBef>
              <a:defRPr sz="4800" b="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08000" y="4359981"/>
            <a:ext cx="9010754" cy="689677"/>
          </a:xfrm>
        </p:spPr>
        <p:txBody>
          <a:bodyPr/>
          <a:lstStyle>
            <a:lvl1pPr>
              <a:lnSpc>
                <a:spcPts val="4600"/>
              </a:lnSpc>
              <a:spcBef>
                <a:spcPts val="0"/>
              </a:spcBef>
              <a:defRPr sz="3600">
                <a:solidFill>
                  <a:schemeClr val="bg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278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ement or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08000" y="1295400"/>
            <a:ext cx="7734300" cy="4946650"/>
          </a:xfrm>
        </p:spPr>
        <p:txBody>
          <a:bodyPr/>
          <a:lstStyle>
            <a:lvl1pPr>
              <a:lnSpc>
                <a:spcPts val="4200"/>
              </a:lnSpc>
              <a:spcBef>
                <a:spcPts val="1134"/>
              </a:spcBef>
              <a:defRPr sz="36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36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7600"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08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2 Colum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400" y="1306800"/>
            <a:ext cx="7197725" cy="1106189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812" y="2701823"/>
            <a:ext cx="8618976" cy="3756127"/>
          </a:xfrm>
        </p:spPr>
        <p:txBody>
          <a:bodyPr numCol="2" spcCol="162000"/>
          <a:lstStyle>
            <a:lvl1pPr marL="237600">
              <a:lnSpc>
                <a:spcPts val="2400"/>
              </a:lnSpc>
              <a:spcBef>
                <a:spcPts val="850"/>
              </a:spcBef>
              <a:defRPr sz="2000">
                <a:solidFill>
                  <a:schemeClr val="tx1"/>
                </a:solidFill>
                <a:latin typeface="+mj-lt"/>
              </a:defRPr>
            </a:lvl1pPr>
            <a:lvl2pPr>
              <a:lnSpc>
                <a:spcPts val="2400"/>
              </a:lnSpc>
              <a:spcBef>
                <a:spcPts val="567"/>
              </a:spcBef>
              <a:buClr>
                <a:schemeClr val="tx1"/>
              </a:buClr>
              <a:defRPr sz="2000">
                <a:solidFill>
                  <a:schemeClr val="tx1"/>
                </a:solidFill>
              </a:defRPr>
            </a:lvl2pPr>
            <a:lvl3pPr>
              <a:lnSpc>
                <a:spcPts val="24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ts val="2400"/>
              </a:lnSpc>
              <a:defRPr sz="2000">
                <a:solidFill>
                  <a:schemeClr val="bg1"/>
                </a:solidFill>
              </a:defRPr>
            </a:lvl4pPr>
            <a:lvl5pPr>
              <a:lnSpc>
                <a:spcPts val="24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70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3699"/>
            <a:ext cx="7197725" cy="1303664"/>
          </a:xfrm>
        </p:spPr>
        <p:txBody>
          <a:bodyPr anchor="t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306800"/>
            <a:ext cx="4231640" cy="1786920"/>
          </a:xfrm>
        </p:spPr>
        <p:txBody>
          <a:bodyPr anchor="t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724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fo Graphic and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307130"/>
            <a:ext cx="3911600" cy="2217120"/>
          </a:xfrm>
        </p:spPr>
        <p:txBody>
          <a:bodyPr anchor="t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8000" y="3781425"/>
            <a:ext cx="4425950" cy="2981325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2000">
                <a:solidFill>
                  <a:schemeClr val="bg2"/>
                </a:solidFill>
                <a:latin typeface="+mj-lt"/>
              </a:defRPr>
            </a:lvl1pPr>
            <a:lvl2pPr marL="0" indent="0">
              <a:lnSpc>
                <a:spcPts val="1700"/>
              </a:lnSpc>
              <a:spcBef>
                <a:spcPts val="850"/>
              </a:spcBef>
              <a:buNone/>
              <a:defRPr sz="1400">
                <a:solidFill>
                  <a:srgbClr val="4D4D4D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2842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v2 with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449" y="1306800"/>
            <a:ext cx="7497293" cy="1387068"/>
          </a:xfrm>
        </p:spPr>
        <p:txBody>
          <a:bodyPr anchor="t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758710" y="2992401"/>
            <a:ext cx="2971078" cy="3402221"/>
          </a:xfrm>
        </p:spPr>
        <p:txBody>
          <a:bodyPr/>
          <a:lstStyle>
            <a:lvl1pPr marL="269875" indent="-265113">
              <a:lnSpc>
                <a:spcPts val="2400"/>
              </a:lnSpc>
              <a:spcBef>
                <a:spcPts val="850"/>
              </a:spcBef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spcBef>
                <a:spcPts val="850"/>
              </a:spcBef>
              <a:defRPr sz="2000">
                <a:solidFill>
                  <a:schemeClr val="bg1"/>
                </a:solidFill>
              </a:defRPr>
            </a:lvl2pPr>
            <a:lvl3pPr>
              <a:lnSpc>
                <a:spcPts val="2400"/>
              </a:lnSpc>
              <a:spcBef>
                <a:spcPts val="850"/>
              </a:spcBef>
              <a:defRPr sz="2000">
                <a:solidFill>
                  <a:schemeClr val="bg1"/>
                </a:solidFill>
              </a:defRPr>
            </a:lvl3pPr>
            <a:lvl4pPr>
              <a:lnSpc>
                <a:spcPts val="2400"/>
              </a:lnSpc>
              <a:spcBef>
                <a:spcPts val="850"/>
              </a:spcBef>
              <a:defRPr sz="2000">
                <a:solidFill>
                  <a:schemeClr val="bg1"/>
                </a:solidFill>
              </a:defRPr>
            </a:lvl4pPr>
            <a:lvl5pPr>
              <a:lnSpc>
                <a:spcPts val="2400"/>
              </a:lnSpc>
              <a:spcBef>
                <a:spcPts val="85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92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6400" y="1306800"/>
            <a:ext cx="7197725" cy="11014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812" y="2996927"/>
            <a:ext cx="7433113" cy="27561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7400" y="6930281"/>
            <a:ext cx="500380" cy="33366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400" b="1">
                <a:solidFill>
                  <a:schemeClr val="tx1"/>
                </a:solidFill>
                <a:latin typeface="+mn-lt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17" y="6987026"/>
            <a:ext cx="664464" cy="2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62" r:id="rId5"/>
    <p:sldLayoutId id="2147483654" r:id="rId6"/>
    <p:sldLayoutId id="2147483663" r:id="rId7"/>
    <p:sldLayoutId id="2147483665" r:id="rId8"/>
    <p:sldLayoutId id="2147483660" r:id="rId9"/>
    <p:sldLayoutId id="2147483664" r:id="rId10"/>
    <p:sldLayoutId id="2147483661" r:id="rId11"/>
    <p:sldLayoutId id="2147483659" r:id="rId12"/>
    <p:sldLayoutId id="2147483658" r:id="rId13"/>
    <p:sldLayoutId id="2147483655" r:id="rId14"/>
    <p:sldLayoutId id="2147483666" r:id="rId15"/>
  </p:sldLayoutIdLst>
  <p:hf hdr="0" ftr="0" dt="0"/>
  <p:txStyles>
    <p:titleStyle>
      <a:lvl1pPr algn="l" defTabSz="1043056" rtl="0" eaLnBrk="1" latinLnBrk="0" hangingPunct="1">
        <a:lnSpc>
          <a:spcPts val="4200"/>
        </a:lnSpc>
        <a:spcBef>
          <a:spcPct val="0"/>
        </a:spcBef>
        <a:buNone/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763" indent="0" algn="l" defTabSz="1043056" rtl="0" eaLnBrk="1" latinLnBrk="0" hangingPunct="1">
        <a:lnSpc>
          <a:spcPts val="2800"/>
        </a:lnSpc>
        <a:spcBef>
          <a:spcPts val="850"/>
        </a:spcBef>
        <a:buClr>
          <a:schemeClr val="tx1"/>
        </a:buClr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38125" indent="-238125" algn="l" defTabSz="1043056" rtl="0" eaLnBrk="1" latinLnBrk="0" hangingPunct="1">
        <a:lnSpc>
          <a:spcPts val="2800"/>
        </a:lnSpc>
        <a:spcBef>
          <a:spcPts val="850"/>
        </a:spcBef>
        <a:buClr>
          <a:schemeClr val="tx1"/>
        </a:buClr>
        <a:buSzPct val="95000"/>
        <a:buFont typeface="Symbol" panose="05050102010706020507" pitchFamily="18" charset="2"/>
        <a:buChar char="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276225" algn="l" defTabSz="1043056" rtl="0" eaLnBrk="1" latinLnBrk="0" hangingPunct="1">
        <a:lnSpc>
          <a:spcPts val="2800"/>
        </a:lnSpc>
        <a:spcBef>
          <a:spcPts val="850"/>
        </a:spcBef>
        <a:buClr>
          <a:schemeClr val="tx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228600" algn="l" defTabSz="1043056" rtl="0" eaLnBrk="1" latinLnBrk="0" hangingPunct="1">
        <a:lnSpc>
          <a:spcPts val="2800"/>
        </a:lnSpc>
        <a:spcBef>
          <a:spcPts val="850"/>
        </a:spcBef>
        <a:buClr>
          <a:schemeClr val="tx1"/>
        </a:buClr>
        <a:buFont typeface="Archer Bold" pitchFamily="50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5375" indent="-180975" algn="l" defTabSz="1043056" rtl="0" eaLnBrk="1" latinLnBrk="0" hangingPunct="1">
        <a:lnSpc>
          <a:spcPts val="2800"/>
        </a:lnSpc>
        <a:spcBef>
          <a:spcPts val="850"/>
        </a:spcBef>
        <a:buClr>
          <a:schemeClr val="tx1"/>
        </a:buClr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hyperlink" Target="http://qualitymatters.nice.org.uk/unlocking-capacity-smarter-together/index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get-involved/stakeholder-registration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hyperlink" Target="https://www.nice.org.uk/news/nice-newsletters-and-alerts/subscribe-to-the-social-care-update" TargetMode="External"/><Relationship Id="rId4" Type="http://schemas.openxmlformats.org/officeDocument/2006/relationships/hyperlink" Target="https://www.nice.org.uk/news/nice-newsletters-and-alerts/subscribe-to-nice-new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www.nice.org.uk/quick-guides" TargetMode="Externa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2879085"/>
            <a:ext cx="9383395" cy="702589"/>
          </a:xfrm>
        </p:spPr>
        <p:txBody>
          <a:bodyPr/>
          <a:lstStyle/>
          <a:p>
            <a:r>
              <a:rPr lang="en-US" sz="4400" dirty="0"/>
              <a:t>NICE: what does dignity mean to us?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4146327"/>
            <a:ext cx="7781290" cy="819150"/>
          </a:xfrm>
        </p:spPr>
        <p:txBody>
          <a:bodyPr/>
          <a:lstStyle/>
          <a:p>
            <a:r>
              <a:rPr lang="en-US" dirty="0"/>
              <a:t>Holly Irwin – Manager, Social Care &amp; Leadership</a:t>
            </a:r>
          </a:p>
        </p:txBody>
      </p:sp>
    </p:spTree>
    <p:extLst>
      <p:ext uri="{BB962C8B-B14F-4D97-AF65-F5344CB8AC3E}">
        <p14:creationId xmlns:p14="http://schemas.microsoft.com/office/powerpoint/2010/main" val="1974795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821" y="1943353"/>
            <a:ext cx="5182049" cy="4493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120" y="999804"/>
            <a:ext cx="7197725" cy="1101426"/>
          </a:xfrm>
        </p:spPr>
        <p:txBody>
          <a:bodyPr/>
          <a:lstStyle/>
          <a:p>
            <a:r>
              <a:rPr lang="en-GB" dirty="0"/>
              <a:t>NICE and partnerships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224" y="2408226"/>
            <a:ext cx="3753419" cy="3308807"/>
          </a:xfrm>
        </p:spPr>
        <p:txBody>
          <a:bodyPr/>
          <a:lstStyle/>
          <a:p>
            <a:r>
              <a:rPr lang="en-GB" dirty="0"/>
              <a:t>We are a Quality Matters partner, signed up to the shared commitment to improve the quality of adult social care</a:t>
            </a:r>
          </a:p>
          <a:p>
            <a:endParaRPr lang="en-GB" dirty="0"/>
          </a:p>
          <a:p>
            <a:r>
              <a:rPr lang="en-GB" dirty="0"/>
              <a:t>We are supporting delivery of 4 of the 6 Quality Matters priorities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10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845" y="5717033"/>
            <a:ext cx="1411745" cy="91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54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826" y="901448"/>
            <a:ext cx="7197725" cy="1101426"/>
          </a:xfrm>
        </p:spPr>
        <p:txBody>
          <a:bodyPr/>
          <a:lstStyle/>
          <a:p>
            <a:r>
              <a:rPr lang="en-GB" dirty="0"/>
              <a:t>Unlocking capacity: smarter together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8927" y="4168814"/>
            <a:ext cx="7432675" cy="2637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11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355826" y="2368852"/>
            <a:ext cx="8598879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/>
              <a:t>A new digital resource promoting good quality, person-centred care through </a:t>
            </a:r>
            <a:r>
              <a:rPr lang="en-GB" sz="2000" b="1" dirty="0"/>
              <a:t>collaborative working across health and adult social care</a:t>
            </a:r>
          </a:p>
          <a:p>
            <a:endParaRPr lang="en-GB" sz="2000" dirty="0"/>
          </a:p>
          <a:p>
            <a:r>
              <a:rPr lang="en-GB" sz="2000" dirty="0"/>
              <a:t>Produced by: NICE, Skills for Care, NDC, NHSE, CQC, CPA, LGA, ADASS, TLAP &amp; SCIE</a:t>
            </a:r>
          </a:p>
        </p:txBody>
      </p:sp>
    </p:spTree>
    <p:extLst>
      <p:ext uri="{BB962C8B-B14F-4D97-AF65-F5344CB8AC3E}">
        <p14:creationId xmlns:p14="http://schemas.microsoft.com/office/powerpoint/2010/main" val="129163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12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97230" y="797752"/>
            <a:ext cx="7197725" cy="1101426"/>
          </a:xfrm>
        </p:spPr>
        <p:txBody>
          <a:bodyPr/>
          <a:lstStyle/>
          <a:p>
            <a:r>
              <a:rPr lang="en-GB" dirty="0"/>
              <a:t>Unlocking capacity: smarter together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89" y="2065802"/>
            <a:ext cx="2048434" cy="4334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006" y="2065802"/>
            <a:ext cx="2091109" cy="4334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0198" y="2065802"/>
            <a:ext cx="2231329" cy="4340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3610" y="2065802"/>
            <a:ext cx="2231329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20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13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6200" y="920301"/>
            <a:ext cx="7197725" cy="1101426"/>
          </a:xfrm>
        </p:spPr>
        <p:txBody>
          <a:bodyPr/>
          <a:lstStyle/>
          <a:p>
            <a:r>
              <a:rPr lang="en-GB" dirty="0"/>
              <a:t>Unlocking capacity: smarter together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12" y="2216449"/>
            <a:ext cx="5842615" cy="3522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341" y="2216449"/>
            <a:ext cx="2514964" cy="1559365"/>
          </a:xfrm>
          <a:prstGeom prst="rect">
            <a:avLst/>
          </a:prstGeom>
        </p:spPr>
      </p:pic>
      <p:pic>
        <p:nvPicPr>
          <p:cNvPr id="8" name="Picture 6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341" y="3869981"/>
            <a:ext cx="2514964" cy="150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5341" y="5470782"/>
            <a:ext cx="2514964" cy="15289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7612" y="5844619"/>
            <a:ext cx="576920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altLang="en-US" sz="1800" b="1" dirty="0"/>
              <a:t>Use this resource in your local area</a:t>
            </a:r>
          </a:p>
          <a:p>
            <a:pPr>
              <a:defRPr/>
            </a:pPr>
            <a:endParaRPr lang="en-GB" altLang="en-US" sz="9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GB" sz="18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hlinkClick r:id="rId7"/>
              </a:rPr>
              <a:t>http://qualitymatters.nice.org.uk/unlocking-capacity-smarter-together/index.html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905237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400" y="967435"/>
            <a:ext cx="7197725" cy="1101426"/>
          </a:xfrm>
        </p:spPr>
        <p:txBody>
          <a:bodyPr/>
          <a:lstStyle/>
          <a:p>
            <a:r>
              <a:rPr lang="en-GB" dirty="0"/>
              <a:t>Get involved &amp; keep up to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074" y="1979629"/>
            <a:ext cx="9173631" cy="4873658"/>
          </a:xfrm>
        </p:spPr>
        <p:txBody>
          <a:bodyPr/>
          <a:lstStyle/>
          <a:p>
            <a:r>
              <a:rPr lang="en-GB" dirty="0"/>
              <a:t>Get involved in guideline development or by commenting on draft guidance – register </a:t>
            </a:r>
            <a:r>
              <a:rPr lang="en-GB" dirty="0">
                <a:hlinkClick r:id="rId3"/>
              </a:rPr>
              <a:t>here</a:t>
            </a:r>
            <a:r>
              <a:rPr lang="en-GB" dirty="0"/>
              <a:t> as a </a:t>
            </a:r>
            <a:r>
              <a:rPr lang="en-GB" b="1" dirty="0">
                <a:solidFill>
                  <a:srgbClr val="18646E"/>
                </a:solidFill>
              </a:rPr>
              <a:t>stakeholder organisation</a:t>
            </a:r>
          </a:p>
          <a:p>
            <a:endParaRPr lang="en-GB" b="1" dirty="0">
              <a:solidFill>
                <a:srgbClr val="18646E"/>
              </a:solidFill>
            </a:endParaRPr>
          </a:p>
          <a:p>
            <a:endParaRPr lang="en-GB" b="1" dirty="0">
              <a:solidFill>
                <a:srgbClr val="18646E"/>
              </a:solidFill>
            </a:endParaRPr>
          </a:p>
          <a:p>
            <a:endParaRPr lang="en-GB" dirty="0"/>
          </a:p>
          <a:p>
            <a:r>
              <a:rPr lang="en-GB" dirty="0"/>
              <a:t>To keep up to date with NICE’s work in health and social care please sign up to receive our free monthly </a:t>
            </a:r>
            <a:r>
              <a:rPr lang="en-GB" dirty="0" err="1"/>
              <a:t>ebulletins</a:t>
            </a:r>
            <a:r>
              <a:rPr lang="en-GB" dirty="0"/>
              <a:t>:</a:t>
            </a:r>
          </a:p>
          <a:p>
            <a:endParaRPr lang="en-GB" dirty="0"/>
          </a:p>
          <a:p>
            <a:r>
              <a:rPr lang="en-GB" b="1" dirty="0">
                <a:solidFill>
                  <a:srgbClr val="18646E"/>
                </a:solidFill>
              </a:rPr>
              <a:t>NICE News </a:t>
            </a:r>
            <a:r>
              <a:rPr lang="en-GB" dirty="0"/>
              <a:t>– click </a:t>
            </a:r>
            <a:r>
              <a:rPr lang="en-GB" dirty="0">
                <a:hlinkClick r:id="rId4"/>
              </a:rPr>
              <a:t>here</a:t>
            </a:r>
            <a:r>
              <a:rPr lang="en-GB" dirty="0"/>
              <a:t> to register</a:t>
            </a:r>
          </a:p>
          <a:p>
            <a:r>
              <a:rPr lang="en-GB" b="1" dirty="0">
                <a:solidFill>
                  <a:srgbClr val="18646E"/>
                </a:solidFill>
              </a:rPr>
              <a:t>NICE in Social Care </a:t>
            </a:r>
            <a:r>
              <a:rPr lang="en-GB" dirty="0"/>
              <a:t>– click </a:t>
            </a:r>
            <a:r>
              <a:rPr lang="en-GB" dirty="0">
                <a:hlinkClick r:id="rId5"/>
              </a:rPr>
              <a:t>here</a:t>
            </a:r>
            <a:r>
              <a:rPr lang="en-GB" dirty="0"/>
              <a:t> to register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14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b="33468"/>
          <a:stretch/>
        </p:blipFill>
        <p:spPr>
          <a:xfrm>
            <a:off x="7254174" y="5036754"/>
            <a:ext cx="1550461" cy="189352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6921" y="2802567"/>
            <a:ext cx="2316681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4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961534" y="590912"/>
            <a:ext cx="810705" cy="61021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2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674203" y="590912"/>
            <a:ext cx="331823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200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Respect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0706" y="1739103"/>
            <a:ext cx="6749591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600" dirty="0">
                <a:solidFill>
                  <a:schemeClr val="accent6">
                    <a:lumMod val="75000"/>
                  </a:schemeClr>
                </a:solidFill>
              </a:rPr>
              <a:t>Personalised care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0803" y="2799817"/>
            <a:ext cx="890492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4800" dirty="0">
                <a:solidFill>
                  <a:schemeClr val="accent2">
                    <a:lumMod val="75000"/>
                  </a:schemeClr>
                </a:solidFill>
              </a:rPr>
              <a:t>Independence, Choice &amp; control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26004" y="3572387"/>
            <a:ext cx="231899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Safe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8761" y="4714289"/>
            <a:ext cx="599937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Hope, positivity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49832" y="5671525"/>
            <a:ext cx="520359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200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Connected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45" y="3833792"/>
            <a:ext cx="1767993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369" y="3318182"/>
            <a:ext cx="6529382" cy="1572904"/>
          </a:xfrm>
          <a:prstGeom prst="rect">
            <a:avLst/>
          </a:prstGeom>
        </p:spPr>
      </p:pic>
      <p:sp>
        <p:nvSpPr>
          <p:cNvPr id="12" name="Up Arrow Callout 11"/>
          <p:cNvSpPr/>
          <p:nvPr/>
        </p:nvSpPr>
        <p:spPr>
          <a:xfrm>
            <a:off x="4023449" y="4447306"/>
            <a:ext cx="2090954" cy="1962919"/>
          </a:xfrm>
          <a:prstGeom prst="upArrowCallout">
            <a:avLst>
              <a:gd name="adj1" fmla="val 21158"/>
              <a:gd name="adj2" fmla="val 22119"/>
              <a:gd name="adj3" fmla="val 25000"/>
              <a:gd name="adj4" fmla="val 68819"/>
            </a:avLst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Up Arrow Callout 3"/>
          <p:cNvSpPr/>
          <p:nvPr/>
        </p:nvSpPr>
        <p:spPr>
          <a:xfrm>
            <a:off x="1871373" y="4447306"/>
            <a:ext cx="2090954" cy="1962919"/>
          </a:xfrm>
          <a:prstGeom prst="upArrowCallout">
            <a:avLst>
              <a:gd name="adj1" fmla="val 21158"/>
              <a:gd name="adj2" fmla="val 22119"/>
              <a:gd name="adj3" fmla="val 25000"/>
              <a:gd name="adj4" fmla="val 68819"/>
            </a:avLst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10613" y="2216756"/>
            <a:ext cx="7118988" cy="2756173"/>
          </a:xfrm>
        </p:spPr>
        <p:txBody>
          <a:bodyPr/>
          <a:lstStyle/>
          <a:p>
            <a:r>
              <a:rPr lang="en-GB" dirty="0"/>
              <a:t>NICE aims to </a:t>
            </a:r>
            <a:r>
              <a:rPr lang="en-GB" b="1" dirty="0"/>
              <a:t>improve quality </a:t>
            </a:r>
            <a:r>
              <a:rPr lang="en-GB" dirty="0"/>
              <a:t>in health &amp; social care through development of guidance based on the </a:t>
            </a:r>
            <a:r>
              <a:rPr lang="en-GB" b="1" dirty="0"/>
              <a:t>best available evidence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3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2665" y="3434015"/>
            <a:ext cx="1769751" cy="1538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01920" y="4962910"/>
            <a:ext cx="1829860" cy="15812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Comprehensive set of recommendations for a particular areas</a:t>
            </a:r>
          </a:p>
        </p:txBody>
      </p:sp>
      <p:sp>
        <p:nvSpPr>
          <p:cNvPr id="9" name="Rectangle 8"/>
          <p:cNvSpPr/>
          <p:nvPr/>
        </p:nvSpPr>
        <p:spPr>
          <a:xfrm>
            <a:off x="3977424" y="5096796"/>
            <a:ext cx="2237983" cy="131342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Prioritised set of measurable statements designed to support quality improvement</a:t>
            </a:r>
          </a:p>
        </p:txBody>
      </p:sp>
    </p:spTree>
    <p:extLst>
      <p:ext uri="{BB962C8B-B14F-4D97-AF65-F5344CB8AC3E}">
        <p14:creationId xmlns:p14="http://schemas.microsoft.com/office/powerpoint/2010/main" val="3082311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13"/>
          <p:cNvSpPr/>
          <p:nvPr/>
        </p:nvSpPr>
        <p:spPr>
          <a:xfrm>
            <a:off x="6031354" y="3564725"/>
            <a:ext cx="712931" cy="84334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 rot="5400000">
            <a:off x="4595442" y="4617600"/>
            <a:ext cx="712931" cy="84998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 rot="10800000">
            <a:off x="3146238" y="3574334"/>
            <a:ext cx="712931" cy="85364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16200000">
            <a:off x="4592570" y="2646491"/>
            <a:ext cx="712931" cy="85573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557" y="690058"/>
            <a:ext cx="7197725" cy="1101426"/>
          </a:xfrm>
        </p:spPr>
        <p:txBody>
          <a:bodyPr/>
          <a:lstStyle/>
          <a:p>
            <a:r>
              <a:rPr lang="en-GB" dirty="0"/>
              <a:t>Quality &amp; dignity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4567" y="2213157"/>
            <a:ext cx="3142868" cy="14027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3700923" y="3237787"/>
            <a:ext cx="2488677" cy="1583703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18646E"/>
                </a:solidFill>
              </a:rPr>
              <a:t>Quality &amp; improved outcomes for people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342" y="4408072"/>
            <a:ext cx="1108538" cy="967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728" y="5237615"/>
            <a:ext cx="4617668" cy="1102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0867" y="1636543"/>
            <a:ext cx="7373763" cy="10155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765" y="3622946"/>
            <a:ext cx="2340472" cy="15702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0839" y="3065789"/>
            <a:ext cx="4145663" cy="10325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4596" y="5295534"/>
            <a:ext cx="4453184" cy="14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5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People as experts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557" y="2412617"/>
            <a:ext cx="6326936" cy="2756173"/>
          </a:xfrm>
        </p:spPr>
        <p:txBody>
          <a:bodyPr/>
          <a:lstStyle/>
          <a:p>
            <a:r>
              <a:rPr lang="en-GB" sz="2000" dirty="0"/>
              <a:t>“NICE is committed to patients, people who use health and care services, carers and the public having an </a:t>
            </a:r>
            <a:r>
              <a:rPr lang="en-GB" sz="2000" b="1" dirty="0"/>
              <a:t>active role </a:t>
            </a:r>
            <a:r>
              <a:rPr lang="en-GB" sz="2000" dirty="0"/>
              <a:t>in the development of its guidance and other products.</a:t>
            </a:r>
          </a:p>
          <a:p>
            <a:endParaRPr lang="en-GB" sz="2000" dirty="0"/>
          </a:p>
          <a:p>
            <a:r>
              <a:rPr lang="en-GB" sz="2000" dirty="0"/>
              <a:t>The lay members of NICE’s committees have </a:t>
            </a:r>
            <a:r>
              <a:rPr lang="en-GB" sz="2000" b="1" dirty="0"/>
              <a:t>equal status </a:t>
            </a:r>
            <a:r>
              <a:rPr lang="en-GB" sz="2000" dirty="0"/>
              <a:t>to the professional and practitioner members and their perspectives have equal value when considering evidence.”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798" y="3093392"/>
            <a:ext cx="2639505" cy="37587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025" y="5687744"/>
            <a:ext cx="2316681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48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343480" y="2356701"/>
            <a:ext cx="2545238" cy="3685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2394410" y="2356701"/>
            <a:ext cx="4741681" cy="36858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200" y="1023175"/>
            <a:ext cx="7197725" cy="1101426"/>
          </a:xfrm>
        </p:spPr>
        <p:txBody>
          <a:bodyPr/>
          <a:lstStyle/>
          <a:p>
            <a:r>
              <a:rPr lang="en-GB" dirty="0"/>
              <a:t>Dignity in guidance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6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94410" y="1965136"/>
            <a:ext cx="4562572" cy="43870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GUIDELINES</a:t>
            </a:r>
          </a:p>
          <a:p>
            <a:pPr>
              <a:lnSpc>
                <a:spcPct val="100000"/>
              </a:lnSpc>
            </a:pPr>
            <a:endParaRPr lang="en-GB" sz="800" dirty="0"/>
          </a:p>
          <a:p>
            <a:pPr>
              <a:lnSpc>
                <a:spcPct val="100000"/>
              </a:lnSpc>
            </a:pPr>
            <a:r>
              <a:rPr lang="en-GB" sz="2000" b="1" dirty="0"/>
              <a:t>Improving people’s experience in adult social care services (NG86)</a:t>
            </a:r>
          </a:p>
          <a:p>
            <a:pPr>
              <a:lnSpc>
                <a:spcPct val="100000"/>
              </a:lnSpc>
            </a:pPr>
            <a:endParaRPr lang="en-GB" sz="2000" dirty="0"/>
          </a:p>
          <a:p>
            <a:pPr>
              <a:lnSpc>
                <a:spcPct val="100000"/>
              </a:lnSpc>
            </a:pPr>
            <a:r>
              <a:rPr lang="en-GB" sz="2000" b="1" dirty="0"/>
              <a:t>Improving service user experience in adult mental health services (CG136)</a:t>
            </a:r>
          </a:p>
          <a:p>
            <a:pPr>
              <a:lnSpc>
                <a:spcPct val="100000"/>
              </a:lnSpc>
            </a:pPr>
            <a:endParaRPr lang="en-GB" sz="2000" dirty="0"/>
          </a:p>
          <a:p>
            <a:pPr>
              <a:lnSpc>
                <a:spcPct val="100000"/>
              </a:lnSpc>
            </a:pPr>
            <a:r>
              <a:rPr lang="en-GB" sz="2000" b="1" dirty="0"/>
              <a:t>Improving patient experience in NHS services (CG138)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18096" y="2356701"/>
            <a:ext cx="1291472" cy="178752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Social care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18094" y="4242061"/>
            <a:ext cx="1291474" cy="1800519"/>
          </a:xfrm>
          <a:prstGeom prst="roundRect">
            <a:avLst/>
          </a:prstGeom>
          <a:solidFill>
            <a:srgbClr val="A2BDC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Health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6674179" y="1965136"/>
            <a:ext cx="3601039" cy="44907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7600" indent="0" algn="l" defTabSz="1043056" rtl="0" eaLnBrk="1" latinLnBrk="0" hangingPunct="1">
              <a:lnSpc>
                <a:spcPts val="2800"/>
              </a:lnSpc>
              <a:spcBef>
                <a:spcPts val="850"/>
              </a:spcBef>
              <a:buClr>
                <a:schemeClr val="tx1"/>
              </a:buClr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8125" indent="-238125" algn="l" defTabSz="1043056" rtl="0" eaLnBrk="1" latinLnBrk="0" hangingPunct="1">
              <a:lnSpc>
                <a:spcPts val="2800"/>
              </a:lnSpc>
              <a:spcBef>
                <a:spcPts val="850"/>
              </a:spcBef>
              <a:buClr>
                <a:schemeClr val="tx1"/>
              </a:buClr>
              <a:buSzPct val="95000"/>
              <a:buFont typeface="Symbol" panose="05050102010706020507" pitchFamily="18" charset="2"/>
              <a:buChar char="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276225" algn="l" defTabSz="1043056" rtl="0" eaLnBrk="1" latinLnBrk="0" hangingPunct="1">
              <a:lnSpc>
                <a:spcPts val="2800"/>
              </a:lnSpc>
              <a:spcBef>
                <a:spcPts val="85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228600" algn="l" defTabSz="1043056" rtl="0" eaLnBrk="1" latinLnBrk="0" hangingPunct="1">
              <a:lnSpc>
                <a:spcPts val="2800"/>
              </a:lnSpc>
              <a:spcBef>
                <a:spcPts val="850"/>
              </a:spcBef>
              <a:buClr>
                <a:schemeClr val="tx1"/>
              </a:buClr>
              <a:buFont typeface="Archer Bold" pitchFamily="50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5375" indent="-180975" algn="l" defTabSz="1043056" rtl="0" eaLnBrk="1" latinLnBrk="0" hangingPunct="1">
              <a:lnSpc>
                <a:spcPts val="2800"/>
              </a:lnSpc>
              <a:spcBef>
                <a:spcPts val="85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QUALITY STANDARDS</a:t>
            </a:r>
          </a:p>
          <a:p>
            <a:pPr algn="ctr">
              <a:lnSpc>
                <a:spcPct val="100000"/>
              </a:lnSpc>
            </a:pPr>
            <a:endParaRPr lang="en-GB" sz="900" b="1" dirty="0">
              <a:solidFill>
                <a:schemeClr val="accent2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GB" sz="2000" dirty="0"/>
              <a:t>Due to publish </a:t>
            </a:r>
          </a:p>
          <a:p>
            <a:pPr algn="ctr">
              <a:lnSpc>
                <a:spcPct val="100000"/>
              </a:lnSpc>
            </a:pPr>
            <a:r>
              <a:rPr lang="en-GB" sz="2000" b="1" dirty="0"/>
              <a:t>Dec 2018</a:t>
            </a:r>
          </a:p>
          <a:p>
            <a:pPr algn="ctr">
              <a:lnSpc>
                <a:spcPct val="100000"/>
              </a:lnSpc>
            </a:pPr>
            <a:endParaRPr lang="en-GB" sz="2000" dirty="0"/>
          </a:p>
          <a:p>
            <a:pPr algn="ctr">
              <a:lnSpc>
                <a:spcPct val="100000"/>
              </a:lnSpc>
            </a:pPr>
            <a:r>
              <a:rPr lang="en-GB" sz="2000" b="1" dirty="0"/>
              <a:t>QS14</a:t>
            </a:r>
          </a:p>
          <a:p>
            <a:pPr algn="ctr">
              <a:lnSpc>
                <a:spcPct val="100000"/>
              </a:lnSpc>
            </a:pPr>
            <a:endParaRPr lang="en-GB" sz="900" dirty="0"/>
          </a:p>
          <a:p>
            <a:pPr algn="ctr">
              <a:lnSpc>
                <a:spcPct val="100000"/>
              </a:lnSpc>
            </a:pPr>
            <a:endParaRPr lang="en-GB" sz="900" dirty="0"/>
          </a:p>
          <a:p>
            <a:pPr algn="ctr">
              <a:lnSpc>
                <a:spcPct val="100000"/>
              </a:lnSpc>
            </a:pPr>
            <a:r>
              <a:rPr lang="en-GB" sz="2000" b="1" dirty="0"/>
              <a:t>QS15</a:t>
            </a:r>
          </a:p>
        </p:txBody>
      </p:sp>
    </p:spTree>
    <p:extLst>
      <p:ext uri="{BB962C8B-B14F-4D97-AF65-F5344CB8AC3E}">
        <p14:creationId xmlns:p14="http://schemas.microsoft.com/office/powerpoint/2010/main" val="193971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401" y="1000352"/>
            <a:ext cx="7995562" cy="1101426"/>
          </a:xfrm>
        </p:spPr>
        <p:txBody>
          <a:bodyPr/>
          <a:lstStyle/>
          <a:p>
            <a:r>
              <a:rPr lang="en-GB" dirty="0"/>
              <a:t>Improving patient experience (CG138)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4158" y="2581749"/>
            <a:ext cx="4534292" cy="3611262"/>
          </a:xfrm>
        </p:spPr>
        <p:txBody>
          <a:bodyPr/>
          <a:lstStyle/>
          <a:p>
            <a:r>
              <a:rPr lang="en-GB" sz="2000" b="1" dirty="0"/>
              <a:t>Guideline recommendations </a:t>
            </a:r>
            <a:r>
              <a:rPr lang="en-GB" sz="2000" dirty="0"/>
              <a:t>around:</a:t>
            </a:r>
          </a:p>
          <a:p>
            <a:pPr marL="523350" indent="-285750">
              <a:buFont typeface="Arial" panose="020B0604020202020204" pitchFamily="34" charset="0"/>
              <a:buChar char="•"/>
            </a:pPr>
            <a:r>
              <a:rPr lang="en-GB" sz="1800" dirty="0"/>
              <a:t>Knowing the patient as an individual</a:t>
            </a:r>
          </a:p>
          <a:p>
            <a:pPr marL="523350" indent="-285750">
              <a:buFont typeface="Arial" panose="020B0604020202020204" pitchFamily="34" charset="0"/>
              <a:buChar char="•"/>
            </a:pPr>
            <a:r>
              <a:rPr lang="en-GB" sz="1800" dirty="0"/>
              <a:t>Essential requirements of care</a:t>
            </a:r>
          </a:p>
          <a:p>
            <a:pPr marL="523350" indent="-285750">
              <a:buFont typeface="Arial" panose="020B0604020202020204" pitchFamily="34" charset="0"/>
              <a:buChar char="•"/>
            </a:pPr>
            <a:r>
              <a:rPr lang="en-GB" sz="1800" dirty="0"/>
              <a:t>Tailoring healthcare services for each patient</a:t>
            </a:r>
          </a:p>
          <a:p>
            <a:pPr marL="523350" indent="-285750">
              <a:buFont typeface="Arial" panose="020B0604020202020204" pitchFamily="34" charset="0"/>
              <a:buChar char="•"/>
            </a:pPr>
            <a:r>
              <a:rPr lang="en-GB" sz="1800" dirty="0"/>
              <a:t>Continuity of care and relationships</a:t>
            </a:r>
          </a:p>
          <a:p>
            <a:pPr marL="523350" indent="-285750">
              <a:buFont typeface="Arial" panose="020B0604020202020204" pitchFamily="34" charset="0"/>
              <a:buChar char="•"/>
            </a:pPr>
            <a:r>
              <a:rPr lang="en-GB" sz="1800" dirty="0"/>
              <a:t>Enabling patients to actively participate in their 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7</a:t>
            </a:fld>
            <a:endParaRPr lang="en-GB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5544126" y="2581749"/>
            <a:ext cx="4383464" cy="36301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7600" indent="0" algn="l" defTabSz="1043056" rtl="0" eaLnBrk="1" latinLnBrk="0" hangingPunct="1">
              <a:lnSpc>
                <a:spcPts val="2800"/>
              </a:lnSpc>
              <a:spcBef>
                <a:spcPts val="850"/>
              </a:spcBef>
              <a:buClr>
                <a:schemeClr val="tx1"/>
              </a:buClr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8125" indent="-238125" algn="l" defTabSz="1043056" rtl="0" eaLnBrk="1" latinLnBrk="0" hangingPunct="1">
              <a:lnSpc>
                <a:spcPts val="2800"/>
              </a:lnSpc>
              <a:spcBef>
                <a:spcPts val="850"/>
              </a:spcBef>
              <a:buClr>
                <a:schemeClr val="tx1"/>
              </a:buClr>
              <a:buSzPct val="95000"/>
              <a:buFont typeface="Symbol" panose="05050102010706020507" pitchFamily="18" charset="2"/>
              <a:buChar char="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276225" algn="l" defTabSz="1043056" rtl="0" eaLnBrk="1" latinLnBrk="0" hangingPunct="1">
              <a:lnSpc>
                <a:spcPts val="2800"/>
              </a:lnSpc>
              <a:spcBef>
                <a:spcPts val="85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228600" algn="l" defTabSz="1043056" rtl="0" eaLnBrk="1" latinLnBrk="0" hangingPunct="1">
              <a:lnSpc>
                <a:spcPts val="2800"/>
              </a:lnSpc>
              <a:spcBef>
                <a:spcPts val="850"/>
              </a:spcBef>
              <a:buClr>
                <a:schemeClr val="tx1"/>
              </a:buClr>
              <a:buFont typeface="Archer Bold" pitchFamily="50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5375" indent="-180975" algn="l" defTabSz="1043056" rtl="0" eaLnBrk="1" latinLnBrk="0" hangingPunct="1">
              <a:lnSpc>
                <a:spcPts val="2800"/>
              </a:lnSpc>
              <a:spcBef>
                <a:spcPts val="85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/>
              <a:t>Quality statements </a:t>
            </a:r>
            <a:r>
              <a:rPr lang="en-GB" sz="2000" dirty="0"/>
              <a:t>including:</a:t>
            </a:r>
          </a:p>
          <a:p>
            <a:pPr marL="523350" indent="-285750">
              <a:buFont typeface="Arial" panose="020B0604020202020204" pitchFamily="34" charset="0"/>
              <a:buChar char="•"/>
            </a:pPr>
            <a:r>
              <a:rPr lang="en-GB" sz="1800" dirty="0"/>
              <a:t>Statement 1 – patients are treated with dignity, kindness, compassion, courtesy, respect, understanding and honesty.</a:t>
            </a:r>
          </a:p>
          <a:p>
            <a:pPr marL="523350" indent="-285750">
              <a:buFont typeface="Arial" panose="020B0604020202020204" pitchFamily="34" charset="0"/>
              <a:buChar char="•"/>
            </a:pPr>
            <a:r>
              <a:rPr lang="en-GB" sz="1800" dirty="0"/>
              <a:t>Statement 4 – patients have opportunities to discuss their health beliefs, concerns and preferences to inform individualised care.</a:t>
            </a:r>
          </a:p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34158" y="2346476"/>
            <a:ext cx="4656841" cy="4091233"/>
          </a:xfrm>
          <a:prstGeom prst="rect">
            <a:avLst/>
          </a:prstGeom>
          <a:noFill/>
          <a:ln w="19050">
            <a:solidFill>
              <a:srgbClr val="186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520939" y="2346476"/>
            <a:ext cx="4656841" cy="4091233"/>
          </a:xfrm>
          <a:prstGeom prst="rect">
            <a:avLst/>
          </a:prstGeom>
          <a:noFill/>
          <a:ln w="19050">
            <a:solidFill>
              <a:srgbClr val="186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75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400" y="873167"/>
            <a:ext cx="7844734" cy="1101426"/>
          </a:xfrm>
        </p:spPr>
        <p:txBody>
          <a:bodyPr/>
          <a:lstStyle/>
          <a:p>
            <a:r>
              <a:rPr lang="en-GB" dirty="0"/>
              <a:t>Improving people’s experience of adult social care services (NG86)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8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11926" y="2459598"/>
            <a:ext cx="5590911" cy="4091233"/>
          </a:xfrm>
          <a:prstGeom prst="rect">
            <a:avLst/>
          </a:prstGeom>
          <a:noFill/>
          <a:ln w="19050">
            <a:solidFill>
              <a:srgbClr val="186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4157" y="2581749"/>
            <a:ext cx="5414156" cy="3611262"/>
          </a:xfrm>
        </p:spPr>
        <p:txBody>
          <a:bodyPr/>
          <a:lstStyle/>
          <a:p>
            <a:r>
              <a:rPr lang="en-GB" sz="2000" b="1" dirty="0"/>
              <a:t>Guideline recommendations </a:t>
            </a:r>
            <a:r>
              <a:rPr lang="en-GB" sz="2000" dirty="0"/>
              <a:t>including:</a:t>
            </a:r>
          </a:p>
          <a:p>
            <a:r>
              <a:rPr lang="en-GB" sz="1800" dirty="0"/>
              <a:t>Rec 1.1.2 Support people to maintain their independence. This means finding out what people want from their life, and providing the support and assistance they need to do this.</a:t>
            </a:r>
          </a:p>
          <a:p>
            <a:r>
              <a:rPr lang="en-GB" sz="1800" dirty="0"/>
              <a:t>Rec 1.4.11 All practitioners providing personal care should ensure that personal care needs are responded to in a timely, appropriate and dignified manner in line with the person’s wishes and their support plan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422" y="3190807"/>
            <a:ext cx="2829077" cy="388617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353666" y="2459598"/>
            <a:ext cx="398753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/>
              <a:t>Social care </a:t>
            </a:r>
            <a:r>
              <a:rPr lang="en-GB" sz="2000" b="1" dirty="0"/>
              <a:t>quick guide </a:t>
            </a:r>
            <a:r>
              <a:rPr lang="en-GB" sz="2000" dirty="0"/>
              <a:t>– for people using adult social care services </a:t>
            </a:r>
          </a:p>
        </p:txBody>
      </p:sp>
    </p:spTree>
    <p:extLst>
      <p:ext uri="{BB962C8B-B14F-4D97-AF65-F5344CB8AC3E}">
        <p14:creationId xmlns:p14="http://schemas.microsoft.com/office/powerpoint/2010/main" val="30381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NICE social care quick guides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2824D6-1CC4-45B0-B658-13A760FABFFA}" type="slidenum">
              <a:rPr lang="en-GB" smtClean="0"/>
              <a:t>9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51282" y="5572241"/>
            <a:ext cx="9512838" cy="1290342"/>
          </a:xfrm>
        </p:spPr>
        <p:txBody>
          <a:bodyPr>
            <a:noAutofit/>
          </a:bodyPr>
          <a:lstStyle/>
          <a:p>
            <a:pPr marL="378047" indent="-378047" algn="r">
              <a:buFont typeface="Arial" panose="020B0604020202020204" pitchFamily="34" charset="0"/>
              <a:buChar char="•"/>
            </a:pPr>
            <a:r>
              <a:rPr lang="en-GB" sz="2000" dirty="0"/>
              <a:t>Practical &amp; easy to understand</a:t>
            </a:r>
          </a:p>
          <a:p>
            <a:pPr marL="378047" indent="-378047" algn="r">
              <a:buFont typeface="Arial" panose="020B0604020202020204" pitchFamily="34" charset="0"/>
              <a:buChar char="•"/>
            </a:pPr>
            <a:r>
              <a:rPr lang="en-GB" sz="2000" dirty="0"/>
              <a:t>Ideal for use in staff training</a:t>
            </a:r>
          </a:p>
          <a:p>
            <a:pPr algn="r"/>
            <a:r>
              <a:rPr lang="en-GB" sz="2000" b="1" dirty="0">
                <a:hlinkClick r:id="rId3"/>
              </a:rPr>
              <a:t>www.nice.org.uk/quick-guides</a:t>
            </a:r>
            <a:r>
              <a:rPr lang="en-GB" sz="2000" b="1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8" y="1443951"/>
            <a:ext cx="1428134" cy="203590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53" y="2549919"/>
            <a:ext cx="2043240" cy="2877102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73" y="1443951"/>
            <a:ext cx="1444447" cy="20301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701" y="1443951"/>
            <a:ext cx="1434216" cy="20301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298" y="1443951"/>
            <a:ext cx="1456326" cy="2032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989" y="2549919"/>
            <a:ext cx="2153689" cy="28774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39" y="2549919"/>
            <a:ext cx="2094286" cy="28817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62" y="2549919"/>
            <a:ext cx="2045570" cy="287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54138"/>
      </p:ext>
    </p:extLst>
  </p:cSld>
  <p:clrMapOvr>
    <a:masterClrMapping/>
  </p:clrMapOvr>
</p:sld>
</file>

<file path=ppt/theme/theme1.xml><?xml version="1.0" encoding="utf-8"?>
<a:theme xmlns:a="http://schemas.openxmlformats.org/drawingml/2006/main" name="NICE">
  <a:themeElements>
    <a:clrScheme name="NICE Wht Background">
      <a:dk1>
        <a:srgbClr val="393938"/>
      </a:dk1>
      <a:lt1>
        <a:sysClr val="window" lastClr="FFFFFF"/>
      </a:lt1>
      <a:dk2>
        <a:srgbClr val="222222"/>
      </a:dk2>
      <a:lt2>
        <a:srgbClr val="18646E"/>
      </a:lt2>
      <a:accent1>
        <a:srgbClr val="573562"/>
      </a:accent1>
      <a:accent2>
        <a:srgbClr val="A28AA8"/>
      </a:accent2>
      <a:accent3>
        <a:srgbClr val="18646E"/>
      </a:accent3>
      <a:accent4>
        <a:srgbClr val="527D83"/>
      </a:accent4>
      <a:accent5>
        <a:srgbClr val="004650"/>
      </a:accent5>
      <a:accent6>
        <a:srgbClr val="A2BDC1"/>
      </a:accent6>
      <a:hlink>
        <a:srgbClr val="393938"/>
      </a:hlink>
      <a:folHlink>
        <a:srgbClr val="393938"/>
      </a:folHlink>
    </a:clrScheme>
    <a:fontScheme name="NICE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NICE MASTER Wht Background PowerPoint Template</Template>
  <TotalTime>365</TotalTime>
  <Words>597</Words>
  <Application>Microsoft Office PowerPoint</Application>
  <PresentationFormat>Custom</PresentationFormat>
  <Paragraphs>105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Archer Bold</vt:lpstr>
      <vt:lpstr>Arial</vt:lpstr>
      <vt:lpstr>Calibri</vt:lpstr>
      <vt:lpstr>Lato</vt:lpstr>
      <vt:lpstr>Lato Black</vt:lpstr>
      <vt:lpstr>Lato Light</vt:lpstr>
      <vt:lpstr>Symbol</vt:lpstr>
      <vt:lpstr>NICE</vt:lpstr>
      <vt:lpstr>NICE: what does dignity mean to us?</vt:lpstr>
      <vt:lpstr>PowerPoint Presentation</vt:lpstr>
      <vt:lpstr>NICE</vt:lpstr>
      <vt:lpstr>Quality &amp; dignity</vt:lpstr>
      <vt:lpstr>People as experts</vt:lpstr>
      <vt:lpstr>Dignity in guidance</vt:lpstr>
      <vt:lpstr>Improving patient experience (CG138)</vt:lpstr>
      <vt:lpstr>Improving people’s experience of adult social care services (NG86)</vt:lpstr>
      <vt:lpstr>NICE social care quick guides</vt:lpstr>
      <vt:lpstr>NICE and partnerships</vt:lpstr>
      <vt:lpstr>Unlocking capacity: smarter together</vt:lpstr>
      <vt:lpstr>Unlocking capacity: smarter together</vt:lpstr>
      <vt:lpstr>Unlocking capacity: smarter together</vt:lpstr>
      <vt:lpstr>Get involved &amp; keep up to 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Mason</dc:creator>
  <cp:lastModifiedBy>liz</cp:lastModifiedBy>
  <cp:revision>55</cp:revision>
  <cp:lastPrinted>2018-09-07T19:29:06Z</cp:lastPrinted>
  <dcterms:created xsi:type="dcterms:W3CDTF">2018-05-31T07:38:54Z</dcterms:created>
  <dcterms:modified xsi:type="dcterms:W3CDTF">2018-09-11T07:03:29Z</dcterms:modified>
</cp:coreProperties>
</file>