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jpe"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6" r:id="rId50"/>
    <p:sldId id="304" r:id="rId51"/>
    <p:sldId id="305" r:id="rId52"/>
    <p:sldId id="307" r:id="rId53"/>
    <p:sldId id="308" r:id="rId54"/>
    <p:sldId id="309" r:id="rId55"/>
    <p:sldId id="310" r:id="rId56"/>
    <p:sldId id="312" r:id="rId57"/>
    <p:sldId id="311" r:id="rId58"/>
    <p:sldId id="313" r:id="rId59"/>
    <p:sldId id="314" r:id="rId60"/>
    <p:sldId id="315" r:id="rId61"/>
    <p:sldId id="316" r:id="rId62"/>
    <p:sldId id="317" r:id="rId63"/>
    <p:sldId id="318" r:id="rId64"/>
    <p:sldId id="320" r:id="rId65"/>
    <p:sldId id="319"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4" r:id="rId89"/>
    <p:sldId id="343" r:id="rId90"/>
    <p:sldId id="346" r:id="rId91"/>
    <p:sldId id="345" r:id="rId92"/>
    <p:sldId id="347" r:id="rId93"/>
    <p:sldId id="348" r:id="rId94"/>
    <p:sldId id="349" r:id="rId95"/>
    <p:sldId id="350" r:id="rId96"/>
    <p:sldId id="351" r:id="rId97"/>
    <p:sldId id="352" r:id="rId98"/>
    <p:sldId id="353" r:id="rId99"/>
    <p:sldId id="354" r:id="rId100"/>
    <p:sldId id="355" r:id="rId101"/>
    <p:sldId id="360" r:id="rId102"/>
    <p:sldId id="356" r:id="rId103"/>
    <p:sldId id="357" r:id="rId104"/>
    <p:sldId id="358" r:id="rId105"/>
    <p:sldId id="359"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4444" autoAdjust="0"/>
  </p:normalViewPr>
  <p:slideViewPr>
    <p:cSldViewPr>
      <p:cViewPr>
        <p:scale>
          <a:sx n="76" d="100"/>
          <a:sy n="76" d="100"/>
        </p:scale>
        <p:origin x="-72"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504AD-CE65-6B48-A127-F388FC399EC9}"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F90A2B5-0B35-C14A-9CAC-5301E2CD9A38}">
      <dgm:prSet/>
      <dgm:spPr>
        <a:solidFill>
          <a:srgbClr val="FF0000">
            <a:alpha val="90000"/>
          </a:srgbClr>
        </a:solidFill>
      </dgm:spPr>
      <dgm:t>
        <a:bodyPr/>
        <a:lstStyle/>
        <a:p>
          <a:pPr rtl="0"/>
          <a:r>
            <a:rPr lang="en-GB" dirty="0" smtClean="0"/>
            <a:t> the issues</a:t>
          </a:r>
          <a:endParaRPr lang="en-GB" dirty="0"/>
        </a:p>
      </dgm:t>
    </dgm:pt>
    <dgm:pt modelId="{6CA3B4DB-F08C-F244-8482-D8068E2E1DCA}" type="parTrans" cxnId="{2E4E43CF-005A-1B43-86F7-85C19ECBF916}">
      <dgm:prSet/>
      <dgm:spPr/>
      <dgm:t>
        <a:bodyPr/>
        <a:lstStyle/>
        <a:p>
          <a:endParaRPr lang="en-US"/>
        </a:p>
      </dgm:t>
    </dgm:pt>
    <dgm:pt modelId="{0C026443-7EB1-C04B-8DC4-EFB3F053BBAC}" type="sibTrans" cxnId="{2E4E43CF-005A-1B43-86F7-85C19ECBF916}">
      <dgm:prSet/>
      <dgm:spPr/>
      <dgm:t>
        <a:bodyPr/>
        <a:lstStyle/>
        <a:p>
          <a:endParaRPr lang="en-US"/>
        </a:p>
      </dgm:t>
    </dgm:pt>
    <dgm:pt modelId="{549D2376-CC77-8048-BCD3-549FCCA1AD67}">
      <dgm:prSet custT="1"/>
      <dgm:spPr/>
      <dgm:t>
        <a:bodyPr/>
        <a:lstStyle/>
        <a:p>
          <a:r>
            <a:rPr lang="en-GB" sz="1600" dirty="0" smtClean="0"/>
            <a:t>There is a lot of positive action taking place in health and social care settings. The Dignity in Care Campaign has highlighted some of this positive work through:</a:t>
          </a:r>
          <a:endParaRPr lang="en-US" sz="1600" dirty="0"/>
        </a:p>
      </dgm:t>
    </dgm:pt>
    <dgm:pt modelId="{7BA6D11A-AF18-7A4F-A18D-3FC9F1713C8F}" type="parTrans" cxnId="{15E8BC18-CC04-2D4B-A715-CA762F1FBF54}">
      <dgm:prSet/>
      <dgm:spPr/>
      <dgm:t>
        <a:bodyPr/>
        <a:lstStyle/>
        <a:p>
          <a:endParaRPr lang="en-US"/>
        </a:p>
      </dgm:t>
    </dgm:pt>
    <dgm:pt modelId="{E4B7332A-144D-834E-9902-6453A15680C8}" type="sibTrans" cxnId="{15E8BC18-CC04-2D4B-A715-CA762F1FBF54}">
      <dgm:prSet/>
      <dgm:spPr/>
      <dgm:t>
        <a:bodyPr/>
        <a:lstStyle/>
        <a:p>
          <a:endParaRPr lang="en-US"/>
        </a:p>
      </dgm:t>
    </dgm:pt>
    <dgm:pt modelId="{8263D99D-1156-B540-9654-DEF460059190}">
      <dgm:prSet custT="1"/>
      <dgm:spPr/>
      <dgm:t>
        <a:bodyPr/>
        <a:lstStyle/>
        <a:p>
          <a:r>
            <a:rPr lang="en-GB" sz="2000" dirty="0" smtClean="0"/>
            <a:t> its annual </a:t>
          </a:r>
          <a:r>
            <a:rPr lang="en-GB" sz="2000" b="1" dirty="0" smtClean="0"/>
            <a:t>Dignity in Action Day.</a:t>
          </a:r>
          <a:endParaRPr lang="en-US" sz="2000" b="1" dirty="0"/>
        </a:p>
      </dgm:t>
    </dgm:pt>
    <dgm:pt modelId="{FAA44A59-5F75-584B-B922-43F724CF7B7C}" type="parTrans" cxnId="{F8295BD4-B2D7-F14A-97CD-C6836D940840}">
      <dgm:prSet/>
      <dgm:spPr/>
      <dgm:t>
        <a:bodyPr/>
        <a:lstStyle/>
        <a:p>
          <a:endParaRPr lang="en-US"/>
        </a:p>
      </dgm:t>
    </dgm:pt>
    <dgm:pt modelId="{E5DB556A-C7D1-1044-82C7-AE5C782ED509}" type="sibTrans" cxnId="{F8295BD4-B2D7-F14A-97CD-C6836D940840}">
      <dgm:prSet/>
      <dgm:spPr/>
      <dgm:t>
        <a:bodyPr/>
        <a:lstStyle/>
        <a:p>
          <a:endParaRPr lang="en-US"/>
        </a:p>
      </dgm:t>
    </dgm:pt>
    <dgm:pt modelId="{7465EC65-0083-D443-A3B2-7C5ACE0E5185}">
      <dgm:prSet custT="1"/>
      <dgm:spPr/>
      <dgm:t>
        <a:bodyPr/>
        <a:lstStyle/>
        <a:p>
          <a:r>
            <a:rPr lang="en-GB" sz="2000" b="1" dirty="0" smtClean="0"/>
            <a:t>Dignity Audits</a:t>
          </a:r>
          <a:r>
            <a:rPr lang="en-GB" sz="2000" b="1" baseline="0" dirty="0" smtClean="0"/>
            <a:t> </a:t>
          </a:r>
          <a:r>
            <a:rPr lang="en-GB" sz="2000" b="0" baseline="0" dirty="0" smtClean="0"/>
            <a:t>have been</a:t>
          </a:r>
          <a:r>
            <a:rPr lang="en-GB" sz="2000" dirty="0" smtClean="0"/>
            <a:t> developed to enable staff and service users to understand what Dignity looks like.</a:t>
          </a:r>
          <a:endParaRPr lang="en-US" sz="2000" dirty="0"/>
        </a:p>
      </dgm:t>
    </dgm:pt>
    <dgm:pt modelId="{29EE62DB-2F66-404E-842A-4976749645CC}" type="parTrans" cxnId="{3CB3A7A4-CC64-1D4A-BE34-9326075E3B88}">
      <dgm:prSet/>
      <dgm:spPr/>
      <dgm:t>
        <a:bodyPr/>
        <a:lstStyle/>
        <a:p>
          <a:endParaRPr lang="en-US"/>
        </a:p>
      </dgm:t>
    </dgm:pt>
    <dgm:pt modelId="{8A88D1E4-D811-524C-A085-249C45CD6DEE}" type="sibTrans" cxnId="{3CB3A7A4-CC64-1D4A-BE34-9326075E3B88}">
      <dgm:prSet/>
      <dgm:spPr/>
      <dgm:t>
        <a:bodyPr/>
        <a:lstStyle/>
        <a:p>
          <a:endParaRPr lang="en-US"/>
        </a:p>
      </dgm:t>
    </dgm:pt>
    <dgm:pt modelId="{1A71E92A-6D19-2D4A-8908-326A4D8FD329}">
      <dgm:prSet custT="1"/>
      <dgm:spPr/>
      <dgm:t>
        <a:bodyPr/>
        <a:lstStyle/>
        <a:p>
          <a:r>
            <a:rPr lang="en-GB" sz="2000" b="1" dirty="0" smtClean="0"/>
            <a:t>Service Users are being involved as experts </a:t>
          </a:r>
          <a:r>
            <a:rPr lang="en-GB" sz="2000" dirty="0" smtClean="0"/>
            <a:t>in developing alternative ways of providing support that respects Human Rights and Dignity</a:t>
          </a:r>
          <a:endParaRPr lang="en-US" sz="2000" dirty="0"/>
        </a:p>
      </dgm:t>
    </dgm:pt>
    <dgm:pt modelId="{C8B711B1-0BCA-CD41-99AA-7F42476F12D7}" type="parTrans" cxnId="{9DE6FC81-E524-5E46-B505-11D41A8A9E06}">
      <dgm:prSet/>
      <dgm:spPr/>
      <dgm:t>
        <a:bodyPr/>
        <a:lstStyle/>
        <a:p>
          <a:endParaRPr lang="en-US"/>
        </a:p>
      </dgm:t>
    </dgm:pt>
    <dgm:pt modelId="{45E7EA09-7AAA-4A4B-9EFF-8EFBF7630F30}" type="sibTrans" cxnId="{9DE6FC81-E524-5E46-B505-11D41A8A9E06}">
      <dgm:prSet/>
      <dgm:spPr/>
      <dgm:t>
        <a:bodyPr/>
        <a:lstStyle/>
        <a:p>
          <a:endParaRPr lang="en-US"/>
        </a:p>
      </dgm:t>
    </dgm:pt>
    <dgm:pt modelId="{21A72DB5-FFED-C449-B4DD-494D57E480D2}">
      <dgm:prSet custT="1"/>
      <dgm:spPr/>
      <dgm:t>
        <a:bodyPr/>
        <a:lstStyle/>
        <a:p>
          <a:r>
            <a:rPr lang="en-GB" sz="2000" b="1" dirty="0" smtClean="0"/>
            <a:t>Toolkits</a:t>
          </a:r>
          <a:r>
            <a:rPr lang="en-GB" sz="2000" dirty="0" smtClean="0"/>
            <a:t> have been developed by SCIE, </a:t>
          </a:r>
          <a:r>
            <a:rPr lang="en-GB" sz="2000" dirty="0" err="1" smtClean="0"/>
            <a:t>DoH</a:t>
          </a:r>
          <a:r>
            <a:rPr lang="en-GB" sz="2000" dirty="0" smtClean="0"/>
            <a:t>, Skills for Care and Skills for Health amongst many organisations to enable staff to work in ways that respect the Dignity of those they are supporting</a:t>
          </a:r>
          <a:r>
            <a:rPr lang="en-GB" sz="1800" dirty="0" smtClean="0"/>
            <a:t>. </a:t>
          </a:r>
          <a:endParaRPr lang="en-US" sz="1800" dirty="0"/>
        </a:p>
      </dgm:t>
    </dgm:pt>
    <dgm:pt modelId="{BA4D63E8-D955-2E4B-89F7-19B5965A5EA1}" type="parTrans" cxnId="{DC492B2A-ECBE-9A43-B7EB-5A1098FB6988}">
      <dgm:prSet/>
      <dgm:spPr/>
      <dgm:t>
        <a:bodyPr/>
        <a:lstStyle/>
        <a:p>
          <a:endParaRPr lang="en-US"/>
        </a:p>
      </dgm:t>
    </dgm:pt>
    <dgm:pt modelId="{A9B294FD-15E5-9F41-B766-275631899388}" type="sibTrans" cxnId="{DC492B2A-ECBE-9A43-B7EB-5A1098FB6988}">
      <dgm:prSet/>
      <dgm:spPr/>
      <dgm:t>
        <a:bodyPr/>
        <a:lstStyle/>
        <a:p>
          <a:endParaRPr lang="en-US"/>
        </a:p>
      </dgm:t>
    </dgm:pt>
    <dgm:pt modelId="{AFCD6C50-B962-6F4A-9C48-09A880936A64}">
      <dgm:prSet custT="1"/>
      <dgm:spPr/>
      <dgm:t>
        <a:bodyPr/>
        <a:lstStyle/>
        <a:p>
          <a:r>
            <a:rPr lang="en-GB" sz="1800" b="1" dirty="0" smtClean="0"/>
            <a:t>BUT WE NEED MORE OF THIS AND FOR THE TECHNIQUES TO BE MORE WIDELY ADOPTED AND DISSEMINATED</a:t>
          </a:r>
          <a:endParaRPr lang="en-US" sz="1800" b="1" dirty="0"/>
        </a:p>
      </dgm:t>
    </dgm:pt>
    <dgm:pt modelId="{17EBBC38-EE68-3D42-8E17-0F74F905B223}" type="parTrans" cxnId="{AA7ECA0C-2F96-3445-BE3B-37A4B26DCC6D}">
      <dgm:prSet/>
      <dgm:spPr/>
      <dgm:t>
        <a:bodyPr/>
        <a:lstStyle/>
        <a:p>
          <a:endParaRPr lang="en-US"/>
        </a:p>
      </dgm:t>
    </dgm:pt>
    <dgm:pt modelId="{5AB960F2-2E89-8348-95A8-E45BC3A0AB27}" type="sibTrans" cxnId="{AA7ECA0C-2F96-3445-BE3B-37A4B26DCC6D}">
      <dgm:prSet/>
      <dgm:spPr/>
      <dgm:t>
        <a:bodyPr/>
        <a:lstStyle/>
        <a:p>
          <a:endParaRPr lang="en-US"/>
        </a:p>
      </dgm:t>
    </dgm:pt>
    <dgm:pt modelId="{8D79AEB8-080D-8148-B5AA-291FAD08E02E}">
      <dgm:prSet/>
      <dgm:spPr/>
      <dgm:t>
        <a:bodyPr/>
        <a:lstStyle/>
        <a:p>
          <a:endParaRPr lang="en-US" sz="1500" dirty="0"/>
        </a:p>
      </dgm:t>
    </dgm:pt>
    <dgm:pt modelId="{68C5EBED-9EDE-0B44-A741-AEBBF3193883}" type="parTrans" cxnId="{45C5DCC4-BDBC-7A41-AA4A-BBD678E0C179}">
      <dgm:prSet/>
      <dgm:spPr/>
      <dgm:t>
        <a:bodyPr/>
        <a:lstStyle/>
        <a:p>
          <a:endParaRPr lang="en-US"/>
        </a:p>
      </dgm:t>
    </dgm:pt>
    <dgm:pt modelId="{C57AAED5-AC6D-FF42-AE9B-81B80B21C229}" type="sibTrans" cxnId="{45C5DCC4-BDBC-7A41-AA4A-BBD678E0C179}">
      <dgm:prSet/>
      <dgm:spPr/>
      <dgm:t>
        <a:bodyPr/>
        <a:lstStyle/>
        <a:p>
          <a:endParaRPr lang="en-US"/>
        </a:p>
      </dgm:t>
    </dgm:pt>
    <dgm:pt modelId="{FCA2F613-B47B-B741-A4D9-30D40EADFBF2}" type="pres">
      <dgm:prSet presAssocID="{384504AD-CE65-6B48-A127-F388FC399EC9}" presName="linearFlow" presStyleCnt="0">
        <dgm:presLayoutVars>
          <dgm:dir/>
          <dgm:animLvl val="lvl"/>
          <dgm:resizeHandles val="exact"/>
        </dgm:presLayoutVars>
      </dgm:prSet>
      <dgm:spPr/>
      <dgm:t>
        <a:bodyPr/>
        <a:lstStyle/>
        <a:p>
          <a:endParaRPr lang="en-US"/>
        </a:p>
      </dgm:t>
    </dgm:pt>
    <dgm:pt modelId="{8E756C14-7ED9-044C-A309-FEC710581EA5}" type="pres">
      <dgm:prSet presAssocID="{8F90A2B5-0B35-C14A-9CAC-5301E2CD9A38}" presName="composite" presStyleCnt="0"/>
      <dgm:spPr/>
    </dgm:pt>
    <dgm:pt modelId="{645F84A0-AA6B-CC4C-B1EC-1D10F69F2B22}" type="pres">
      <dgm:prSet presAssocID="{8F90A2B5-0B35-C14A-9CAC-5301E2CD9A38}" presName="parentText" presStyleLbl="alignNode1" presStyleIdx="0" presStyleCnt="1" custAng="0" custScaleX="84665" custScaleY="146305" custLinFactNeighborX="-2800" custLinFactNeighborY="1801">
        <dgm:presLayoutVars>
          <dgm:chMax val="1"/>
          <dgm:bulletEnabled val="1"/>
        </dgm:presLayoutVars>
      </dgm:prSet>
      <dgm:spPr/>
      <dgm:t>
        <a:bodyPr/>
        <a:lstStyle/>
        <a:p>
          <a:endParaRPr lang="en-US"/>
        </a:p>
      </dgm:t>
    </dgm:pt>
    <dgm:pt modelId="{5A8E4E4B-2779-1149-83B5-FFEC9CC00A8D}" type="pres">
      <dgm:prSet presAssocID="{8F90A2B5-0B35-C14A-9CAC-5301E2CD9A38}" presName="descendantText" presStyleLbl="alignAcc1" presStyleIdx="0" presStyleCnt="1" custScaleX="101615" custScaleY="185878" custLinFactNeighborX="-3061" custLinFactNeighborY="12898">
        <dgm:presLayoutVars>
          <dgm:bulletEnabled val="1"/>
        </dgm:presLayoutVars>
      </dgm:prSet>
      <dgm:spPr/>
      <dgm:t>
        <a:bodyPr/>
        <a:lstStyle/>
        <a:p>
          <a:endParaRPr lang="en-US"/>
        </a:p>
      </dgm:t>
    </dgm:pt>
  </dgm:ptLst>
  <dgm:cxnLst>
    <dgm:cxn modelId="{3CB3A7A4-CC64-1D4A-BE34-9326075E3B88}" srcId="{8F90A2B5-0B35-C14A-9CAC-5301E2CD9A38}" destId="{7465EC65-0083-D443-A3B2-7C5ACE0E5185}" srcOrd="2" destOrd="0" parTransId="{29EE62DB-2F66-404E-842A-4976749645CC}" sibTransId="{8A88D1E4-D811-524C-A085-249C45CD6DEE}"/>
    <dgm:cxn modelId="{DC492B2A-ECBE-9A43-B7EB-5A1098FB6988}" srcId="{8F90A2B5-0B35-C14A-9CAC-5301E2CD9A38}" destId="{21A72DB5-FFED-C449-B4DD-494D57E480D2}" srcOrd="4" destOrd="0" parTransId="{BA4D63E8-D955-2E4B-89F7-19B5965A5EA1}" sibTransId="{A9B294FD-15E5-9F41-B766-275631899388}"/>
    <dgm:cxn modelId="{2E4E43CF-005A-1B43-86F7-85C19ECBF916}" srcId="{384504AD-CE65-6B48-A127-F388FC399EC9}" destId="{8F90A2B5-0B35-C14A-9CAC-5301E2CD9A38}" srcOrd="0" destOrd="0" parTransId="{6CA3B4DB-F08C-F244-8482-D8068E2E1DCA}" sibTransId="{0C026443-7EB1-C04B-8DC4-EFB3F053BBAC}"/>
    <dgm:cxn modelId="{F8295BD4-B2D7-F14A-97CD-C6836D940840}" srcId="{8F90A2B5-0B35-C14A-9CAC-5301E2CD9A38}" destId="{8263D99D-1156-B540-9654-DEF460059190}" srcOrd="1" destOrd="0" parTransId="{FAA44A59-5F75-584B-B922-43F724CF7B7C}" sibTransId="{E5DB556A-C7D1-1044-82C7-AE5C782ED509}"/>
    <dgm:cxn modelId="{0AC38BAA-C251-4557-8546-EFC819A30682}" type="presOf" srcId="{8F90A2B5-0B35-C14A-9CAC-5301E2CD9A38}" destId="{645F84A0-AA6B-CC4C-B1EC-1D10F69F2B22}" srcOrd="0" destOrd="0" presId="urn:microsoft.com/office/officeart/2005/8/layout/chevron2"/>
    <dgm:cxn modelId="{AA7ECA0C-2F96-3445-BE3B-37A4B26DCC6D}" srcId="{8F90A2B5-0B35-C14A-9CAC-5301E2CD9A38}" destId="{AFCD6C50-B962-6F4A-9C48-09A880936A64}" srcOrd="6" destOrd="0" parTransId="{17EBBC38-EE68-3D42-8E17-0F74F905B223}" sibTransId="{5AB960F2-2E89-8348-95A8-E45BC3A0AB27}"/>
    <dgm:cxn modelId="{15E8BC18-CC04-2D4B-A715-CA762F1FBF54}" srcId="{8F90A2B5-0B35-C14A-9CAC-5301E2CD9A38}" destId="{549D2376-CC77-8048-BCD3-549FCCA1AD67}" srcOrd="0" destOrd="0" parTransId="{7BA6D11A-AF18-7A4F-A18D-3FC9F1713C8F}" sibTransId="{E4B7332A-144D-834E-9902-6453A15680C8}"/>
    <dgm:cxn modelId="{3D4ABA5F-5A08-4EEC-A358-BEC9B6CE9130}" type="presOf" srcId="{549D2376-CC77-8048-BCD3-549FCCA1AD67}" destId="{5A8E4E4B-2779-1149-83B5-FFEC9CC00A8D}" srcOrd="0" destOrd="0" presId="urn:microsoft.com/office/officeart/2005/8/layout/chevron2"/>
    <dgm:cxn modelId="{F70CABE9-F6AE-45F4-B0F1-3E8EC7D6E6A8}" type="presOf" srcId="{7465EC65-0083-D443-A3B2-7C5ACE0E5185}" destId="{5A8E4E4B-2779-1149-83B5-FFEC9CC00A8D}" srcOrd="0" destOrd="2" presId="urn:microsoft.com/office/officeart/2005/8/layout/chevron2"/>
    <dgm:cxn modelId="{45C5DCC4-BDBC-7A41-AA4A-BBD678E0C179}" srcId="{8F90A2B5-0B35-C14A-9CAC-5301E2CD9A38}" destId="{8D79AEB8-080D-8148-B5AA-291FAD08E02E}" srcOrd="5" destOrd="0" parTransId="{68C5EBED-9EDE-0B44-A741-AEBBF3193883}" sibTransId="{C57AAED5-AC6D-FF42-AE9B-81B80B21C229}"/>
    <dgm:cxn modelId="{7CB300B3-9BAC-435C-BF45-60FDE667E6EE}" type="presOf" srcId="{8D79AEB8-080D-8148-B5AA-291FAD08E02E}" destId="{5A8E4E4B-2779-1149-83B5-FFEC9CC00A8D}" srcOrd="0" destOrd="5" presId="urn:microsoft.com/office/officeart/2005/8/layout/chevron2"/>
    <dgm:cxn modelId="{6A1B9A19-6C34-4305-B939-441B05812ED0}" type="presOf" srcId="{AFCD6C50-B962-6F4A-9C48-09A880936A64}" destId="{5A8E4E4B-2779-1149-83B5-FFEC9CC00A8D}" srcOrd="0" destOrd="6" presId="urn:microsoft.com/office/officeart/2005/8/layout/chevron2"/>
    <dgm:cxn modelId="{98980604-95CA-4CA6-8EE4-73F5C9695D4D}" type="presOf" srcId="{1A71E92A-6D19-2D4A-8908-326A4D8FD329}" destId="{5A8E4E4B-2779-1149-83B5-FFEC9CC00A8D}" srcOrd="0" destOrd="3" presId="urn:microsoft.com/office/officeart/2005/8/layout/chevron2"/>
    <dgm:cxn modelId="{9DE6FC81-E524-5E46-B505-11D41A8A9E06}" srcId="{8F90A2B5-0B35-C14A-9CAC-5301E2CD9A38}" destId="{1A71E92A-6D19-2D4A-8908-326A4D8FD329}" srcOrd="3" destOrd="0" parTransId="{C8B711B1-0BCA-CD41-99AA-7F42476F12D7}" sibTransId="{45E7EA09-7AAA-4A4B-9EFF-8EFBF7630F30}"/>
    <dgm:cxn modelId="{285701D7-0622-4DE2-8778-E1044F685C15}" type="presOf" srcId="{21A72DB5-FFED-C449-B4DD-494D57E480D2}" destId="{5A8E4E4B-2779-1149-83B5-FFEC9CC00A8D}" srcOrd="0" destOrd="4" presId="urn:microsoft.com/office/officeart/2005/8/layout/chevron2"/>
    <dgm:cxn modelId="{6166EBD3-61CD-40DD-B470-5B2F3A4CF266}" type="presOf" srcId="{8263D99D-1156-B540-9654-DEF460059190}" destId="{5A8E4E4B-2779-1149-83B5-FFEC9CC00A8D}" srcOrd="0" destOrd="1" presId="urn:microsoft.com/office/officeart/2005/8/layout/chevron2"/>
    <dgm:cxn modelId="{F9A8C8A0-3692-4A88-B438-812F07471862}" type="presOf" srcId="{384504AD-CE65-6B48-A127-F388FC399EC9}" destId="{FCA2F613-B47B-B741-A4D9-30D40EADFBF2}" srcOrd="0" destOrd="0" presId="urn:microsoft.com/office/officeart/2005/8/layout/chevron2"/>
    <dgm:cxn modelId="{35B37F2A-A7E0-48E5-9D35-E625319939B8}" type="presParOf" srcId="{FCA2F613-B47B-B741-A4D9-30D40EADFBF2}" destId="{8E756C14-7ED9-044C-A309-FEC710581EA5}" srcOrd="0" destOrd="0" presId="urn:microsoft.com/office/officeart/2005/8/layout/chevron2"/>
    <dgm:cxn modelId="{D5FE9A21-5F1A-40C6-9291-5B5709606C94}" type="presParOf" srcId="{8E756C14-7ED9-044C-A309-FEC710581EA5}" destId="{645F84A0-AA6B-CC4C-B1EC-1D10F69F2B22}" srcOrd="0" destOrd="0" presId="urn:microsoft.com/office/officeart/2005/8/layout/chevron2"/>
    <dgm:cxn modelId="{15340847-2CF1-495B-B2D0-965A2DC4EE67}" type="presParOf" srcId="{8E756C14-7ED9-044C-A309-FEC710581EA5}" destId="{5A8E4E4B-2779-1149-83B5-FFEC9CC00A8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4A933-1853-5943-BB7E-83D0C4DB8ECE}"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2004FE12-00A4-4740-BEB0-F75DC6FA5966}">
      <dgm:prSet phldrT="[Text]"/>
      <dgm:spPr/>
      <dgm:t>
        <a:bodyPr/>
        <a:lstStyle/>
        <a:p>
          <a:r>
            <a:rPr lang="en-US" dirty="0" smtClean="0"/>
            <a:t>People in hospital and care settings are not being helped to eat </a:t>
          </a:r>
          <a:endParaRPr lang="en-US" dirty="0"/>
        </a:p>
      </dgm:t>
    </dgm:pt>
    <dgm:pt modelId="{838E2768-C0C3-3B46-8B03-49C9AEA0C151}" type="parTrans" cxnId="{B8BDBE12-7D30-DA44-B134-2E6133F5A230}">
      <dgm:prSet/>
      <dgm:spPr/>
      <dgm:t>
        <a:bodyPr/>
        <a:lstStyle/>
        <a:p>
          <a:endParaRPr lang="en-US"/>
        </a:p>
      </dgm:t>
    </dgm:pt>
    <dgm:pt modelId="{FEB181FB-8683-8C41-8B49-70A68AB5AFAE}" type="sibTrans" cxnId="{B8BDBE12-7D30-DA44-B134-2E6133F5A230}">
      <dgm:prSet/>
      <dgm:spPr/>
      <dgm:t>
        <a:bodyPr/>
        <a:lstStyle/>
        <a:p>
          <a:endParaRPr lang="en-US"/>
        </a:p>
      </dgm:t>
    </dgm:pt>
    <dgm:pt modelId="{FE07011B-4657-DF4D-AC74-A7C6CD407C6F}">
      <dgm:prSet phldrT="[Text]"/>
      <dgm:spPr/>
      <dgm:t>
        <a:bodyPr/>
        <a:lstStyle/>
        <a:p>
          <a:r>
            <a:rPr lang="en-US" dirty="0" smtClean="0"/>
            <a:t>Human rights</a:t>
          </a:r>
          <a:endParaRPr lang="en-US" dirty="0"/>
        </a:p>
      </dgm:t>
    </dgm:pt>
    <dgm:pt modelId="{825A92E6-4EF7-0844-A195-029E73BB00CC}" type="parTrans" cxnId="{7AAB44FD-076F-BF4C-A678-BB9014CF12C5}">
      <dgm:prSet/>
      <dgm:spPr/>
      <dgm:t>
        <a:bodyPr/>
        <a:lstStyle/>
        <a:p>
          <a:endParaRPr lang="en-US"/>
        </a:p>
      </dgm:t>
    </dgm:pt>
    <dgm:pt modelId="{1CB2516A-00A0-8148-9870-4D93E5932704}" type="sibTrans" cxnId="{7AAB44FD-076F-BF4C-A678-BB9014CF12C5}">
      <dgm:prSet/>
      <dgm:spPr/>
      <dgm:t>
        <a:bodyPr/>
        <a:lstStyle/>
        <a:p>
          <a:endParaRPr lang="en-US"/>
        </a:p>
      </dgm:t>
    </dgm:pt>
    <dgm:pt modelId="{40CADEB5-3C98-E141-8A53-EB198F5F6FFA}">
      <dgm:prSet phldrT="[Text]"/>
      <dgm:spPr/>
      <dgm:t>
        <a:bodyPr/>
        <a:lstStyle/>
        <a:p>
          <a:r>
            <a:rPr lang="en-US" dirty="0" smtClean="0"/>
            <a:t>People’s human rights are not being respected</a:t>
          </a:r>
          <a:endParaRPr lang="en-US" dirty="0"/>
        </a:p>
      </dgm:t>
    </dgm:pt>
    <dgm:pt modelId="{0E078ACF-7DD9-D148-A2B2-841D45FEB14A}" type="parTrans" cxnId="{B98796F1-962D-7E48-9303-4120FD8DA55B}">
      <dgm:prSet/>
      <dgm:spPr/>
      <dgm:t>
        <a:bodyPr/>
        <a:lstStyle/>
        <a:p>
          <a:endParaRPr lang="en-US"/>
        </a:p>
      </dgm:t>
    </dgm:pt>
    <dgm:pt modelId="{193769D0-0174-0444-B4CA-2CC6314A365A}" type="sibTrans" cxnId="{B98796F1-962D-7E48-9303-4120FD8DA55B}">
      <dgm:prSet/>
      <dgm:spPr/>
      <dgm:t>
        <a:bodyPr/>
        <a:lstStyle/>
        <a:p>
          <a:endParaRPr lang="en-US"/>
        </a:p>
      </dgm:t>
    </dgm:pt>
    <dgm:pt modelId="{EFD2BFCB-42D4-C24D-A79A-4043A7E03A8D}">
      <dgm:prSet phldrT="[Text]"/>
      <dgm:spPr/>
      <dgm:t>
        <a:bodyPr/>
        <a:lstStyle/>
        <a:p>
          <a:r>
            <a:rPr lang="en-US" dirty="0" smtClean="0"/>
            <a:t>Empowering</a:t>
          </a:r>
          <a:endParaRPr lang="en-US" dirty="0"/>
        </a:p>
      </dgm:t>
    </dgm:pt>
    <dgm:pt modelId="{D07C8C20-C4AA-E946-976C-476B3827A8A4}" type="parTrans" cxnId="{7F134ED0-8239-B049-B43C-8DE8433D2D51}">
      <dgm:prSet/>
      <dgm:spPr/>
      <dgm:t>
        <a:bodyPr/>
        <a:lstStyle/>
        <a:p>
          <a:endParaRPr lang="en-US"/>
        </a:p>
      </dgm:t>
    </dgm:pt>
    <dgm:pt modelId="{A47EEE44-8E49-714D-B828-F36CD7F71D76}" type="sibTrans" cxnId="{7F134ED0-8239-B049-B43C-8DE8433D2D51}">
      <dgm:prSet/>
      <dgm:spPr/>
      <dgm:t>
        <a:bodyPr/>
        <a:lstStyle/>
        <a:p>
          <a:endParaRPr lang="en-US"/>
        </a:p>
      </dgm:t>
    </dgm:pt>
    <dgm:pt modelId="{C5038E65-5880-C84E-9019-D0BA162556BE}">
      <dgm:prSet phldrT="[Text]"/>
      <dgm:spPr/>
      <dgm:t>
        <a:bodyPr/>
        <a:lstStyle/>
        <a:p>
          <a:r>
            <a:rPr lang="en-US" dirty="0" smtClean="0"/>
            <a:t>Staff do not listen and enable people to make their own decisions.</a:t>
          </a:r>
          <a:endParaRPr lang="en-US" dirty="0"/>
        </a:p>
      </dgm:t>
    </dgm:pt>
    <dgm:pt modelId="{F379FDDA-146B-6D4F-AC8F-6F03F55B550F}" type="parTrans" cxnId="{AD6774CB-FE42-3544-98A0-2DA3D92E66A3}">
      <dgm:prSet/>
      <dgm:spPr/>
      <dgm:t>
        <a:bodyPr/>
        <a:lstStyle/>
        <a:p>
          <a:endParaRPr lang="en-US"/>
        </a:p>
      </dgm:t>
    </dgm:pt>
    <dgm:pt modelId="{4A0BE4F8-62C1-0B43-85B3-F89460186E77}" type="sibTrans" cxnId="{AD6774CB-FE42-3544-98A0-2DA3D92E66A3}">
      <dgm:prSet/>
      <dgm:spPr/>
      <dgm:t>
        <a:bodyPr/>
        <a:lstStyle/>
        <a:p>
          <a:endParaRPr lang="en-US"/>
        </a:p>
      </dgm:t>
    </dgm:pt>
    <dgm:pt modelId="{7743B57E-CCE1-3245-A263-02BD3EE1B354}">
      <dgm:prSet phldrT="[Text]"/>
      <dgm:spPr/>
      <dgm:t>
        <a:bodyPr/>
        <a:lstStyle/>
        <a:p>
          <a:r>
            <a:rPr lang="en-US" dirty="0" smtClean="0"/>
            <a:t>Malnutrition</a:t>
          </a:r>
          <a:endParaRPr lang="en-US" dirty="0"/>
        </a:p>
      </dgm:t>
    </dgm:pt>
    <dgm:pt modelId="{B03EE450-DF50-5F4A-9F84-7914915B669E}" type="sibTrans" cxnId="{F51EA683-A9DE-9742-8C7A-F279E5C25626}">
      <dgm:prSet/>
      <dgm:spPr/>
      <dgm:t>
        <a:bodyPr/>
        <a:lstStyle/>
        <a:p>
          <a:endParaRPr lang="en-US"/>
        </a:p>
      </dgm:t>
    </dgm:pt>
    <dgm:pt modelId="{A95C0772-8B9A-9A4F-A13A-B77F8E551674}" type="parTrans" cxnId="{F51EA683-A9DE-9742-8C7A-F279E5C25626}">
      <dgm:prSet/>
      <dgm:spPr/>
      <dgm:t>
        <a:bodyPr/>
        <a:lstStyle/>
        <a:p>
          <a:endParaRPr lang="en-US"/>
        </a:p>
      </dgm:t>
    </dgm:pt>
    <dgm:pt modelId="{B4F9BC79-128D-E443-83F2-DB745C2446C8}">
      <dgm:prSet/>
      <dgm:spPr/>
      <dgm:t>
        <a:bodyPr/>
        <a:lstStyle/>
        <a:p>
          <a:r>
            <a:rPr lang="en-US" dirty="0" smtClean="0"/>
            <a:t>Valued</a:t>
          </a:r>
          <a:endParaRPr lang="en-US" dirty="0"/>
        </a:p>
      </dgm:t>
    </dgm:pt>
    <dgm:pt modelId="{9E537394-78D4-7E4D-B034-089FF3379A0E}" type="parTrans" cxnId="{80C6F279-91BF-AB44-AC28-2F42207D8268}">
      <dgm:prSet/>
      <dgm:spPr/>
      <dgm:t>
        <a:bodyPr/>
        <a:lstStyle/>
        <a:p>
          <a:endParaRPr lang="en-US"/>
        </a:p>
      </dgm:t>
    </dgm:pt>
    <dgm:pt modelId="{FED87760-8D23-404F-9000-F930A3EEDA30}" type="sibTrans" cxnId="{80C6F279-91BF-AB44-AC28-2F42207D8268}">
      <dgm:prSet/>
      <dgm:spPr/>
      <dgm:t>
        <a:bodyPr/>
        <a:lstStyle/>
        <a:p>
          <a:endParaRPr lang="en-US"/>
        </a:p>
      </dgm:t>
    </dgm:pt>
    <dgm:pt modelId="{B57CA7F1-9490-4D42-9526-9C2B11F0181D}">
      <dgm:prSet/>
      <dgm:spPr/>
      <dgm:t>
        <a:bodyPr/>
        <a:lstStyle/>
        <a:p>
          <a:r>
            <a:rPr lang="en-US" dirty="0" smtClean="0"/>
            <a:t>People feel invisible and abused because they are not in control of their own lives</a:t>
          </a:r>
          <a:endParaRPr lang="en-US" dirty="0"/>
        </a:p>
      </dgm:t>
    </dgm:pt>
    <dgm:pt modelId="{FBC0DC9C-93E9-1847-9671-039A7E18565A}" type="parTrans" cxnId="{120CBFEC-80CE-CE4E-9782-2A1657E1298E}">
      <dgm:prSet/>
      <dgm:spPr/>
      <dgm:t>
        <a:bodyPr/>
        <a:lstStyle/>
        <a:p>
          <a:endParaRPr lang="en-US"/>
        </a:p>
      </dgm:t>
    </dgm:pt>
    <dgm:pt modelId="{9FEF7A3D-2070-E543-9050-F74CC360442C}" type="sibTrans" cxnId="{120CBFEC-80CE-CE4E-9782-2A1657E1298E}">
      <dgm:prSet/>
      <dgm:spPr/>
      <dgm:t>
        <a:bodyPr/>
        <a:lstStyle/>
        <a:p>
          <a:endParaRPr lang="en-US"/>
        </a:p>
      </dgm:t>
    </dgm:pt>
    <dgm:pt modelId="{45653DA2-A482-CC4E-B00B-D2AF7BC93BD9}">
      <dgm:prSet/>
      <dgm:spPr/>
      <dgm:t>
        <a:bodyPr/>
        <a:lstStyle/>
        <a:p>
          <a:r>
            <a:rPr lang="en-US" dirty="0" smtClean="0"/>
            <a:t>Prejudice</a:t>
          </a:r>
          <a:endParaRPr lang="en-US" dirty="0"/>
        </a:p>
      </dgm:t>
    </dgm:pt>
    <dgm:pt modelId="{B35E5244-1E6F-7040-BCCA-E67FEAEE10A2}" type="parTrans" cxnId="{3ABD7315-2515-084F-98CF-6083A941E147}">
      <dgm:prSet/>
      <dgm:spPr/>
      <dgm:t>
        <a:bodyPr/>
        <a:lstStyle/>
        <a:p>
          <a:endParaRPr lang="en-US"/>
        </a:p>
      </dgm:t>
    </dgm:pt>
    <dgm:pt modelId="{263A241B-F7F7-3C40-8D78-5E6624535B56}" type="sibTrans" cxnId="{3ABD7315-2515-084F-98CF-6083A941E147}">
      <dgm:prSet/>
      <dgm:spPr/>
      <dgm:t>
        <a:bodyPr/>
        <a:lstStyle/>
        <a:p>
          <a:endParaRPr lang="en-US"/>
        </a:p>
      </dgm:t>
    </dgm:pt>
    <dgm:pt modelId="{311C9468-B7C0-D64F-B02D-B7F09D558E10}">
      <dgm:prSet/>
      <dgm:spPr/>
      <dgm:t>
        <a:bodyPr/>
        <a:lstStyle/>
        <a:p>
          <a:r>
            <a:rPr lang="en-US" dirty="0" smtClean="0"/>
            <a:t>There is a culture of negative attitudes towards older people</a:t>
          </a:r>
          <a:endParaRPr lang="en-US" dirty="0"/>
        </a:p>
      </dgm:t>
    </dgm:pt>
    <dgm:pt modelId="{6B0DCE88-83C7-2145-9F3A-4FADA8E03522}" type="parTrans" cxnId="{D0EB7C40-612B-2F40-8287-45E81C205A9D}">
      <dgm:prSet/>
      <dgm:spPr/>
      <dgm:t>
        <a:bodyPr/>
        <a:lstStyle/>
        <a:p>
          <a:endParaRPr lang="en-US"/>
        </a:p>
      </dgm:t>
    </dgm:pt>
    <dgm:pt modelId="{B1CCE484-20BE-3842-909A-166EA024CCE5}" type="sibTrans" cxnId="{D0EB7C40-612B-2F40-8287-45E81C205A9D}">
      <dgm:prSet/>
      <dgm:spPr/>
      <dgm:t>
        <a:bodyPr/>
        <a:lstStyle/>
        <a:p>
          <a:endParaRPr lang="en-US"/>
        </a:p>
      </dgm:t>
    </dgm:pt>
    <dgm:pt modelId="{821905B0-CA01-2B41-A279-FD79D0179BD7}" type="pres">
      <dgm:prSet presAssocID="{8BD4A933-1853-5943-BB7E-83D0C4DB8ECE}" presName="linearFlow" presStyleCnt="0">
        <dgm:presLayoutVars>
          <dgm:dir/>
          <dgm:animLvl val="lvl"/>
          <dgm:resizeHandles val="exact"/>
        </dgm:presLayoutVars>
      </dgm:prSet>
      <dgm:spPr/>
      <dgm:t>
        <a:bodyPr/>
        <a:lstStyle/>
        <a:p>
          <a:endParaRPr lang="en-US"/>
        </a:p>
      </dgm:t>
    </dgm:pt>
    <dgm:pt modelId="{8D9E1884-E667-6240-9F67-E123DA7EC5F5}" type="pres">
      <dgm:prSet presAssocID="{7743B57E-CCE1-3245-A263-02BD3EE1B354}" presName="composite" presStyleCnt="0"/>
      <dgm:spPr/>
    </dgm:pt>
    <dgm:pt modelId="{45286FC9-E7A3-1F46-9144-B272D8DF65C6}" type="pres">
      <dgm:prSet presAssocID="{7743B57E-CCE1-3245-A263-02BD3EE1B354}" presName="parentText" presStyleLbl="alignNode1" presStyleIdx="0" presStyleCnt="5" custLinFactNeighborX="-5782" custLinFactNeighborY="-2647">
        <dgm:presLayoutVars>
          <dgm:chMax val="1"/>
          <dgm:bulletEnabled val="1"/>
        </dgm:presLayoutVars>
      </dgm:prSet>
      <dgm:spPr/>
      <dgm:t>
        <a:bodyPr/>
        <a:lstStyle/>
        <a:p>
          <a:endParaRPr lang="en-US"/>
        </a:p>
      </dgm:t>
    </dgm:pt>
    <dgm:pt modelId="{BB4EEA32-8698-0644-AC0B-F53B66371112}" type="pres">
      <dgm:prSet presAssocID="{7743B57E-CCE1-3245-A263-02BD3EE1B354}" presName="descendantText" presStyleLbl="alignAcc1" presStyleIdx="0" presStyleCnt="5" custLinFactNeighborX="-1096" custLinFactNeighborY="-70388">
        <dgm:presLayoutVars>
          <dgm:bulletEnabled val="1"/>
        </dgm:presLayoutVars>
      </dgm:prSet>
      <dgm:spPr/>
      <dgm:t>
        <a:bodyPr/>
        <a:lstStyle/>
        <a:p>
          <a:endParaRPr lang="en-US"/>
        </a:p>
      </dgm:t>
    </dgm:pt>
    <dgm:pt modelId="{B8A3E97F-1586-074A-B00D-25DBEEC19974}" type="pres">
      <dgm:prSet presAssocID="{B03EE450-DF50-5F4A-9F84-7914915B669E}" presName="sp" presStyleCnt="0"/>
      <dgm:spPr/>
    </dgm:pt>
    <dgm:pt modelId="{9F91FD0C-C8F2-5A43-A069-833C7BBC7132}" type="pres">
      <dgm:prSet presAssocID="{FE07011B-4657-DF4D-AC74-A7C6CD407C6F}" presName="composite" presStyleCnt="0"/>
      <dgm:spPr/>
    </dgm:pt>
    <dgm:pt modelId="{D7844404-FF4A-6042-BAD7-8191D9E63497}" type="pres">
      <dgm:prSet presAssocID="{FE07011B-4657-DF4D-AC74-A7C6CD407C6F}" presName="parentText" presStyleLbl="alignNode1" presStyleIdx="1" presStyleCnt="5">
        <dgm:presLayoutVars>
          <dgm:chMax val="1"/>
          <dgm:bulletEnabled val="1"/>
        </dgm:presLayoutVars>
      </dgm:prSet>
      <dgm:spPr/>
      <dgm:t>
        <a:bodyPr/>
        <a:lstStyle/>
        <a:p>
          <a:endParaRPr lang="en-US"/>
        </a:p>
      </dgm:t>
    </dgm:pt>
    <dgm:pt modelId="{99B7450A-B323-B946-BA37-755AC847A819}" type="pres">
      <dgm:prSet presAssocID="{FE07011B-4657-DF4D-AC74-A7C6CD407C6F}" presName="descendantText" presStyleLbl="alignAcc1" presStyleIdx="1" presStyleCnt="5">
        <dgm:presLayoutVars>
          <dgm:bulletEnabled val="1"/>
        </dgm:presLayoutVars>
      </dgm:prSet>
      <dgm:spPr/>
      <dgm:t>
        <a:bodyPr/>
        <a:lstStyle/>
        <a:p>
          <a:endParaRPr lang="en-US"/>
        </a:p>
      </dgm:t>
    </dgm:pt>
    <dgm:pt modelId="{9A822FCA-F6FA-3043-85E0-4006FC815374}" type="pres">
      <dgm:prSet presAssocID="{1CB2516A-00A0-8148-9870-4D93E5932704}" presName="sp" presStyleCnt="0"/>
      <dgm:spPr/>
    </dgm:pt>
    <dgm:pt modelId="{F1567B54-3828-324C-B117-EE8D7B3CB740}" type="pres">
      <dgm:prSet presAssocID="{EFD2BFCB-42D4-C24D-A79A-4043A7E03A8D}" presName="composite" presStyleCnt="0"/>
      <dgm:spPr/>
    </dgm:pt>
    <dgm:pt modelId="{12872113-506C-6643-AFC4-9FCED43513E4}" type="pres">
      <dgm:prSet presAssocID="{EFD2BFCB-42D4-C24D-A79A-4043A7E03A8D}" presName="parentText" presStyleLbl="alignNode1" presStyleIdx="2" presStyleCnt="5">
        <dgm:presLayoutVars>
          <dgm:chMax val="1"/>
          <dgm:bulletEnabled val="1"/>
        </dgm:presLayoutVars>
      </dgm:prSet>
      <dgm:spPr/>
      <dgm:t>
        <a:bodyPr/>
        <a:lstStyle/>
        <a:p>
          <a:endParaRPr lang="en-US"/>
        </a:p>
      </dgm:t>
    </dgm:pt>
    <dgm:pt modelId="{0393D70F-4173-3341-96FD-742720E20EFC}" type="pres">
      <dgm:prSet presAssocID="{EFD2BFCB-42D4-C24D-A79A-4043A7E03A8D}" presName="descendantText" presStyleLbl="alignAcc1" presStyleIdx="2" presStyleCnt="5">
        <dgm:presLayoutVars>
          <dgm:bulletEnabled val="1"/>
        </dgm:presLayoutVars>
      </dgm:prSet>
      <dgm:spPr/>
      <dgm:t>
        <a:bodyPr/>
        <a:lstStyle/>
        <a:p>
          <a:endParaRPr lang="en-US"/>
        </a:p>
      </dgm:t>
    </dgm:pt>
    <dgm:pt modelId="{1DE3AC0B-E0FE-B945-B878-D985159872AE}" type="pres">
      <dgm:prSet presAssocID="{A47EEE44-8E49-714D-B828-F36CD7F71D76}" presName="sp" presStyleCnt="0"/>
      <dgm:spPr/>
    </dgm:pt>
    <dgm:pt modelId="{13D340F4-6D8B-DD4F-94E6-731B8CB91433}" type="pres">
      <dgm:prSet presAssocID="{B4F9BC79-128D-E443-83F2-DB745C2446C8}" presName="composite" presStyleCnt="0"/>
      <dgm:spPr/>
    </dgm:pt>
    <dgm:pt modelId="{9DC30C19-1CE1-3347-81E1-A4F6BEFA52F3}" type="pres">
      <dgm:prSet presAssocID="{B4F9BC79-128D-E443-83F2-DB745C2446C8}" presName="parentText" presStyleLbl="alignNode1" presStyleIdx="3" presStyleCnt="5">
        <dgm:presLayoutVars>
          <dgm:chMax val="1"/>
          <dgm:bulletEnabled val="1"/>
        </dgm:presLayoutVars>
      </dgm:prSet>
      <dgm:spPr/>
      <dgm:t>
        <a:bodyPr/>
        <a:lstStyle/>
        <a:p>
          <a:endParaRPr lang="en-US"/>
        </a:p>
      </dgm:t>
    </dgm:pt>
    <dgm:pt modelId="{19050D1C-50E2-F84E-9C7A-BF34AAA4A207}" type="pres">
      <dgm:prSet presAssocID="{B4F9BC79-128D-E443-83F2-DB745C2446C8}" presName="descendantText" presStyleLbl="alignAcc1" presStyleIdx="3" presStyleCnt="5">
        <dgm:presLayoutVars>
          <dgm:bulletEnabled val="1"/>
        </dgm:presLayoutVars>
      </dgm:prSet>
      <dgm:spPr/>
      <dgm:t>
        <a:bodyPr/>
        <a:lstStyle/>
        <a:p>
          <a:endParaRPr lang="en-US"/>
        </a:p>
      </dgm:t>
    </dgm:pt>
    <dgm:pt modelId="{ED168BD5-E7B7-1343-BE68-D61F6C6E44FA}" type="pres">
      <dgm:prSet presAssocID="{FED87760-8D23-404F-9000-F930A3EEDA30}" presName="sp" presStyleCnt="0"/>
      <dgm:spPr/>
    </dgm:pt>
    <dgm:pt modelId="{1D3F1D2C-AB9F-9C42-9CFB-ACFA04E1399F}" type="pres">
      <dgm:prSet presAssocID="{45653DA2-A482-CC4E-B00B-D2AF7BC93BD9}" presName="composite" presStyleCnt="0"/>
      <dgm:spPr/>
    </dgm:pt>
    <dgm:pt modelId="{7BDFBCC7-8BC7-0543-A766-0C30DF8B8530}" type="pres">
      <dgm:prSet presAssocID="{45653DA2-A482-CC4E-B00B-D2AF7BC93BD9}" presName="parentText" presStyleLbl="alignNode1" presStyleIdx="4" presStyleCnt="5">
        <dgm:presLayoutVars>
          <dgm:chMax val="1"/>
          <dgm:bulletEnabled val="1"/>
        </dgm:presLayoutVars>
      </dgm:prSet>
      <dgm:spPr/>
      <dgm:t>
        <a:bodyPr/>
        <a:lstStyle/>
        <a:p>
          <a:endParaRPr lang="en-US"/>
        </a:p>
      </dgm:t>
    </dgm:pt>
    <dgm:pt modelId="{B4CF6B23-035E-9A4A-8113-3F7668B92F4C}" type="pres">
      <dgm:prSet presAssocID="{45653DA2-A482-CC4E-B00B-D2AF7BC93BD9}" presName="descendantText" presStyleLbl="alignAcc1" presStyleIdx="4" presStyleCnt="5">
        <dgm:presLayoutVars>
          <dgm:bulletEnabled val="1"/>
        </dgm:presLayoutVars>
      </dgm:prSet>
      <dgm:spPr/>
      <dgm:t>
        <a:bodyPr/>
        <a:lstStyle/>
        <a:p>
          <a:endParaRPr lang="en-US"/>
        </a:p>
      </dgm:t>
    </dgm:pt>
  </dgm:ptLst>
  <dgm:cxnLst>
    <dgm:cxn modelId="{D00A0459-5EAE-4C23-BF10-6EB8DCD95143}" type="presOf" srcId="{C5038E65-5880-C84E-9019-D0BA162556BE}" destId="{0393D70F-4173-3341-96FD-742720E20EFC}" srcOrd="0" destOrd="0" presId="urn:microsoft.com/office/officeart/2005/8/layout/chevron2"/>
    <dgm:cxn modelId="{89AEDB97-424B-443E-B15C-8ED935B0D54B}" type="presOf" srcId="{311C9468-B7C0-D64F-B02D-B7F09D558E10}" destId="{B4CF6B23-035E-9A4A-8113-3F7668B92F4C}" srcOrd="0" destOrd="0" presId="urn:microsoft.com/office/officeart/2005/8/layout/chevron2"/>
    <dgm:cxn modelId="{B98796F1-962D-7E48-9303-4120FD8DA55B}" srcId="{FE07011B-4657-DF4D-AC74-A7C6CD407C6F}" destId="{40CADEB5-3C98-E141-8A53-EB198F5F6FFA}" srcOrd="0" destOrd="0" parTransId="{0E078ACF-7DD9-D148-A2B2-841D45FEB14A}" sibTransId="{193769D0-0174-0444-B4CA-2CC6314A365A}"/>
    <dgm:cxn modelId="{C9E389EC-9463-45E8-8BB6-94DE614D6423}" type="presOf" srcId="{FE07011B-4657-DF4D-AC74-A7C6CD407C6F}" destId="{D7844404-FF4A-6042-BAD7-8191D9E63497}" srcOrd="0" destOrd="0" presId="urn:microsoft.com/office/officeart/2005/8/layout/chevron2"/>
    <dgm:cxn modelId="{8CB4129E-1B25-4EEE-837A-4156BA470D51}" type="presOf" srcId="{B57CA7F1-9490-4D42-9526-9C2B11F0181D}" destId="{19050D1C-50E2-F84E-9C7A-BF34AAA4A207}" srcOrd="0" destOrd="0" presId="urn:microsoft.com/office/officeart/2005/8/layout/chevron2"/>
    <dgm:cxn modelId="{BF6F75FE-20F0-490E-A9CA-5B38C8E2B2D5}" type="presOf" srcId="{7743B57E-CCE1-3245-A263-02BD3EE1B354}" destId="{45286FC9-E7A3-1F46-9144-B272D8DF65C6}" srcOrd="0" destOrd="0" presId="urn:microsoft.com/office/officeart/2005/8/layout/chevron2"/>
    <dgm:cxn modelId="{80C6F279-91BF-AB44-AC28-2F42207D8268}" srcId="{8BD4A933-1853-5943-BB7E-83D0C4DB8ECE}" destId="{B4F9BC79-128D-E443-83F2-DB745C2446C8}" srcOrd="3" destOrd="0" parTransId="{9E537394-78D4-7E4D-B034-089FF3379A0E}" sibTransId="{FED87760-8D23-404F-9000-F930A3EEDA30}"/>
    <dgm:cxn modelId="{120CBFEC-80CE-CE4E-9782-2A1657E1298E}" srcId="{B4F9BC79-128D-E443-83F2-DB745C2446C8}" destId="{B57CA7F1-9490-4D42-9526-9C2B11F0181D}" srcOrd="0" destOrd="0" parTransId="{FBC0DC9C-93E9-1847-9671-039A7E18565A}" sibTransId="{9FEF7A3D-2070-E543-9050-F74CC360442C}"/>
    <dgm:cxn modelId="{3ABD7315-2515-084F-98CF-6083A941E147}" srcId="{8BD4A933-1853-5943-BB7E-83D0C4DB8ECE}" destId="{45653DA2-A482-CC4E-B00B-D2AF7BC93BD9}" srcOrd="4" destOrd="0" parTransId="{B35E5244-1E6F-7040-BCCA-E67FEAEE10A2}" sibTransId="{263A241B-F7F7-3C40-8D78-5E6624535B56}"/>
    <dgm:cxn modelId="{3FBE8AEA-B55F-403C-9308-E85BD6C7ED64}" type="presOf" srcId="{EFD2BFCB-42D4-C24D-A79A-4043A7E03A8D}" destId="{12872113-506C-6643-AFC4-9FCED43513E4}" srcOrd="0" destOrd="0" presId="urn:microsoft.com/office/officeart/2005/8/layout/chevron2"/>
    <dgm:cxn modelId="{501F579B-FCE6-44AF-AD3E-516F43F1B294}" type="presOf" srcId="{40CADEB5-3C98-E141-8A53-EB198F5F6FFA}" destId="{99B7450A-B323-B946-BA37-755AC847A819}" srcOrd="0" destOrd="0" presId="urn:microsoft.com/office/officeart/2005/8/layout/chevron2"/>
    <dgm:cxn modelId="{F8FB3016-64E6-427D-BE6D-1FFC34BB96B6}" type="presOf" srcId="{B4F9BC79-128D-E443-83F2-DB745C2446C8}" destId="{9DC30C19-1CE1-3347-81E1-A4F6BEFA52F3}" srcOrd="0" destOrd="0" presId="urn:microsoft.com/office/officeart/2005/8/layout/chevron2"/>
    <dgm:cxn modelId="{B8BDBE12-7D30-DA44-B134-2E6133F5A230}" srcId="{7743B57E-CCE1-3245-A263-02BD3EE1B354}" destId="{2004FE12-00A4-4740-BEB0-F75DC6FA5966}" srcOrd="0" destOrd="0" parTransId="{838E2768-C0C3-3B46-8B03-49C9AEA0C151}" sibTransId="{FEB181FB-8683-8C41-8B49-70A68AB5AFAE}"/>
    <dgm:cxn modelId="{7AAB44FD-076F-BF4C-A678-BB9014CF12C5}" srcId="{8BD4A933-1853-5943-BB7E-83D0C4DB8ECE}" destId="{FE07011B-4657-DF4D-AC74-A7C6CD407C6F}" srcOrd="1" destOrd="0" parTransId="{825A92E6-4EF7-0844-A195-029E73BB00CC}" sibTransId="{1CB2516A-00A0-8148-9870-4D93E5932704}"/>
    <dgm:cxn modelId="{BFC25EB5-8EBF-4CD9-9DF1-19A71DF58A89}" type="presOf" srcId="{8BD4A933-1853-5943-BB7E-83D0C4DB8ECE}" destId="{821905B0-CA01-2B41-A279-FD79D0179BD7}" srcOrd="0" destOrd="0" presId="urn:microsoft.com/office/officeart/2005/8/layout/chevron2"/>
    <dgm:cxn modelId="{E70A59BF-D2C4-403B-A90E-3B3B59E8ECAE}" type="presOf" srcId="{45653DA2-A482-CC4E-B00B-D2AF7BC93BD9}" destId="{7BDFBCC7-8BC7-0543-A766-0C30DF8B8530}" srcOrd="0" destOrd="0" presId="urn:microsoft.com/office/officeart/2005/8/layout/chevron2"/>
    <dgm:cxn modelId="{7F134ED0-8239-B049-B43C-8DE8433D2D51}" srcId="{8BD4A933-1853-5943-BB7E-83D0C4DB8ECE}" destId="{EFD2BFCB-42D4-C24D-A79A-4043A7E03A8D}" srcOrd="2" destOrd="0" parTransId="{D07C8C20-C4AA-E946-976C-476B3827A8A4}" sibTransId="{A47EEE44-8E49-714D-B828-F36CD7F71D76}"/>
    <dgm:cxn modelId="{F51EA683-A9DE-9742-8C7A-F279E5C25626}" srcId="{8BD4A933-1853-5943-BB7E-83D0C4DB8ECE}" destId="{7743B57E-CCE1-3245-A263-02BD3EE1B354}" srcOrd="0" destOrd="0" parTransId="{A95C0772-8B9A-9A4F-A13A-B77F8E551674}" sibTransId="{B03EE450-DF50-5F4A-9F84-7914915B669E}"/>
    <dgm:cxn modelId="{AD6774CB-FE42-3544-98A0-2DA3D92E66A3}" srcId="{EFD2BFCB-42D4-C24D-A79A-4043A7E03A8D}" destId="{C5038E65-5880-C84E-9019-D0BA162556BE}" srcOrd="0" destOrd="0" parTransId="{F379FDDA-146B-6D4F-AC8F-6F03F55B550F}" sibTransId="{4A0BE4F8-62C1-0B43-85B3-F89460186E77}"/>
    <dgm:cxn modelId="{D0EB7C40-612B-2F40-8287-45E81C205A9D}" srcId="{45653DA2-A482-CC4E-B00B-D2AF7BC93BD9}" destId="{311C9468-B7C0-D64F-B02D-B7F09D558E10}" srcOrd="0" destOrd="0" parTransId="{6B0DCE88-83C7-2145-9F3A-4FADA8E03522}" sibTransId="{B1CCE484-20BE-3842-909A-166EA024CCE5}"/>
    <dgm:cxn modelId="{C53C22D0-A74E-441E-9EE1-1B95E0841990}" type="presOf" srcId="{2004FE12-00A4-4740-BEB0-F75DC6FA5966}" destId="{BB4EEA32-8698-0644-AC0B-F53B66371112}" srcOrd="0" destOrd="0" presId="urn:microsoft.com/office/officeart/2005/8/layout/chevron2"/>
    <dgm:cxn modelId="{A7B97061-F719-40BA-99BF-D78F076E3B85}" type="presParOf" srcId="{821905B0-CA01-2B41-A279-FD79D0179BD7}" destId="{8D9E1884-E667-6240-9F67-E123DA7EC5F5}" srcOrd="0" destOrd="0" presId="urn:microsoft.com/office/officeart/2005/8/layout/chevron2"/>
    <dgm:cxn modelId="{A53EC63E-A1EF-49B7-96CB-B1C5D9BDF2AD}" type="presParOf" srcId="{8D9E1884-E667-6240-9F67-E123DA7EC5F5}" destId="{45286FC9-E7A3-1F46-9144-B272D8DF65C6}" srcOrd="0" destOrd="0" presId="urn:microsoft.com/office/officeart/2005/8/layout/chevron2"/>
    <dgm:cxn modelId="{34A1BD89-B958-4E87-A5D7-D63C2DC60FAC}" type="presParOf" srcId="{8D9E1884-E667-6240-9F67-E123DA7EC5F5}" destId="{BB4EEA32-8698-0644-AC0B-F53B66371112}" srcOrd="1" destOrd="0" presId="urn:microsoft.com/office/officeart/2005/8/layout/chevron2"/>
    <dgm:cxn modelId="{C2404E95-0943-40B4-A422-B3E82552CF13}" type="presParOf" srcId="{821905B0-CA01-2B41-A279-FD79D0179BD7}" destId="{B8A3E97F-1586-074A-B00D-25DBEEC19974}" srcOrd="1" destOrd="0" presId="urn:microsoft.com/office/officeart/2005/8/layout/chevron2"/>
    <dgm:cxn modelId="{6AD65A9F-DAD6-4656-90A8-6FA8463E838D}" type="presParOf" srcId="{821905B0-CA01-2B41-A279-FD79D0179BD7}" destId="{9F91FD0C-C8F2-5A43-A069-833C7BBC7132}" srcOrd="2" destOrd="0" presId="urn:microsoft.com/office/officeart/2005/8/layout/chevron2"/>
    <dgm:cxn modelId="{EDE7961A-C2E1-4E73-856B-15FBEE82BD79}" type="presParOf" srcId="{9F91FD0C-C8F2-5A43-A069-833C7BBC7132}" destId="{D7844404-FF4A-6042-BAD7-8191D9E63497}" srcOrd="0" destOrd="0" presId="urn:microsoft.com/office/officeart/2005/8/layout/chevron2"/>
    <dgm:cxn modelId="{8773405F-DFAD-4064-89D8-8895180EB353}" type="presParOf" srcId="{9F91FD0C-C8F2-5A43-A069-833C7BBC7132}" destId="{99B7450A-B323-B946-BA37-755AC847A819}" srcOrd="1" destOrd="0" presId="urn:microsoft.com/office/officeart/2005/8/layout/chevron2"/>
    <dgm:cxn modelId="{95AA5B15-7A28-4751-BD5A-F67EBD806ADB}" type="presParOf" srcId="{821905B0-CA01-2B41-A279-FD79D0179BD7}" destId="{9A822FCA-F6FA-3043-85E0-4006FC815374}" srcOrd="3" destOrd="0" presId="urn:microsoft.com/office/officeart/2005/8/layout/chevron2"/>
    <dgm:cxn modelId="{828D890E-52A6-472F-8318-AA3FC72B91F8}" type="presParOf" srcId="{821905B0-CA01-2B41-A279-FD79D0179BD7}" destId="{F1567B54-3828-324C-B117-EE8D7B3CB740}" srcOrd="4" destOrd="0" presId="urn:microsoft.com/office/officeart/2005/8/layout/chevron2"/>
    <dgm:cxn modelId="{AD418DC4-087E-42F5-97E6-835C4465E4F1}" type="presParOf" srcId="{F1567B54-3828-324C-B117-EE8D7B3CB740}" destId="{12872113-506C-6643-AFC4-9FCED43513E4}" srcOrd="0" destOrd="0" presId="urn:microsoft.com/office/officeart/2005/8/layout/chevron2"/>
    <dgm:cxn modelId="{2480082C-EC3F-43EE-8397-1ABB02116C98}" type="presParOf" srcId="{F1567B54-3828-324C-B117-EE8D7B3CB740}" destId="{0393D70F-4173-3341-96FD-742720E20EFC}" srcOrd="1" destOrd="0" presId="urn:microsoft.com/office/officeart/2005/8/layout/chevron2"/>
    <dgm:cxn modelId="{6F993AED-9A90-415D-92F3-0E0B096DF555}" type="presParOf" srcId="{821905B0-CA01-2B41-A279-FD79D0179BD7}" destId="{1DE3AC0B-E0FE-B945-B878-D985159872AE}" srcOrd="5" destOrd="0" presId="urn:microsoft.com/office/officeart/2005/8/layout/chevron2"/>
    <dgm:cxn modelId="{6FAAC085-112F-41EE-A729-3AA69DB311AF}" type="presParOf" srcId="{821905B0-CA01-2B41-A279-FD79D0179BD7}" destId="{13D340F4-6D8B-DD4F-94E6-731B8CB91433}" srcOrd="6" destOrd="0" presId="urn:microsoft.com/office/officeart/2005/8/layout/chevron2"/>
    <dgm:cxn modelId="{AFA47439-38B5-4A18-ADD9-12B2884CD9AD}" type="presParOf" srcId="{13D340F4-6D8B-DD4F-94E6-731B8CB91433}" destId="{9DC30C19-1CE1-3347-81E1-A4F6BEFA52F3}" srcOrd="0" destOrd="0" presId="urn:microsoft.com/office/officeart/2005/8/layout/chevron2"/>
    <dgm:cxn modelId="{46BCE7EE-B6A0-46DD-891A-2BD8D0E937E9}" type="presParOf" srcId="{13D340F4-6D8B-DD4F-94E6-731B8CB91433}" destId="{19050D1C-50E2-F84E-9C7A-BF34AAA4A207}" srcOrd="1" destOrd="0" presId="urn:microsoft.com/office/officeart/2005/8/layout/chevron2"/>
    <dgm:cxn modelId="{D8F83957-7A7B-464D-8E5E-169573A71A6C}" type="presParOf" srcId="{821905B0-CA01-2B41-A279-FD79D0179BD7}" destId="{ED168BD5-E7B7-1343-BE68-D61F6C6E44FA}" srcOrd="7" destOrd="0" presId="urn:microsoft.com/office/officeart/2005/8/layout/chevron2"/>
    <dgm:cxn modelId="{28244632-4BDD-4ED3-9CF9-9F4173426F7C}" type="presParOf" srcId="{821905B0-CA01-2B41-A279-FD79D0179BD7}" destId="{1D3F1D2C-AB9F-9C42-9CFB-ACFA04E1399F}" srcOrd="8" destOrd="0" presId="urn:microsoft.com/office/officeart/2005/8/layout/chevron2"/>
    <dgm:cxn modelId="{3B463F64-33C7-4413-83DA-4A2AB53548BB}" type="presParOf" srcId="{1D3F1D2C-AB9F-9C42-9CFB-ACFA04E1399F}" destId="{7BDFBCC7-8BC7-0543-A766-0C30DF8B8530}" srcOrd="0" destOrd="0" presId="urn:microsoft.com/office/officeart/2005/8/layout/chevron2"/>
    <dgm:cxn modelId="{3FECB7E6-822E-40FA-9B61-D9F7902570C9}" type="presParOf" srcId="{1D3F1D2C-AB9F-9C42-9CFB-ACFA04E1399F}" destId="{B4CF6B23-035E-9A4A-8113-3F7668B92F4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F84A0-AA6B-CC4C-B1EC-1D10F69F2B22}">
      <dsp:nvSpPr>
        <dsp:cNvPr id="0" name=""/>
        <dsp:cNvSpPr/>
      </dsp:nvSpPr>
      <dsp:spPr>
        <a:xfrm rot="5400000">
          <a:off x="-1915761" y="2246575"/>
          <a:ext cx="5834490" cy="2002967"/>
        </a:xfrm>
        <a:prstGeom prst="chevron">
          <a:avLst/>
        </a:prstGeom>
        <a:solidFill>
          <a:srgbClr val="FF000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rtl="0">
            <a:lnSpc>
              <a:spcPct val="90000"/>
            </a:lnSpc>
            <a:spcBef>
              <a:spcPct val="0"/>
            </a:spcBef>
            <a:spcAft>
              <a:spcPct val="35000"/>
            </a:spcAft>
          </a:pPr>
          <a:r>
            <a:rPr lang="en-GB" sz="6200" kern="1200" dirty="0" smtClean="0"/>
            <a:t> the issues</a:t>
          </a:r>
          <a:endParaRPr lang="en-GB" sz="6200" kern="1200" dirty="0"/>
        </a:p>
      </dsp:txBody>
      <dsp:txXfrm rot="-5400000">
        <a:off x="0" y="1332298"/>
        <a:ext cx="2002967" cy="3831523"/>
      </dsp:txXfrm>
    </dsp:sp>
    <dsp:sp modelId="{5A8E4E4B-2779-1149-83B5-FFEC9CC00A8D}">
      <dsp:nvSpPr>
        <dsp:cNvPr id="0" name=""/>
        <dsp:cNvSpPr/>
      </dsp:nvSpPr>
      <dsp:spPr>
        <a:xfrm rot="5400000">
          <a:off x="2683257" y="-262407"/>
          <a:ext cx="4822912" cy="615703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There is a lot of positive action taking place in health and social care settings. The Dignity in Care Campaign has highlighted some of this positive work through:</a:t>
          </a:r>
          <a:endParaRPr lang="en-US" sz="1600" kern="1200" dirty="0"/>
        </a:p>
        <a:p>
          <a:pPr marL="228600" lvl="1" indent="-228600" algn="l" defTabSz="889000">
            <a:lnSpc>
              <a:spcPct val="90000"/>
            </a:lnSpc>
            <a:spcBef>
              <a:spcPct val="0"/>
            </a:spcBef>
            <a:spcAft>
              <a:spcPct val="15000"/>
            </a:spcAft>
            <a:buChar char="••"/>
          </a:pPr>
          <a:r>
            <a:rPr lang="en-GB" sz="2000" kern="1200" dirty="0" smtClean="0"/>
            <a:t> its annual </a:t>
          </a:r>
          <a:r>
            <a:rPr lang="en-GB" sz="2000" b="1" kern="1200" dirty="0" smtClean="0"/>
            <a:t>Dignity in Action Day.</a:t>
          </a:r>
          <a:endParaRPr lang="en-US" sz="2000" b="1" kern="1200" dirty="0"/>
        </a:p>
        <a:p>
          <a:pPr marL="228600" lvl="1" indent="-228600" algn="l" defTabSz="889000">
            <a:lnSpc>
              <a:spcPct val="90000"/>
            </a:lnSpc>
            <a:spcBef>
              <a:spcPct val="0"/>
            </a:spcBef>
            <a:spcAft>
              <a:spcPct val="15000"/>
            </a:spcAft>
            <a:buChar char="••"/>
          </a:pPr>
          <a:r>
            <a:rPr lang="en-GB" sz="2000" b="1" kern="1200" dirty="0" smtClean="0"/>
            <a:t>Dignity Audits</a:t>
          </a:r>
          <a:r>
            <a:rPr lang="en-GB" sz="2000" b="1" kern="1200" baseline="0" dirty="0" smtClean="0"/>
            <a:t> </a:t>
          </a:r>
          <a:r>
            <a:rPr lang="en-GB" sz="2000" b="0" kern="1200" baseline="0" dirty="0" smtClean="0"/>
            <a:t>have been</a:t>
          </a:r>
          <a:r>
            <a:rPr lang="en-GB" sz="2000" kern="1200" dirty="0" smtClean="0"/>
            <a:t> developed to enable staff and service users to understand what Dignity looks like.</a:t>
          </a:r>
          <a:endParaRPr lang="en-US" sz="2000" kern="1200" dirty="0"/>
        </a:p>
        <a:p>
          <a:pPr marL="228600" lvl="1" indent="-228600" algn="l" defTabSz="889000">
            <a:lnSpc>
              <a:spcPct val="90000"/>
            </a:lnSpc>
            <a:spcBef>
              <a:spcPct val="0"/>
            </a:spcBef>
            <a:spcAft>
              <a:spcPct val="15000"/>
            </a:spcAft>
            <a:buChar char="••"/>
          </a:pPr>
          <a:r>
            <a:rPr lang="en-GB" sz="2000" b="1" kern="1200" dirty="0" smtClean="0"/>
            <a:t>Service Users are being involved as experts </a:t>
          </a:r>
          <a:r>
            <a:rPr lang="en-GB" sz="2000" kern="1200" dirty="0" smtClean="0"/>
            <a:t>in developing alternative ways of providing support that respects Human Rights and Dignity</a:t>
          </a:r>
          <a:endParaRPr lang="en-US" sz="2000" kern="1200" dirty="0"/>
        </a:p>
        <a:p>
          <a:pPr marL="228600" lvl="1" indent="-228600" algn="l" defTabSz="889000">
            <a:lnSpc>
              <a:spcPct val="90000"/>
            </a:lnSpc>
            <a:spcBef>
              <a:spcPct val="0"/>
            </a:spcBef>
            <a:spcAft>
              <a:spcPct val="15000"/>
            </a:spcAft>
            <a:buChar char="••"/>
          </a:pPr>
          <a:r>
            <a:rPr lang="en-GB" sz="2000" b="1" kern="1200" dirty="0" smtClean="0"/>
            <a:t>Toolkits</a:t>
          </a:r>
          <a:r>
            <a:rPr lang="en-GB" sz="2000" kern="1200" dirty="0" smtClean="0"/>
            <a:t> have been developed by SCIE, </a:t>
          </a:r>
          <a:r>
            <a:rPr lang="en-GB" sz="2000" kern="1200" dirty="0" err="1" smtClean="0"/>
            <a:t>DoH</a:t>
          </a:r>
          <a:r>
            <a:rPr lang="en-GB" sz="2000" kern="1200" dirty="0" smtClean="0"/>
            <a:t>, Skills for Care and Skills for Health amongst many organisations to enable staff to work in ways that respect the Dignity of those they are supporting</a:t>
          </a:r>
          <a:r>
            <a:rPr lang="en-GB" sz="1800" kern="1200" dirty="0" smtClean="0"/>
            <a:t>. </a:t>
          </a:r>
          <a:endParaRPr lang="en-US" sz="1800" kern="1200" dirty="0"/>
        </a:p>
        <a:p>
          <a:pPr marL="114300" lvl="1" indent="-114300" algn="l" defTabSz="666750">
            <a:lnSpc>
              <a:spcPct val="90000"/>
            </a:lnSpc>
            <a:spcBef>
              <a:spcPct val="0"/>
            </a:spcBef>
            <a:spcAft>
              <a:spcPct val="15000"/>
            </a:spcAft>
            <a:buChar char="••"/>
          </a:pPr>
          <a:endParaRPr lang="en-US" sz="1500" kern="1200" dirty="0"/>
        </a:p>
        <a:p>
          <a:pPr marL="171450" lvl="1" indent="-171450" algn="l" defTabSz="800100">
            <a:lnSpc>
              <a:spcPct val="90000"/>
            </a:lnSpc>
            <a:spcBef>
              <a:spcPct val="0"/>
            </a:spcBef>
            <a:spcAft>
              <a:spcPct val="15000"/>
            </a:spcAft>
            <a:buChar char="••"/>
          </a:pPr>
          <a:r>
            <a:rPr lang="en-GB" sz="1800" b="1" kern="1200" dirty="0" smtClean="0"/>
            <a:t>BUT WE NEED MORE OF THIS AND FOR THE TECHNIQUES TO BE MORE WIDELY ADOPTED AND DISSEMINATED</a:t>
          </a:r>
          <a:endParaRPr lang="en-US" sz="1800" b="1" kern="1200" dirty="0"/>
        </a:p>
      </dsp:txBody>
      <dsp:txXfrm rot="-5400000">
        <a:off x="2016196" y="640089"/>
        <a:ext cx="5921600" cy="4352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86FC9-E7A3-1F46-9144-B272D8DF65C6}">
      <dsp:nvSpPr>
        <dsp:cNvPr id="0" name=""/>
        <dsp:cNvSpPr/>
      </dsp:nvSpPr>
      <dsp:spPr>
        <a:xfrm rot="5400000">
          <a:off x="-149834" y="149834"/>
          <a:ext cx="998893" cy="6992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Malnutrition</a:t>
          </a:r>
          <a:endParaRPr lang="en-US" sz="1000" kern="1200" dirty="0"/>
        </a:p>
      </dsp:txBody>
      <dsp:txXfrm rot="-5400000">
        <a:off x="1" y="349613"/>
        <a:ext cx="699225" cy="299668"/>
      </dsp:txXfrm>
    </dsp:sp>
    <dsp:sp modelId="{BB4EEA32-8698-0644-AC0B-F53B66371112}">
      <dsp:nvSpPr>
        <dsp:cNvPr id="0" name=""/>
        <dsp:cNvSpPr/>
      </dsp:nvSpPr>
      <dsp:spPr>
        <a:xfrm rot="5400000">
          <a:off x="4057239" y="-3440546"/>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People in hospital and care settings are not being helped to eat </a:t>
          </a:r>
          <a:endParaRPr lang="en-US" sz="2000" kern="1200" dirty="0"/>
        </a:p>
      </dsp:txBody>
      <dsp:txXfrm rot="-5400000">
        <a:off x="616693" y="31695"/>
        <a:ext cx="7498679" cy="585891"/>
      </dsp:txXfrm>
    </dsp:sp>
    <dsp:sp modelId="{D7844404-FF4A-6042-BAD7-8191D9E63497}">
      <dsp:nvSpPr>
        <dsp:cNvPr id="0" name=""/>
        <dsp:cNvSpPr/>
      </dsp:nvSpPr>
      <dsp:spPr>
        <a:xfrm rot="5400000">
          <a:off x="-149834" y="1032700"/>
          <a:ext cx="998893" cy="6992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Human rights</a:t>
          </a:r>
          <a:endParaRPr lang="en-US" sz="1000" kern="1200" dirty="0"/>
        </a:p>
      </dsp:txBody>
      <dsp:txXfrm rot="-5400000">
        <a:off x="1" y="1232479"/>
        <a:ext cx="699225" cy="299668"/>
      </dsp:txXfrm>
    </dsp:sp>
    <dsp:sp modelId="{99B7450A-B323-B946-BA37-755AC847A819}">
      <dsp:nvSpPr>
        <dsp:cNvPr id="0" name=""/>
        <dsp:cNvSpPr/>
      </dsp:nvSpPr>
      <dsp:spPr>
        <a:xfrm rot="5400000">
          <a:off x="4139772" y="-2557680"/>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People’s human rights are not being respected</a:t>
          </a:r>
          <a:endParaRPr lang="en-US" sz="2000" kern="1200" dirty="0"/>
        </a:p>
      </dsp:txBody>
      <dsp:txXfrm rot="-5400000">
        <a:off x="699226" y="914561"/>
        <a:ext cx="7498679" cy="585891"/>
      </dsp:txXfrm>
    </dsp:sp>
    <dsp:sp modelId="{12872113-506C-6643-AFC4-9FCED43513E4}">
      <dsp:nvSpPr>
        <dsp:cNvPr id="0" name=""/>
        <dsp:cNvSpPr/>
      </dsp:nvSpPr>
      <dsp:spPr>
        <a:xfrm rot="5400000">
          <a:off x="-149834" y="1913368"/>
          <a:ext cx="998893" cy="6992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Empowering</a:t>
          </a:r>
          <a:endParaRPr lang="en-US" sz="1000" kern="1200" dirty="0"/>
        </a:p>
      </dsp:txBody>
      <dsp:txXfrm rot="-5400000">
        <a:off x="1" y="2113147"/>
        <a:ext cx="699225" cy="299668"/>
      </dsp:txXfrm>
    </dsp:sp>
    <dsp:sp modelId="{0393D70F-4173-3341-96FD-742720E20EFC}">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Staff do not listen and enable people to make their own decisions.</a:t>
          </a:r>
          <a:endParaRPr lang="en-US" sz="2000" kern="1200" dirty="0"/>
        </a:p>
      </dsp:txBody>
      <dsp:txXfrm rot="-5400000">
        <a:off x="699226" y="1795229"/>
        <a:ext cx="7498679" cy="585891"/>
      </dsp:txXfrm>
    </dsp:sp>
    <dsp:sp modelId="{9DC30C19-1CE1-3347-81E1-A4F6BEFA52F3}">
      <dsp:nvSpPr>
        <dsp:cNvPr id="0" name=""/>
        <dsp:cNvSpPr/>
      </dsp:nvSpPr>
      <dsp:spPr>
        <a:xfrm rot="5400000">
          <a:off x="-149834" y="2794035"/>
          <a:ext cx="998893" cy="6992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Valued</a:t>
          </a:r>
          <a:endParaRPr lang="en-US" sz="1000" kern="1200" dirty="0"/>
        </a:p>
      </dsp:txBody>
      <dsp:txXfrm rot="-5400000">
        <a:off x="1" y="2993814"/>
        <a:ext cx="699225" cy="299668"/>
      </dsp:txXfrm>
    </dsp:sp>
    <dsp:sp modelId="{19050D1C-50E2-F84E-9C7A-BF34AAA4A207}">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People feel invisible and abused because they are not in control of their own lives</a:t>
          </a:r>
          <a:endParaRPr lang="en-US" sz="2000" kern="1200" dirty="0"/>
        </a:p>
      </dsp:txBody>
      <dsp:txXfrm rot="-5400000">
        <a:off x="699226" y="2675897"/>
        <a:ext cx="7498679" cy="585891"/>
      </dsp:txXfrm>
    </dsp:sp>
    <dsp:sp modelId="{7BDFBCC7-8BC7-0543-A766-0C30DF8B8530}">
      <dsp:nvSpPr>
        <dsp:cNvPr id="0" name=""/>
        <dsp:cNvSpPr/>
      </dsp:nvSpPr>
      <dsp:spPr>
        <a:xfrm rot="5400000">
          <a:off x="-149834" y="3674703"/>
          <a:ext cx="998893" cy="6992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Prejudice</a:t>
          </a:r>
          <a:endParaRPr lang="en-US" sz="1000" kern="1200" dirty="0"/>
        </a:p>
      </dsp:txBody>
      <dsp:txXfrm rot="-5400000">
        <a:off x="1" y="3874482"/>
        <a:ext cx="699225" cy="299668"/>
      </dsp:txXfrm>
    </dsp:sp>
    <dsp:sp modelId="{B4CF6B23-035E-9A4A-8113-3F7668B92F4C}">
      <dsp:nvSpPr>
        <dsp:cNvPr id="0" name=""/>
        <dsp:cNvSpPr/>
      </dsp:nvSpPr>
      <dsp:spPr>
        <a:xfrm rot="5400000">
          <a:off x="4139772" y="84322"/>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There is a culture of negative attitudes towards older people</a:t>
          </a:r>
          <a:endParaRPr lang="en-US" sz="2000" kern="1200" dirty="0"/>
        </a:p>
      </dsp:txBody>
      <dsp:txXfrm rot="-5400000">
        <a:off x="699226" y="3556564"/>
        <a:ext cx="7498679" cy="5858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8F50F-6ACC-48A1-9642-CCD391E36CB3}" type="datetimeFigureOut">
              <a:rPr lang="en-GB" smtClean="0"/>
              <a:t>21/10/2016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46A8B-4A37-4050-802D-005308D3D2EA}" type="slidenum">
              <a:rPr lang="en-GB" smtClean="0"/>
              <a:t>‹#›</a:t>
            </a:fld>
            <a:endParaRPr lang="en-GB"/>
          </a:p>
        </p:txBody>
      </p:sp>
    </p:spTree>
    <p:extLst>
      <p:ext uri="{BB962C8B-B14F-4D97-AF65-F5344CB8AC3E}">
        <p14:creationId xmlns:p14="http://schemas.microsoft.com/office/powerpoint/2010/main" val="249226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8B62C-CF00-D248-9F09-7A46972FD178}" type="slidenum">
              <a:rPr lang="en-US"/>
              <a:pPr/>
              <a:t>88</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891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1EEDF-6E05-E74B-8E79-4FA09AC966AC}" type="slidenum">
              <a:rPr lang="en-US"/>
              <a:pPr/>
              <a:t>90</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25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187A5F-DD2C-4697-B6F8-06192FE031DA}"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185207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187A5F-DD2C-4697-B6F8-06192FE031DA}"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294772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187A5F-DD2C-4697-B6F8-06192FE031DA}"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79138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gnity Council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39552" y="154717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288" y="5288280"/>
            <a:ext cx="1828800" cy="1569720"/>
          </a:xfrm>
          <a:prstGeom prst="rect">
            <a:avLst/>
          </a:prstGeom>
        </p:spPr>
      </p:pic>
    </p:spTree>
    <p:extLst>
      <p:ext uri="{BB962C8B-B14F-4D97-AF65-F5344CB8AC3E}">
        <p14:creationId xmlns:p14="http://schemas.microsoft.com/office/powerpoint/2010/main" val="350210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87A5F-DD2C-4697-B6F8-06192FE031DA}"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133085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187A5F-DD2C-4697-B6F8-06192FE031DA}" type="datetimeFigureOut">
              <a:rPr lang="en-GB" smtClean="0"/>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124861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187A5F-DD2C-4697-B6F8-06192FE031DA}" type="datetimeFigureOut">
              <a:rPr lang="en-GB" smtClean="0"/>
              <a:t>21/10/2016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193998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187A5F-DD2C-4697-B6F8-06192FE031DA}" type="datetimeFigureOut">
              <a:rPr lang="en-GB" smtClean="0"/>
              <a:t>21/10/2016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217728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87A5F-DD2C-4697-B6F8-06192FE031DA}" type="datetimeFigureOut">
              <a:rPr lang="en-GB" smtClean="0"/>
              <a:t>21/10/2016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343421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87A5F-DD2C-4697-B6F8-06192FE031DA}" type="datetimeFigureOut">
              <a:rPr lang="en-GB" smtClean="0"/>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332045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87A5F-DD2C-4697-B6F8-06192FE031DA}" type="datetimeFigureOut">
              <a:rPr lang="en-GB" smtClean="0"/>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8CA4F5-21B2-4056-8481-BA8C330BF85D}" type="slidenum">
              <a:rPr lang="en-GB" smtClean="0"/>
              <a:t>‹#›</a:t>
            </a:fld>
            <a:endParaRPr lang="en-GB"/>
          </a:p>
        </p:txBody>
      </p:sp>
    </p:spTree>
    <p:extLst>
      <p:ext uri="{BB962C8B-B14F-4D97-AF65-F5344CB8AC3E}">
        <p14:creationId xmlns:p14="http://schemas.microsoft.com/office/powerpoint/2010/main" val="128541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87A5F-DD2C-4697-B6F8-06192FE031DA}" type="datetimeFigureOut">
              <a:rPr lang="en-GB" smtClean="0"/>
              <a:t>21/10/2016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CA4F5-21B2-4056-8481-BA8C330BF85D}" type="slidenum">
              <a:rPr lang="en-GB" smtClean="0"/>
              <a:t>‹#›</a:t>
            </a:fld>
            <a:endParaRPr lang="en-GB"/>
          </a:p>
        </p:txBody>
      </p:sp>
    </p:spTree>
    <p:extLst>
      <p:ext uri="{BB962C8B-B14F-4D97-AF65-F5344CB8AC3E}">
        <p14:creationId xmlns:p14="http://schemas.microsoft.com/office/powerpoint/2010/main" val="279517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dignityincare.org.uk"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qc.org.uk/goodca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careimprovementworks.org.uk/Responsive.aspx"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www.careimprovementworks.org.uk/Safe.aspx" TargetMode="External"/><Relationship Id="rId1" Type="http://schemas.openxmlformats.org/officeDocument/2006/relationships/slideLayout" Target="../slideLayouts/slideLayout2.xml"/><Relationship Id="rId6" Type="http://schemas.openxmlformats.org/officeDocument/2006/relationships/hyperlink" Target="http://www.careimprovementworks.org.uk/Caring.aspx"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www.careimprovementworks.org.uk/Well-led.aspx" TargetMode="External"/><Relationship Id="rId4" Type="http://schemas.openxmlformats.org/officeDocument/2006/relationships/hyperlink" Target="http://www.careimprovementworks.org.uk/Effective.aspx" TargetMode="External"/><Relationship Id="rId9"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7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C:Anna's%20Work:Dignity%20&amp;%20Respect:North%20West%20Material:Presentations:Cartoon%20Images.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C:Anna's%20Work:Dignity%20&amp;%20Respect:North%20West%20Material:Presentations:Dignity%20Imagary%20.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5.emf"/></Relationships>
</file>

<file path=ppt/slides/_rels/slide8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C:Anna's%20Work:Dignity%20&amp;%20Respect:North%20West%20Material:Presentations:Dignity%20Imagary%20.pdf"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8.emf"/></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C:Anna's%20Work:Dignity%20&amp;%20Respect:North%20West%20Material:Presentations:Dignity%20Imagary%20.pdf"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2.emf"/></Relationships>
</file>

<file path=ppt/slides/_rels/slide9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97.xml.rels><?xml version="1.0" encoding="UTF-8" standalone="yes"?>
<Relationships xmlns="http://schemas.openxmlformats.org/package/2006/relationships"><Relationship Id="rId2" Type="http://schemas.openxmlformats.org/officeDocument/2006/relationships/image" Target="../media/image49.jpe"/><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74638"/>
            <a:ext cx="8229600" cy="1143000"/>
          </a:xfrm>
          <a:ln w="22225">
            <a:solidFill>
              <a:srgbClr val="FF0000"/>
            </a:solidFill>
          </a:ln>
        </p:spPr>
        <p:txBody>
          <a:bodyPr anchor="t" anchorCtr="0"/>
          <a:lstStyle/>
          <a:p>
            <a:r>
              <a:rPr lang="en-GB" dirty="0" smtClean="0"/>
              <a:t>National Dignity Council </a:t>
            </a:r>
            <a:endParaRPr lang="en-GB" dirty="0"/>
          </a:p>
        </p:txBody>
      </p:sp>
      <p:sp>
        <p:nvSpPr>
          <p:cNvPr id="5" name="Content Placeholder 4"/>
          <p:cNvSpPr>
            <a:spLocks noGrp="1"/>
          </p:cNvSpPr>
          <p:nvPr>
            <p:ph idx="1"/>
          </p:nvPr>
        </p:nvSpPr>
        <p:spPr>
          <a:noFill/>
          <a:ln w="22225">
            <a:solidFill>
              <a:srgbClr val="FF0000"/>
            </a:solidFill>
          </a:ln>
        </p:spPr>
        <p:txBody>
          <a:bodyPr/>
          <a:lstStyle/>
          <a:p>
            <a:endParaRPr lang="en-US" dirty="0" smtClean="0"/>
          </a:p>
          <a:p>
            <a:endParaRPr lang="en-US" dirty="0"/>
          </a:p>
          <a:p>
            <a:endParaRPr lang="en-US" dirty="0" smtClean="0"/>
          </a:p>
          <a:p>
            <a:pPr marL="0" indent="0" algn="ctr">
              <a:buNone/>
            </a:pPr>
            <a:r>
              <a:rPr lang="en-US" sz="4400" b="1" dirty="0" smtClean="0"/>
              <a:t>Overview </a:t>
            </a:r>
            <a:r>
              <a:rPr lang="en-US" sz="4400" b="1" dirty="0"/>
              <a:t>section </a:t>
            </a:r>
            <a:endParaRPr lang="en-GB" sz="4400" b="1" dirty="0"/>
          </a:p>
        </p:txBody>
      </p:sp>
    </p:spTree>
    <p:extLst>
      <p:ext uri="{BB962C8B-B14F-4D97-AF65-F5344CB8AC3E}">
        <p14:creationId xmlns:p14="http://schemas.microsoft.com/office/powerpoint/2010/main" val="419598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Definitions of dignit</a:t>
            </a:r>
            <a:r>
              <a:rPr lang="en-US" dirty="0"/>
              <a:t>y</a:t>
            </a:r>
            <a:endParaRPr lang="en-GB" dirty="0"/>
          </a:p>
        </p:txBody>
      </p:sp>
      <p:sp>
        <p:nvSpPr>
          <p:cNvPr id="4" name="Rectangle 3"/>
          <p:cNvSpPr>
            <a:spLocks noGrp="1" noChangeArrowheads="1"/>
          </p:cNvSpPr>
          <p:nvPr>
            <p:ph idx="1"/>
          </p:nvPr>
        </p:nvSpPr>
        <p:spPr/>
        <p:txBody>
          <a:bodyPr>
            <a:normAutofit lnSpcReduction="10000"/>
          </a:bodyPr>
          <a:lstStyle/>
          <a:p>
            <a:r>
              <a:rPr lang="en-US" sz="2400" dirty="0" smtClean="0">
                <a:latin typeface="Arial" charset="0"/>
                <a:ea typeface="Arial" charset="0"/>
                <a:cs typeface="Arial" charset="0"/>
              </a:rPr>
              <a:t>Helping people see they are in a safe environment</a:t>
            </a:r>
          </a:p>
          <a:p>
            <a:r>
              <a:rPr lang="en-US" sz="2400" dirty="0" smtClean="0">
                <a:latin typeface="Arial" charset="0"/>
                <a:ea typeface="Arial" charset="0"/>
                <a:cs typeface="Arial" charset="0"/>
              </a:rPr>
              <a:t>Making sure people are not left in pain</a:t>
            </a:r>
          </a:p>
          <a:p>
            <a:r>
              <a:rPr lang="en-US" sz="2400" dirty="0" smtClean="0">
                <a:latin typeface="Arial" charset="0"/>
                <a:ea typeface="Arial" charset="0"/>
                <a:cs typeface="Arial" charset="0"/>
              </a:rPr>
              <a:t>Ensuring people do not feel isolated or alone</a:t>
            </a:r>
          </a:p>
          <a:p>
            <a:r>
              <a:rPr lang="en-US" sz="2400" dirty="0" smtClean="0">
                <a:latin typeface="Arial" charset="0"/>
                <a:ea typeface="Arial" charset="0"/>
                <a:cs typeface="Arial" charset="0"/>
              </a:rPr>
              <a:t>Giving people privacy</a:t>
            </a:r>
          </a:p>
          <a:p>
            <a:r>
              <a:rPr lang="en-US" sz="2400" dirty="0" smtClean="0">
                <a:latin typeface="Arial" charset="0"/>
                <a:ea typeface="Arial" charset="0"/>
                <a:cs typeface="Arial" charset="0"/>
              </a:rPr>
              <a:t>Encouraging people to help themselves as much as possible</a:t>
            </a:r>
          </a:p>
          <a:p>
            <a:r>
              <a:rPr lang="en-US" sz="2400" dirty="0" smtClean="0">
                <a:latin typeface="Arial" charset="0"/>
                <a:ea typeface="Arial" charset="0"/>
                <a:cs typeface="Arial" charset="0"/>
              </a:rPr>
              <a:t>Taking into account people’s cultural and religious needs, not discriminating against them</a:t>
            </a:r>
          </a:p>
          <a:p>
            <a:r>
              <a:rPr lang="en-US" sz="2400" dirty="0" smtClean="0">
                <a:latin typeface="Arial" charset="0"/>
                <a:ea typeface="Arial" charset="0"/>
                <a:cs typeface="Arial" charset="0"/>
              </a:rPr>
              <a:t>Being addressed in an appropriate manner</a:t>
            </a:r>
          </a:p>
          <a:p>
            <a:r>
              <a:rPr lang="en-US" sz="2400" dirty="0" smtClean="0">
                <a:latin typeface="Arial" charset="0"/>
                <a:ea typeface="Arial" charset="0"/>
                <a:cs typeface="Arial" charset="0"/>
              </a:rPr>
              <a:t>Being patient</a:t>
            </a:r>
          </a:p>
          <a:p>
            <a:r>
              <a:rPr lang="en-US" sz="2400" dirty="0" smtClean="0">
                <a:latin typeface="Arial" charset="0"/>
                <a:ea typeface="Arial" charset="0"/>
                <a:cs typeface="Arial" charset="0"/>
              </a:rPr>
              <a:t>Not </a:t>
            </a:r>
            <a:r>
              <a:rPr lang="en-US" sz="2400" dirty="0" err="1" smtClean="0">
                <a:latin typeface="Arial" charset="0"/>
                <a:ea typeface="Arial" charset="0"/>
                <a:cs typeface="Arial" charset="0"/>
              </a:rPr>
              <a:t>patronising</a:t>
            </a:r>
            <a:r>
              <a:rPr lang="en-US" sz="2400" dirty="0" smtClean="0">
                <a:latin typeface="Arial" charset="0"/>
                <a:ea typeface="Arial" charset="0"/>
                <a:cs typeface="Arial" charset="0"/>
              </a:rPr>
              <a:t> the person receiving care</a:t>
            </a:r>
          </a:p>
          <a:p>
            <a:endParaRPr lang="en-US" sz="2400" dirty="0" smtClean="0">
              <a:latin typeface="Arial" charset="0"/>
              <a:ea typeface="Arial" charset="0"/>
              <a:cs typeface="Arial" charset="0"/>
            </a:endParaRPr>
          </a:p>
        </p:txBody>
      </p:sp>
    </p:spTree>
    <p:extLst>
      <p:ext uri="{BB962C8B-B14F-4D97-AF65-F5344CB8AC3E}">
        <p14:creationId xmlns:p14="http://schemas.microsoft.com/office/powerpoint/2010/main" val="5445222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548680"/>
            <a:ext cx="6737761" cy="4547989"/>
          </a:xfrm>
          <a:prstGeom prst="rect">
            <a:avLst/>
          </a:prstGeom>
        </p:spPr>
      </p:pic>
    </p:spTree>
    <p:extLst>
      <p:ext uri="{BB962C8B-B14F-4D97-AF65-F5344CB8AC3E}">
        <p14:creationId xmlns:p14="http://schemas.microsoft.com/office/powerpoint/2010/main" val="12354134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If you think that you are too small to make a difference.</a:t>
            </a:r>
          </a:p>
          <a:p>
            <a:r>
              <a:rPr lang="en-GB" dirty="0" smtClean="0"/>
              <a:t>Ask a mosquito. </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2708920"/>
            <a:ext cx="2376264" cy="2376264"/>
          </a:xfrm>
          <a:prstGeom prst="rect">
            <a:avLst/>
          </a:prstGeom>
        </p:spPr>
      </p:pic>
    </p:spTree>
    <p:extLst>
      <p:ext uri="{BB962C8B-B14F-4D97-AF65-F5344CB8AC3E}">
        <p14:creationId xmlns:p14="http://schemas.microsoft.com/office/powerpoint/2010/main" val="37106484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404664"/>
            <a:ext cx="7674190" cy="4951090"/>
          </a:xfrm>
          <a:prstGeom prst="rect">
            <a:avLst/>
          </a:prstGeom>
        </p:spPr>
      </p:pic>
    </p:spTree>
    <p:extLst>
      <p:ext uri="{BB962C8B-B14F-4D97-AF65-F5344CB8AC3E}">
        <p14:creationId xmlns:p14="http://schemas.microsoft.com/office/powerpoint/2010/main" val="26573307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prstGeom prst="rect">
            <a:avLst/>
          </a:prstGeom>
          <a:noFill/>
        </p:spPr>
        <p:txBody>
          <a:bodyPr wrap="square" rtlCol="0">
            <a:spAutoFit/>
          </a:bodyPr>
          <a:lstStyle/>
          <a:p>
            <a:r>
              <a:rPr lang="en-US" sz="3600" dirty="0" smtClean="0">
                <a:latin typeface="Arial Rounded MT Bold"/>
                <a:cs typeface="Arial Rounded MT Bold"/>
              </a:rPr>
              <a:t>‘It is more productive to convert an opportunity into results than to solve a problem – which only restores the equilibrium of yesterday.’ </a:t>
            </a:r>
          </a:p>
          <a:p>
            <a:r>
              <a:rPr lang="en-US" dirty="0" smtClean="0"/>
              <a:t>Peter F </a:t>
            </a:r>
            <a:r>
              <a:rPr lang="en-US" dirty="0" err="1" smtClean="0"/>
              <a:t>Drucker</a:t>
            </a:r>
            <a:endParaRPr lang="en-US" dirty="0"/>
          </a:p>
        </p:txBody>
      </p:sp>
    </p:spTree>
    <p:extLst>
      <p:ext uri="{BB962C8B-B14F-4D97-AF65-F5344CB8AC3E}">
        <p14:creationId xmlns:p14="http://schemas.microsoft.com/office/powerpoint/2010/main" val="37165773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38579"/>
            <a:ext cx="8229600" cy="2788156"/>
          </a:xfrm>
        </p:spPr>
        <p:txBody>
          <a:bodyPr/>
          <a:lstStyle/>
          <a:p>
            <a:pPr algn="ctr">
              <a:lnSpc>
                <a:spcPct val="90000"/>
              </a:lnSpc>
              <a:defRPr/>
            </a:pPr>
            <a:r>
              <a:rPr lang="en-GB" dirty="0">
                <a:cs typeface="Arial" charset="0"/>
              </a:rPr>
              <a:t>Sign up now go to: </a:t>
            </a:r>
            <a:r>
              <a:rPr lang="en-GB" u="sng" dirty="0">
                <a:solidFill>
                  <a:srgbClr val="0000FF"/>
                </a:solidFill>
                <a:cs typeface="Arial" charset="0"/>
                <a:hlinkClick r:id="rId2"/>
              </a:rPr>
              <a:t>www.dignityincare.org.uk</a:t>
            </a:r>
            <a:endParaRPr lang="en-GB" u="sng" dirty="0">
              <a:solidFill>
                <a:srgbClr val="0000FF"/>
              </a:solidFill>
              <a:cs typeface="Arial" charset="0"/>
            </a:endParaRPr>
          </a:p>
          <a:p>
            <a:pPr algn="just">
              <a:lnSpc>
                <a:spcPct val="90000"/>
              </a:lnSpc>
              <a:spcBef>
                <a:spcPct val="50000"/>
              </a:spcBef>
              <a:defRPr/>
            </a:pPr>
            <a:r>
              <a:rPr lang="en-GB" dirty="0">
                <a:solidFill>
                  <a:srgbClr val="0000FF"/>
                </a:solidFill>
                <a:cs typeface="Arial" charset="0"/>
              </a:rPr>
              <a:t>           Facebook group– Dignity in Action</a:t>
            </a: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491891" y="228600"/>
            <a:ext cx="5696313" cy="3544071"/>
          </a:xfrm>
          <a:prstGeom prst="rect">
            <a:avLst/>
          </a:prstGeom>
          <a:noFill/>
          <a:ln>
            <a:noFill/>
          </a:ln>
        </p:spPr>
      </p:pic>
    </p:spTree>
    <p:extLst>
      <p:ext uri="{BB962C8B-B14F-4D97-AF65-F5344CB8AC3E}">
        <p14:creationId xmlns:p14="http://schemas.microsoft.com/office/powerpoint/2010/main" val="27691866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229200"/>
            <a:ext cx="8229600" cy="1143000"/>
          </a:xfrm>
        </p:spPr>
        <p:txBody>
          <a:bodyPr/>
          <a:lstStyle/>
          <a:p>
            <a:r>
              <a:rPr lang="en-GB" dirty="0" smtClean="0"/>
              <a:t>Safe Journey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620688"/>
            <a:ext cx="7056784" cy="4495247"/>
          </a:xfrm>
          <a:prstGeom prst="rect">
            <a:avLst/>
          </a:prstGeom>
        </p:spPr>
      </p:pic>
    </p:spTree>
    <p:extLst>
      <p:ext uri="{BB962C8B-B14F-4D97-AF65-F5344CB8AC3E}">
        <p14:creationId xmlns:p14="http://schemas.microsoft.com/office/powerpoint/2010/main" val="12812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r>
              <a:rPr lang="en-GB" sz="3200" dirty="0">
                <a:latin typeface="Arial" charset="0"/>
                <a:ea typeface="Arial" charset="0"/>
                <a:cs typeface="Arial" charset="0"/>
              </a:rPr>
              <a:t>Dignity in Care – what does it mean?</a:t>
            </a:r>
            <a:endParaRPr lang="en-GB" sz="3200" dirty="0"/>
          </a:p>
        </p:txBody>
      </p:sp>
      <p:sp>
        <p:nvSpPr>
          <p:cNvPr id="4" name="Rectangle 5"/>
          <p:cNvSpPr>
            <a:spLocks noGrp="1" noChangeArrowheads="1"/>
          </p:cNvSpPr>
          <p:nvPr>
            <p:ph idx="1"/>
          </p:nvPr>
        </p:nvSpPr>
        <p:spPr bwMode="auto">
          <a:xfrm>
            <a:off x="467544" y="980728"/>
            <a:ext cx="8280920" cy="478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marL="0" indent="0" eaLnBrk="0" hangingPunct="0">
              <a:buNone/>
              <a:defRPr/>
            </a:pPr>
            <a:r>
              <a:rPr lang="en-GB" sz="2000" i="1" dirty="0" smtClean="0">
                <a:latin typeface="Arial" charset="0"/>
                <a:ea typeface="Arial" charset="0"/>
                <a:cs typeface="Arial" charset="0"/>
              </a:rPr>
              <a:t>Lack </a:t>
            </a:r>
            <a:r>
              <a:rPr lang="en-GB" sz="2000" i="1" dirty="0">
                <a:latin typeface="Arial" charset="0"/>
                <a:ea typeface="Arial" charset="0"/>
                <a:cs typeface="Arial" charset="0"/>
              </a:rPr>
              <a:t>of respect for an individual’s dignity in care </a:t>
            </a:r>
            <a:r>
              <a:rPr lang="en-GB" sz="2000" i="1" dirty="0" smtClean="0">
                <a:latin typeface="Arial" charset="0"/>
                <a:ea typeface="Arial" charset="0"/>
                <a:cs typeface="Arial" charset="0"/>
              </a:rPr>
              <a:t>can take </a:t>
            </a:r>
            <a:r>
              <a:rPr lang="en-GB" sz="2000" i="1" dirty="0">
                <a:latin typeface="Arial" charset="0"/>
                <a:ea typeface="Arial" charset="0"/>
                <a:cs typeface="Arial" charset="0"/>
              </a:rPr>
              <a:t>many forms and may differ from person to person.  </a:t>
            </a:r>
            <a:r>
              <a:rPr lang="en-GB" sz="2000" i="1" dirty="0" smtClean="0">
                <a:latin typeface="Arial" charset="0"/>
                <a:ea typeface="Arial" charset="0"/>
                <a:cs typeface="Arial" charset="0"/>
              </a:rPr>
              <a:t>The </a:t>
            </a:r>
            <a:r>
              <a:rPr lang="en-GB" sz="2000" i="1" dirty="0">
                <a:latin typeface="Arial" charset="0"/>
                <a:ea typeface="Arial" charset="0"/>
                <a:cs typeface="Arial" charset="0"/>
              </a:rPr>
              <a:t>following are some examples we have heard from older people of where they felt their dignity was not respected</a:t>
            </a:r>
            <a:r>
              <a:rPr lang="en-GB" sz="2000" dirty="0" smtClean="0">
                <a:latin typeface="Arial" charset="0"/>
                <a:ea typeface="Arial" charset="0"/>
                <a:cs typeface="Arial" charset="0"/>
              </a:rPr>
              <a:t>:</a:t>
            </a:r>
          </a:p>
          <a:p>
            <a:pPr marL="0" indent="0" eaLnBrk="0" hangingPunct="0">
              <a:buNone/>
              <a:defRPr/>
            </a:pPr>
            <a:endParaRPr lang="en-GB" sz="2000" dirty="0">
              <a:latin typeface="Arial" charset="0"/>
              <a:ea typeface="Arial" charset="0"/>
              <a:cs typeface="Arial" charset="0"/>
            </a:endParaRPr>
          </a:p>
          <a:p>
            <a:pPr marL="431800" eaLnBrk="0" hangingPunct="0">
              <a:defRPr/>
            </a:pPr>
            <a:r>
              <a:rPr lang="en-GB" sz="2400" dirty="0">
                <a:latin typeface="Arial" charset="0"/>
                <a:ea typeface="Arial" charset="0"/>
                <a:cs typeface="Arial" charset="0"/>
              </a:rPr>
              <a:t> </a:t>
            </a:r>
            <a:r>
              <a:rPr lang="en-US" sz="2400" dirty="0">
                <a:latin typeface="Arial" charset="0"/>
                <a:ea typeface="Arial" charset="0"/>
                <a:cs typeface="Arial" charset="0"/>
              </a:rPr>
              <a:t>feeling neglected or ignored whilst </a:t>
            </a:r>
            <a:r>
              <a:rPr lang="en-US" sz="2200" dirty="0">
                <a:latin typeface="Arial" charset="0"/>
                <a:ea typeface="Arial" charset="0"/>
                <a:cs typeface="Arial" charset="0"/>
              </a:rPr>
              <a:t>receiving</a:t>
            </a:r>
            <a:r>
              <a:rPr lang="en-US" sz="2400" dirty="0">
                <a:latin typeface="Arial" charset="0"/>
                <a:ea typeface="Arial" charset="0"/>
                <a:cs typeface="Arial" charset="0"/>
              </a:rPr>
              <a:t> </a:t>
            </a:r>
            <a:r>
              <a:rPr lang="en-US" sz="2400" dirty="0" smtClean="0">
                <a:latin typeface="Arial" charset="0"/>
                <a:ea typeface="Arial" charset="0"/>
                <a:cs typeface="Arial" charset="0"/>
              </a:rPr>
              <a:t>care</a:t>
            </a:r>
            <a:endParaRPr lang="en-US" sz="2400" dirty="0">
              <a:latin typeface="Arial" charset="0"/>
              <a:ea typeface="Arial" charset="0"/>
              <a:cs typeface="Arial" charset="0"/>
            </a:endParaRPr>
          </a:p>
          <a:p>
            <a:pPr marL="431800" eaLnBrk="0" hangingPunct="0">
              <a:defRPr/>
            </a:pPr>
            <a:r>
              <a:rPr lang="en-US" sz="2400" dirty="0">
                <a:latin typeface="Arial" charset="0"/>
                <a:ea typeface="Arial" charset="0"/>
                <a:cs typeface="Arial" charset="0"/>
              </a:rPr>
              <a:t> being treated more as an object than a </a:t>
            </a:r>
            <a:r>
              <a:rPr lang="en-US" sz="2400" dirty="0" smtClean="0">
                <a:latin typeface="Arial" charset="0"/>
                <a:ea typeface="Arial" charset="0"/>
                <a:cs typeface="Arial" charset="0"/>
              </a:rPr>
              <a:t>person</a:t>
            </a:r>
            <a:endParaRPr lang="en-US" sz="2400" dirty="0">
              <a:latin typeface="Arial" charset="0"/>
              <a:ea typeface="Arial" charset="0"/>
              <a:cs typeface="Arial" charset="0"/>
            </a:endParaRPr>
          </a:p>
          <a:p>
            <a:pPr marL="431800" eaLnBrk="0" hangingPunct="0">
              <a:defRPr/>
            </a:pPr>
            <a:r>
              <a:rPr lang="en-US" sz="2400" dirty="0">
                <a:latin typeface="Arial" charset="0"/>
                <a:ea typeface="Arial" charset="0"/>
                <a:cs typeface="Arial" charset="0"/>
              </a:rPr>
              <a:t> feeling their privacy was not being respected during </a:t>
            </a:r>
            <a:r>
              <a:rPr lang="en-US" sz="2400" dirty="0" smtClean="0">
                <a:latin typeface="Arial" charset="0"/>
                <a:ea typeface="Arial" charset="0"/>
                <a:cs typeface="Arial" charset="0"/>
              </a:rPr>
              <a:t>     intimate </a:t>
            </a:r>
            <a:r>
              <a:rPr lang="en-US" sz="2400" dirty="0">
                <a:latin typeface="Arial" charset="0"/>
                <a:ea typeface="Arial" charset="0"/>
                <a:cs typeface="Arial" charset="0"/>
              </a:rPr>
              <a:t>care </a:t>
            </a:r>
            <a:r>
              <a:rPr lang="en-US" sz="2400" dirty="0" err="1">
                <a:latin typeface="Arial" charset="0"/>
                <a:ea typeface="Arial" charset="0"/>
                <a:cs typeface="Arial" charset="0"/>
              </a:rPr>
              <a:t>eg</a:t>
            </a:r>
            <a:r>
              <a:rPr lang="en-US" sz="2400" dirty="0">
                <a:latin typeface="Arial" charset="0"/>
                <a:ea typeface="Arial" charset="0"/>
                <a:cs typeface="Arial" charset="0"/>
              </a:rPr>
              <a:t>. being forced to use a commode in </a:t>
            </a:r>
            <a:r>
              <a:rPr lang="en-US" sz="2400" dirty="0" smtClean="0">
                <a:latin typeface="Arial" charset="0"/>
                <a:ea typeface="Arial" charset="0"/>
                <a:cs typeface="Arial" charset="0"/>
              </a:rPr>
              <a:t> hospital </a:t>
            </a:r>
            <a:r>
              <a:rPr lang="en-US" sz="2400" dirty="0">
                <a:latin typeface="Arial" charset="0"/>
                <a:ea typeface="Arial" charset="0"/>
                <a:cs typeface="Arial" charset="0"/>
              </a:rPr>
              <a:t>rather than being provided with a wheelchair </a:t>
            </a:r>
            <a:r>
              <a:rPr lang="en-US" sz="2400" dirty="0" smtClean="0">
                <a:latin typeface="Arial" charset="0"/>
                <a:ea typeface="Arial" charset="0"/>
                <a:cs typeface="Arial" charset="0"/>
              </a:rPr>
              <a:t> and </a:t>
            </a:r>
            <a:r>
              <a:rPr lang="en-US" sz="2400" dirty="0">
                <a:latin typeface="Arial" charset="0"/>
                <a:ea typeface="Arial" charset="0"/>
                <a:cs typeface="Arial" charset="0"/>
              </a:rPr>
              <a:t>supported to use the bathroom</a:t>
            </a:r>
          </a:p>
          <a:p>
            <a:pPr marL="88900" eaLnBrk="0" hangingPunct="0">
              <a:buFontTx/>
              <a:buChar char="-"/>
              <a:defRPr/>
            </a:pPr>
            <a:endParaRPr lang="en-US" dirty="0">
              <a:solidFill>
                <a:schemeClr val="tx2"/>
              </a:solidFill>
              <a:cs typeface="Arial" charset="0"/>
            </a:endParaRPr>
          </a:p>
        </p:txBody>
      </p:sp>
    </p:spTree>
    <p:extLst>
      <p:ext uri="{BB962C8B-B14F-4D97-AF65-F5344CB8AC3E}">
        <p14:creationId xmlns:p14="http://schemas.microsoft.com/office/powerpoint/2010/main" val="211352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Arial" charset="0"/>
                <a:ea typeface="Arial" charset="0"/>
                <a:cs typeface="Arial" charset="0"/>
              </a:rPr>
              <a:t>Dignity in Care – what does it mean?</a:t>
            </a:r>
            <a:endParaRPr lang="en-GB" dirty="0"/>
          </a:p>
        </p:txBody>
      </p:sp>
      <p:sp>
        <p:nvSpPr>
          <p:cNvPr id="5" name="Rectangle 3"/>
          <p:cNvSpPr>
            <a:spLocks noGrp="1" noChangeArrowheads="1"/>
          </p:cNvSpPr>
          <p:nvPr>
            <p:ph idx="1"/>
          </p:nvPr>
        </p:nvSpPr>
        <p:spPr/>
        <p:txBody>
          <a:bodyPr/>
          <a:lstStyle/>
          <a:p>
            <a:pPr eaLnBrk="1" hangingPunct="1">
              <a:lnSpc>
                <a:spcPct val="80000"/>
              </a:lnSpc>
              <a:defRPr/>
            </a:pPr>
            <a:r>
              <a:rPr lang="en-US" sz="2400" dirty="0" smtClean="0">
                <a:latin typeface="Arial" charset="0"/>
                <a:ea typeface="Arial" charset="0"/>
                <a:cs typeface="Arial" charset="0"/>
              </a:rPr>
              <a:t> a disrespectful attitude of staff or being addressed in ways they find disrespectful </a:t>
            </a:r>
            <a:r>
              <a:rPr lang="en-US" sz="2400" dirty="0" err="1" smtClean="0">
                <a:latin typeface="Arial" charset="0"/>
                <a:ea typeface="Arial" charset="0"/>
                <a:cs typeface="Arial" charset="0"/>
              </a:rPr>
              <a:t>eg</a:t>
            </a:r>
            <a:r>
              <a:rPr lang="en-US" sz="2400" dirty="0" smtClean="0">
                <a:latin typeface="Arial" charset="0"/>
                <a:ea typeface="Arial" charset="0"/>
                <a:cs typeface="Arial" charset="0"/>
              </a:rPr>
              <a:t>. by first names </a:t>
            </a:r>
          </a:p>
          <a:p>
            <a:pPr eaLnBrk="1" hangingPunct="1">
              <a:lnSpc>
                <a:spcPct val="80000"/>
              </a:lnSpc>
              <a:defRPr/>
            </a:pPr>
            <a:endParaRPr lang="en-US" sz="2400" dirty="0" smtClean="0">
              <a:latin typeface="Arial" charset="0"/>
              <a:ea typeface="Arial" charset="0"/>
              <a:cs typeface="Arial" charset="0"/>
            </a:endParaRPr>
          </a:p>
          <a:p>
            <a:pPr eaLnBrk="1" hangingPunct="1">
              <a:lnSpc>
                <a:spcPct val="80000"/>
              </a:lnSpc>
              <a:defRPr/>
            </a:pPr>
            <a:r>
              <a:rPr lang="en-US" sz="2400" dirty="0" smtClean="0">
                <a:latin typeface="Arial" charset="0"/>
                <a:ea typeface="Arial" charset="0"/>
                <a:cs typeface="Arial" charset="0"/>
              </a:rPr>
              <a:t> being provided with bibs intended for babies rather than a napkin whilst being helped to eat</a:t>
            </a:r>
          </a:p>
          <a:p>
            <a:pPr eaLnBrk="1" hangingPunct="1">
              <a:lnSpc>
                <a:spcPct val="80000"/>
              </a:lnSpc>
              <a:defRPr/>
            </a:pPr>
            <a:endParaRPr lang="en-US" sz="2400" dirty="0" smtClean="0">
              <a:latin typeface="Arial" charset="0"/>
              <a:ea typeface="Arial" charset="0"/>
              <a:cs typeface="Arial" charset="0"/>
            </a:endParaRPr>
          </a:p>
          <a:p>
            <a:pPr eaLnBrk="1" hangingPunct="1">
              <a:lnSpc>
                <a:spcPct val="80000"/>
              </a:lnSpc>
              <a:defRPr/>
            </a:pPr>
            <a:r>
              <a:rPr lang="en-US" sz="2400" dirty="0" smtClean="0">
                <a:latin typeface="Arial" charset="0"/>
                <a:ea typeface="Arial" charset="0"/>
                <a:cs typeface="Arial" charset="0"/>
              </a:rPr>
              <a:t> needing to eat with own fingers rather than being helped to eat</a:t>
            </a:r>
          </a:p>
          <a:p>
            <a:pPr eaLnBrk="1" hangingPunct="1">
              <a:lnSpc>
                <a:spcPct val="80000"/>
              </a:lnSpc>
              <a:defRPr/>
            </a:pPr>
            <a:endParaRPr lang="en-US" sz="2400" dirty="0" smtClean="0">
              <a:latin typeface="Arial" charset="0"/>
              <a:ea typeface="Arial" charset="0"/>
              <a:cs typeface="Arial" charset="0"/>
            </a:endParaRPr>
          </a:p>
          <a:p>
            <a:pPr eaLnBrk="1" hangingPunct="1">
              <a:lnSpc>
                <a:spcPct val="80000"/>
              </a:lnSpc>
              <a:defRPr/>
            </a:pPr>
            <a:r>
              <a:rPr lang="en-US" sz="2400" dirty="0" smtClean="0">
                <a:latin typeface="Arial" charset="0"/>
                <a:ea typeface="Arial" charset="0"/>
                <a:cs typeface="Arial" charset="0"/>
              </a:rPr>
              <a:t> generally being rushed and not listened to</a:t>
            </a:r>
            <a:r>
              <a:rPr lang="en-US" sz="2400" b="1" dirty="0" smtClean="0">
                <a:solidFill>
                  <a:schemeClr val="tx1"/>
                </a:solidFill>
                <a:latin typeface="Arial" charset="0"/>
                <a:ea typeface="Arial" charset="0"/>
                <a:cs typeface="Arial" charset="0"/>
              </a:rPr>
              <a:t> </a:t>
            </a:r>
            <a:endParaRPr lang="en-GB" sz="2400" b="1" dirty="0" smtClean="0">
              <a:solidFill>
                <a:schemeClr val="tx1"/>
              </a:solidFill>
              <a:latin typeface="Arial" charset="0"/>
              <a:ea typeface="Arial" charset="0"/>
              <a:cs typeface="Arial" charset="0"/>
            </a:endParaRPr>
          </a:p>
          <a:p>
            <a:pPr eaLnBrk="1" hangingPunct="1">
              <a:lnSpc>
                <a:spcPct val="80000"/>
              </a:lnSpc>
              <a:defRPr/>
            </a:pPr>
            <a:endParaRPr lang="en-GB" sz="1800" dirty="0" smtClean="0">
              <a:cs typeface="+mn-cs"/>
            </a:endParaRPr>
          </a:p>
        </p:txBody>
      </p:sp>
    </p:spTree>
    <p:extLst>
      <p:ext uri="{BB962C8B-B14F-4D97-AF65-F5344CB8AC3E}">
        <p14:creationId xmlns:p14="http://schemas.microsoft.com/office/powerpoint/2010/main" val="231999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Dignity</a:t>
            </a:r>
          </a:p>
        </p:txBody>
      </p:sp>
      <p:sp>
        <p:nvSpPr>
          <p:cNvPr id="5" name="Content Placeholder 2"/>
          <p:cNvSpPr>
            <a:spLocks noGrp="1"/>
          </p:cNvSpPr>
          <p:nvPr>
            <p:ph idx="1"/>
          </p:nvPr>
        </p:nvSpPr>
        <p:spPr/>
        <p:txBody>
          <a:bodyPr/>
          <a:lstStyle/>
          <a:p>
            <a:r>
              <a:rPr lang="en-GB" dirty="0" smtClean="0">
                <a:latin typeface="Arial" charset="0"/>
                <a:ea typeface="Arial" charset="0"/>
                <a:cs typeface="Arial" charset="0"/>
              </a:rPr>
              <a:t>Dignity of the Human Being</a:t>
            </a:r>
          </a:p>
          <a:p>
            <a:r>
              <a:rPr lang="en-GB" dirty="0" smtClean="0">
                <a:latin typeface="Arial" charset="0"/>
                <a:ea typeface="Arial" charset="0"/>
                <a:cs typeface="Arial" charset="0"/>
              </a:rPr>
              <a:t>Dignity of Personal Identity</a:t>
            </a:r>
          </a:p>
          <a:p>
            <a:r>
              <a:rPr lang="en-GB" dirty="0" smtClean="0">
                <a:latin typeface="Arial" charset="0"/>
                <a:ea typeface="Arial" charset="0"/>
                <a:cs typeface="Arial" charset="0"/>
              </a:rPr>
              <a:t>Dignity of Merit</a:t>
            </a:r>
          </a:p>
          <a:p>
            <a:r>
              <a:rPr lang="en-GB" dirty="0" smtClean="0">
                <a:latin typeface="Arial" charset="0"/>
                <a:ea typeface="Arial" charset="0"/>
                <a:cs typeface="Arial" charset="0"/>
              </a:rPr>
              <a:t>Dignity of Moral Status</a:t>
            </a:r>
            <a:endParaRPr lang="en-GB" dirty="0">
              <a:latin typeface="Arial" charset="0"/>
              <a:ea typeface="Arial" charset="0"/>
              <a:cs typeface="Arial" charset="0"/>
            </a:endParaRPr>
          </a:p>
        </p:txBody>
      </p:sp>
    </p:spTree>
    <p:extLst>
      <p:ext uri="{BB962C8B-B14F-4D97-AF65-F5344CB8AC3E}">
        <p14:creationId xmlns:p14="http://schemas.microsoft.com/office/powerpoint/2010/main" val="40040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Dignity Definition</a:t>
            </a:r>
            <a:endParaRPr lang="en-GB"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Dignity Is</a:t>
            </a:r>
          </a:p>
          <a:p>
            <a:pPr lvl="1">
              <a:buFont typeface="Wingdings" charset="2"/>
              <a:buChar char="v"/>
            </a:pPr>
            <a:r>
              <a:rPr lang="en-US" sz="4400" dirty="0" smtClean="0">
                <a:solidFill>
                  <a:srgbClr val="0000FF"/>
                </a:solidFill>
                <a:latin typeface="Apple Chancery"/>
                <a:cs typeface="Apple Chancery"/>
              </a:rPr>
              <a:t>Kindness</a:t>
            </a:r>
          </a:p>
          <a:p>
            <a:pPr lvl="1">
              <a:buFont typeface="Wingdings" charset="2"/>
              <a:buChar char="v"/>
            </a:pPr>
            <a:r>
              <a:rPr lang="en-US" sz="4400" dirty="0" smtClean="0">
                <a:solidFill>
                  <a:srgbClr val="0000FF"/>
                </a:solidFill>
                <a:latin typeface="Apple Chancery"/>
                <a:cs typeface="Apple Chancery"/>
              </a:rPr>
              <a:t>Respect </a:t>
            </a:r>
          </a:p>
          <a:p>
            <a:pPr lvl="1">
              <a:buFont typeface="Wingdings" charset="2"/>
              <a:buChar char="v"/>
            </a:pPr>
            <a:r>
              <a:rPr lang="en-US" sz="4400" dirty="0" smtClean="0">
                <a:solidFill>
                  <a:srgbClr val="0000FF"/>
                </a:solidFill>
                <a:latin typeface="Apple Chancery"/>
              </a:rPr>
              <a:t>Compassion</a:t>
            </a:r>
            <a:endParaRPr lang="en-GB" sz="4400" dirty="0"/>
          </a:p>
        </p:txBody>
      </p:sp>
    </p:spTree>
    <p:extLst>
      <p:ext uri="{BB962C8B-B14F-4D97-AF65-F5344CB8AC3E}">
        <p14:creationId xmlns:p14="http://schemas.microsoft.com/office/powerpoint/2010/main" val="322885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noAutofit/>
          </a:bodyPr>
          <a:lstStyle/>
          <a:p>
            <a:r>
              <a:rPr lang="en-GB" sz="3200" dirty="0">
                <a:latin typeface="Arial"/>
                <a:cs typeface="Arial"/>
              </a:rPr>
              <a:t>COMPASSION -A deep awareness of the suffering of another coupled with the wish to relieve it.  - Dictionary</a:t>
            </a:r>
            <a:br>
              <a:rPr lang="en-GB" sz="3200" dirty="0">
                <a:latin typeface="Arial"/>
                <a:cs typeface="Arial"/>
              </a:rPr>
            </a:br>
            <a:endParaRPr lang="en-GB"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7776864" cy="3528392"/>
          </a:xfrm>
          <a:prstGeom prst="rect">
            <a:avLst/>
          </a:prstGeom>
          <a:noFill/>
          <a:ln>
            <a:noFill/>
          </a:ln>
        </p:spPr>
      </p:pic>
    </p:spTree>
    <p:extLst>
      <p:ext uri="{BB962C8B-B14F-4D97-AF65-F5344CB8AC3E}">
        <p14:creationId xmlns:p14="http://schemas.microsoft.com/office/powerpoint/2010/main" val="269097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Empathy</a:t>
            </a:r>
            <a:endParaRPr lang="en-GB" dirty="0"/>
          </a:p>
        </p:txBody>
      </p:sp>
      <p:sp>
        <p:nvSpPr>
          <p:cNvPr id="3" name="Content Placeholder 2"/>
          <p:cNvSpPr>
            <a:spLocks noGrp="1"/>
          </p:cNvSpPr>
          <p:nvPr>
            <p:ph idx="1"/>
          </p:nvPr>
        </p:nvSpPr>
        <p:spPr/>
        <p:txBody>
          <a:bodyPr/>
          <a:lstStyle/>
          <a:p>
            <a:r>
              <a:rPr lang="en-GB" dirty="0" smtClean="0"/>
              <a:t>If you were receiving domiciliary care, what would the care worker do or say to make you feel you were receiving a dignified service.</a:t>
            </a:r>
          </a:p>
          <a:p>
            <a:endParaRPr lang="en-GB" dirty="0"/>
          </a:p>
          <a:p>
            <a:r>
              <a:rPr lang="en-GB" b="1" dirty="0" smtClean="0"/>
              <a:t>Use words, phrases or sentences to describe that service. </a:t>
            </a:r>
            <a:endParaRPr lang="en-GB" b="1" dirty="0"/>
          </a:p>
        </p:txBody>
      </p:sp>
    </p:spTree>
    <p:extLst>
      <p:ext uri="{BB962C8B-B14F-4D97-AF65-F5344CB8AC3E}">
        <p14:creationId xmlns:p14="http://schemas.microsoft.com/office/powerpoint/2010/main" val="169980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sz="4400" dirty="0" smtClean="0"/>
              <a:t>Why </a:t>
            </a:r>
            <a:r>
              <a:rPr lang="en-GB" sz="4400" dirty="0"/>
              <a:t>we need the campaign?</a:t>
            </a:r>
          </a:p>
          <a:p>
            <a:endParaRPr lang="en-GB" dirty="0"/>
          </a:p>
        </p:txBody>
      </p:sp>
    </p:spTree>
    <p:extLst>
      <p:ext uri="{BB962C8B-B14F-4D97-AF65-F5344CB8AC3E}">
        <p14:creationId xmlns:p14="http://schemas.microsoft.com/office/powerpoint/2010/main" val="231518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9552" y="548681"/>
            <a:ext cx="8229600" cy="5524460"/>
          </a:xfrm>
        </p:spPr>
        <p:txBody>
          <a:bodyPr>
            <a:normAutofit fontScale="25000" lnSpcReduction="20000"/>
          </a:bodyPr>
          <a:lstStyle/>
          <a:p>
            <a:r>
              <a:rPr lang="en-GB" sz="9600" dirty="0" smtClean="0"/>
              <a:t>The </a:t>
            </a:r>
            <a:r>
              <a:rPr lang="en-GB" sz="9600" dirty="0"/>
              <a:t>Winterbourne </a:t>
            </a:r>
            <a:r>
              <a:rPr lang="en-GB" sz="9600" dirty="0" smtClean="0"/>
              <a:t>View scandal 2011</a:t>
            </a:r>
          </a:p>
          <a:p>
            <a:r>
              <a:rPr lang="en-GB" sz="9600" dirty="0" smtClean="0"/>
              <a:t>Failings at the Mid Staffs NHS </a:t>
            </a:r>
            <a:r>
              <a:rPr lang="en-GB" sz="9600" dirty="0"/>
              <a:t>Foundation </a:t>
            </a:r>
            <a:r>
              <a:rPr lang="en-GB" sz="9600" dirty="0" smtClean="0"/>
              <a:t>Trust – “…</a:t>
            </a:r>
            <a:r>
              <a:rPr lang="en-GB" sz="9600" i="1" dirty="0" smtClean="0"/>
              <a:t>the </a:t>
            </a:r>
            <a:r>
              <a:rPr lang="en-GB" sz="9600" i="1" dirty="0"/>
              <a:t>story it tells is first and foremost of appalling suffering of many </a:t>
            </a:r>
            <a:r>
              <a:rPr lang="en-GB" sz="9600" i="1" dirty="0" smtClean="0"/>
              <a:t>patients…” </a:t>
            </a:r>
            <a:r>
              <a:rPr lang="en-GB" sz="9600" dirty="0" smtClean="0"/>
              <a:t>Francis Report 2013</a:t>
            </a:r>
          </a:p>
          <a:p>
            <a:r>
              <a:rPr lang="en-GB" sz="9600" dirty="0" err="1"/>
              <a:t>CQC's</a:t>
            </a:r>
            <a:r>
              <a:rPr lang="en-GB" sz="9600" dirty="0"/>
              <a:t> </a:t>
            </a:r>
            <a:r>
              <a:rPr lang="en-GB" sz="9600" dirty="0" smtClean="0"/>
              <a:t>2013 - first </a:t>
            </a:r>
            <a:r>
              <a:rPr lang="en-GB" sz="9600" dirty="0"/>
              <a:t>dedicated </a:t>
            </a:r>
            <a:r>
              <a:rPr lang="en-GB" sz="9600" dirty="0">
                <a:hlinkClick r:id="rId2"/>
              </a:rPr>
              <a:t>review of privacy, dignity and nutrition</a:t>
            </a:r>
            <a:r>
              <a:rPr lang="en-GB" sz="9600" dirty="0"/>
              <a:t> in </a:t>
            </a:r>
            <a:r>
              <a:rPr lang="en-GB" sz="9600" dirty="0" smtClean="0"/>
              <a:t>hospitals found that in </a:t>
            </a:r>
            <a:r>
              <a:rPr lang="en-GB" sz="9600" dirty="0"/>
              <a:t>nearly a fifth of hospitals </a:t>
            </a:r>
            <a:r>
              <a:rPr lang="en-GB" sz="9600" dirty="0" smtClean="0"/>
              <a:t>older people are </a:t>
            </a:r>
            <a:r>
              <a:rPr lang="en-GB" sz="9600" dirty="0"/>
              <a:t>not being treated with dignity or afforded </a:t>
            </a:r>
            <a:r>
              <a:rPr lang="en-GB" sz="9600" dirty="0" smtClean="0"/>
              <a:t>respect </a:t>
            </a:r>
            <a:r>
              <a:rPr lang="en-GB" sz="9600" dirty="0"/>
              <a:t>and </a:t>
            </a:r>
            <a:r>
              <a:rPr lang="en-GB" sz="9600" dirty="0" smtClean="0"/>
              <a:t>privacy</a:t>
            </a:r>
          </a:p>
          <a:p>
            <a:r>
              <a:rPr lang="en-GB" sz="9600" i="1" dirty="0" smtClean="0"/>
              <a:t>CQC “Cracks in the pathway” 2014– </a:t>
            </a:r>
            <a:r>
              <a:rPr lang="en-GB" sz="9600" dirty="0" smtClean="0"/>
              <a:t>report reviewing care of those with dementia moving between hospitals and care homes. </a:t>
            </a:r>
            <a:r>
              <a:rPr lang="en-GB" sz="9600" dirty="0"/>
              <a:t>Found more good care than poor </a:t>
            </a:r>
            <a:r>
              <a:rPr lang="en-GB" sz="9600" dirty="0" smtClean="0"/>
              <a:t>care BUT 90 </a:t>
            </a:r>
            <a:r>
              <a:rPr lang="en-GB" sz="9600" dirty="0"/>
              <a:t>per cent had some aspect of poor or inconsistent care</a:t>
            </a:r>
            <a:r>
              <a:rPr lang="en-GB" sz="9600" dirty="0" smtClean="0"/>
              <a:t>.</a:t>
            </a:r>
          </a:p>
          <a:p>
            <a:r>
              <a:rPr lang="en-GB" sz="9600" dirty="0" smtClean="0"/>
              <a:t>CQC –  Sep 2015  - Adult Social Care Inspections so far under new framework:</a:t>
            </a:r>
          </a:p>
          <a:p>
            <a:pPr marL="400050" lvl="1" indent="0">
              <a:buNone/>
            </a:pPr>
            <a:r>
              <a:rPr lang="en-GB" sz="9600" dirty="0" smtClean="0"/>
              <a:t>0.5% Outstanding</a:t>
            </a:r>
          </a:p>
          <a:p>
            <a:pPr marL="400050" lvl="1" indent="0">
              <a:buNone/>
            </a:pPr>
            <a:r>
              <a:rPr lang="en-GB" sz="9600" dirty="0" smtClean="0"/>
              <a:t>60% </a:t>
            </a:r>
            <a:r>
              <a:rPr lang="en-GB" sz="9600" dirty="0"/>
              <a:t> </a:t>
            </a:r>
            <a:r>
              <a:rPr lang="en-GB" sz="9600" dirty="0" smtClean="0"/>
              <a:t>Good</a:t>
            </a:r>
          </a:p>
          <a:p>
            <a:pPr marL="400050" lvl="1" indent="0">
              <a:buNone/>
            </a:pPr>
            <a:r>
              <a:rPr lang="en-GB" sz="9600" dirty="0" smtClean="0"/>
              <a:t>34% </a:t>
            </a:r>
            <a:r>
              <a:rPr lang="en-GB" sz="9600" dirty="0"/>
              <a:t> </a:t>
            </a:r>
            <a:r>
              <a:rPr lang="en-GB" sz="9600" dirty="0" smtClean="0"/>
              <a:t>Requires improvement</a:t>
            </a:r>
          </a:p>
          <a:p>
            <a:pPr marL="400050" lvl="1" indent="0">
              <a:buNone/>
            </a:pPr>
            <a:r>
              <a:rPr lang="en-GB" sz="9600" dirty="0" smtClean="0"/>
              <a:t>5.4% Inadequate </a:t>
            </a:r>
          </a:p>
          <a:p>
            <a:pPr marL="400050" lvl="1" indent="0">
              <a:buNone/>
            </a:pPr>
            <a:r>
              <a:rPr lang="en-GB" sz="5100" dirty="0"/>
              <a:t/>
            </a:r>
            <a:br>
              <a:rPr lang="en-GB" sz="5100" dirty="0"/>
            </a:br>
            <a:r>
              <a:rPr lang="en-GB" dirty="0"/>
              <a:t/>
            </a:r>
            <a:br>
              <a:rPr lang="en-GB" dirty="0"/>
            </a:br>
            <a:endParaRPr lang="en-GB" dirty="0"/>
          </a:p>
        </p:txBody>
      </p:sp>
    </p:spTree>
    <p:extLst>
      <p:ext uri="{BB962C8B-B14F-4D97-AF65-F5344CB8AC3E}">
        <p14:creationId xmlns:p14="http://schemas.microsoft.com/office/powerpoint/2010/main" val="18226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4664"/>
            <a:ext cx="8147050" cy="576064"/>
          </a:xfrm>
        </p:spPr>
        <p:txBody>
          <a:bodyPr>
            <a:normAutofit fontScale="90000"/>
          </a:bodyPr>
          <a:lstStyle/>
          <a:p>
            <a:r>
              <a:rPr lang="en-GB" b="1" dirty="0" smtClean="0"/>
              <a:t/>
            </a:r>
            <a:br>
              <a:rPr lang="en-GB" b="1" dirty="0" smtClean="0"/>
            </a:br>
            <a:r>
              <a:rPr lang="en-GB" b="1" dirty="0"/>
              <a:t/>
            </a:r>
            <a:br>
              <a:rPr lang="en-GB" b="1" dirty="0"/>
            </a:br>
            <a:r>
              <a:rPr lang="en-GB" sz="4000" b="1" dirty="0" smtClean="0"/>
              <a:t>Why </a:t>
            </a:r>
            <a:r>
              <a:rPr lang="en-GB" sz="4000" b="1" dirty="0"/>
              <a:t>change?</a:t>
            </a:r>
            <a:r>
              <a:rPr lang="en-GB" b="1" dirty="0"/>
              <a:t/>
            </a:r>
            <a:br>
              <a:rPr lang="en-GB" b="1" dirty="0"/>
            </a:br>
            <a:r>
              <a:rPr lang="en-GB" b="1" dirty="0"/>
              <a:t/>
            </a:r>
            <a:br>
              <a:rPr lang="en-GB" b="1"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1635414"/>
              </p:ext>
            </p:extLst>
          </p:nvPr>
        </p:nvGraphicFramePr>
        <p:xfrm>
          <a:off x="539750" y="1124744"/>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79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The </a:t>
            </a:r>
            <a:r>
              <a:rPr lang="en-GB" b="1" dirty="0"/>
              <a:t>aims of the Dignity Campaign:</a:t>
            </a:r>
            <a:r>
              <a:rPr lang="en-GB" dirty="0"/>
              <a:t/>
            </a:r>
            <a:br>
              <a:rPr lang="en-GB" dirty="0"/>
            </a:br>
            <a:endParaRPr lang="en-GB" dirty="0"/>
          </a:p>
        </p:txBody>
      </p:sp>
      <p:pic>
        <p:nvPicPr>
          <p:cNvPr id="4" name="Picture 4" descr="MC900057156[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556792"/>
            <a:ext cx="487348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32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Arial" charset="0"/>
              </a:rPr>
              <a:t>Dignity is about people – their stories</a:t>
            </a:r>
            <a:endParaRPr lang="en-GB" dirty="0"/>
          </a:p>
        </p:txBody>
      </p:sp>
      <p:sp>
        <p:nvSpPr>
          <p:cNvPr id="4" name="Rectangle 3"/>
          <p:cNvSpPr>
            <a:spLocks noGrp="1"/>
          </p:cNvSpPr>
          <p:nvPr>
            <p:ph idx="1"/>
          </p:nvPr>
        </p:nvSpPr>
        <p:spPr/>
        <p:txBody>
          <a:bodyPr>
            <a:normAutofit/>
          </a:bodyPr>
          <a:lstStyle/>
          <a:p>
            <a:pPr eaLnBrk="1" hangingPunct="1">
              <a:lnSpc>
                <a:spcPct val="80000"/>
              </a:lnSpc>
              <a:spcBef>
                <a:spcPts val="575"/>
              </a:spcBef>
            </a:pPr>
            <a:r>
              <a:rPr lang="en-GB" sz="2400" i="1" dirty="0">
                <a:latin typeface="Arial" charset="0"/>
              </a:rPr>
              <a:t>“In the next room you could hear the buzzers sounding. After about 20 minutes you could hear the men shouting for the nurse, “Nurse, nurse”, and it just went on and on. And then very often it would be two people calling at the same time and then you would hear them crying, like shouting “Nurse” louder, </a:t>
            </a:r>
            <a:r>
              <a:rPr lang="en-GB" sz="2400" i="1" dirty="0">
                <a:solidFill>
                  <a:srgbClr val="FF0000"/>
                </a:solidFill>
                <a:latin typeface="Arial" charset="0"/>
              </a:rPr>
              <a:t>and then you would hear them just crying, just sobbing, they would just sob and you just presumed that they had had to wet the bed.</a:t>
            </a:r>
            <a:r>
              <a:rPr lang="en-GB" sz="2400" i="1" dirty="0">
                <a:solidFill>
                  <a:srgbClr val="000000"/>
                </a:solidFill>
                <a:latin typeface="Arial" charset="0"/>
              </a:rPr>
              <a:t> And then after they would sob, they seemed to then shout again for the nurse and then it would go quiet”</a:t>
            </a:r>
          </a:p>
          <a:p>
            <a:pPr algn="r" eaLnBrk="1" hangingPunct="1">
              <a:lnSpc>
                <a:spcPct val="80000"/>
              </a:lnSpc>
              <a:spcBef>
                <a:spcPts val="575"/>
              </a:spcBef>
            </a:pPr>
            <a:r>
              <a:rPr lang="en-GB" sz="2000" b="1" i="1" dirty="0" smtClean="0">
                <a:latin typeface="Arial" charset="0"/>
              </a:rPr>
              <a:t>Independent </a:t>
            </a:r>
            <a:r>
              <a:rPr lang="en-GB" sz="2000" b="1" i="1" dirty="0">
                <a:latin typeface="Arial" charset="0"/>
              </a:rPr>
              <a:t>Inquiry into care provided by </a:t>
            </a:r>
          </a:p>
          <a:p>
            <a:pPr marL="0" indent="0" algn="r" eaLnBrk="1" hangingPunct="1">
              <a:lnSpc>
                <a:spcPct val="80000"/>
              </a:lnSpc>
              <a:spcBef>
                <a:spcPts val="575"/>
              </a:spcBef>
              <a:buNone/>
            </a:pPr>
            <a:r>
              <a:rPr lang="en-GB" sz="2000" b="1" i="1" dirty="0" smtClean="0">
                <a:latin typeface="Arial" charset="0"/>
              </a:rPr>
              <a:t>Mid-Staffordshire </a:t>
            </a:r>
            <a:r>
              <a:rPr lang="en-GB" sz="2000" b="1" i="1" dirty="0">
                <a:latin typeface="Arial" charset="0"/>
              </a:rPr>
              <a:t>NHS Foundation Trust</a:t>
            </a:r>
            <a:endParaRPr lang="en-GB" sz="2000" dirty="0">
              <a:solidFill>
                <a:srgbClr val="000000"/>
              </a:solidFill>
              <a:latin typeface="Arial" charset="0"/>
            </a:endParaRPr>
          </a:p>
          <a:p>
            <a:pPr eaLnBrk="1" hangingPunct="1">
              <a:lnSpc>
                <a:spcPct val="80000"/>
              </a:lnSpc>
            </a:pPr>
            <a:endParaRPr lang="en-GB" sz="2000" dirty="0">
              <a:latin typeface="Arial" charset="0"/>
            </a:endParaRPr>
          </a:p>
        </p:txBody>
      </p:sp>
    </p:spTree>
    <p:extLst>
      <p:ext uri="{BB962C8B-B14F-4D97-AF65-F5344CB8AC3E}">
        <p14:creationId xmlns:p14="http://schemas.microsoft.com/office/powerpoint/2010/main" val="150452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Change?</a:t>
            </a:r>
            <a:endParaRPr lang="en-GB" dirty="0"/>
          </a:p>
        </p:txBody>
      </p:sp>
      <p:sp>
        <p:nvSpPr>
          <p:cNvPr id="3" name="Content Placeholder 2"/>
          <p:cNvSpPr>
            <a:spLocks noGrp="1"/>
          </p:cNvSpPr>
          <p:nvPr>
            <p:ph sz="half" idx="1"/>
          </p:nvPr>
        </p:nvSpPr>
        <p:spPr>
          <a:xfrm>
            <a:off x="457200" y="1600200"/>
            <a:ext cx="7427168" cy="4525963"/>
          </a:xfrm>
        </p:spPr>
        <p:txBody>
          <a:bodyPr/>
          <a:lstStyle/>
          <a:p>
            <a:r>
              <a:rPr lang="en-GB" dirty="0" smtClean="0"/>
              <a:t>Poor monitoring results</a:t>
            </a:r>
          </a:p>
          <a:p>
            <a:r>
              <a:rPr lang="en-GB" dirty="0" smtClean="0"/>
              <a:t>Lack of awareness during training</a:t>
            </a:r>
          </a:p>
          <a:p>
            <a:r>
              <a:rPr lang="en-GB" dirty="0" smtClean="0"/>
              <a:t>Dignity challenge</a:t>
            </a:r>
          </a:p>
          <a:p>
            <a:r>
              <a:rPr lang="en-GB" dirty="0" smtClean="0"/>
              <a:t>Changes to the contract</a:t>
            </a:r>
          </a:p>
          <a:p>
            <a:r>
              <a:rPr lang="en-GB" dirty="0" smtClean="0"/>
              <a:t>Raised service user expectation</a:t>
            </a:r>
          </a:p>
          <a:p>
            <a:r>
              <a:rPr lang="en-GB" dirty="0" smtClean="0"/>
              <a:t>Service user complaints</a:t>
            </a:r>
          </a:p>
          <a:p>
            <a:r>
              <a:rPr lang="en-GB" dirty="0" smtClean="0"/>
              <a:t>Raised profile in media</a:t>
            </a:r>
          </a:p>
          <a:p>
            <a:r>
              <a:rPr lang="en-GB" dirty="0" smtClean="0"/>
              <a:t>Bad publicity</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52319" y="5451977"/>
            <a:ext cx="1659799" cy="1424661"/>
          </a:xfrm>
          <a:prstGeom prst="rect">
            <a:avLst/>
          </a:prstGeom>
        </p:spPr>
      </p:pic>
    </p:spTree>
    <p:extLst>
      <p:ext uri="{BB962C8B-B14F-4D97-AF65-F5344CB8AC3E}">
        <p14:creationId xmlns:p14="http://schemas.microsoft.com/office/powerpoint/2010/main" val="67925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Change?</a:t>
            </a:r>
          </a:p>
        </p:txBody>
      </p:sp>
      <p:sp>
        <p:nvSpPr>
          <p:cNvPr id="3" name="Content Placeholder 2"/>
          <p:cNvSpPr>
            <a:spLocks noGrp="1"/>
          </p:cNvSpPr>
          <p:nvPr>
            <p:ph idx="1"/>
          </p:nvPr>
        </p:nvSpPr>
        <p:spPr/>
        <p:txBody>
          <a:bodyPr/>
          <a:lstStyle/>
          <a:p>
            <a:r>
              <a:rPr lang="en-GB" dirty="0" smtClean="0"/>
              <a:t>Human Rights and other discriminatory legislation</a:t>
            </a:r>
          </a:p>
          <a:p>
            <a:r>
              <a:rPr lang="en-GB" dirty="0" smtClean="0"/>
              <a:t>National minimum standards and regulation</a:t>
            </a:r>
          </a:p>
          <a:p>
            <a:r>
              <a:rPr lang="en-GB" dirty="0" smtClean="0"/>
              <a:t>Regulatory inspections</a:t>
            </a:r>
          </a:p>
          <a:p>
            <a:r>
              <a:rPr lang="en-GB" dirty="0" smtClean="0"/>
              <a:t>Contract terms</a:t>
            </a:r>
          </a:p>
          <a:p>
            <a:r>
              <a:rPr lang="en-GB" dirty="0" smtClean="0"/>
              <a:t>Others waiting to whistle blow on you</a:t>
            </a:r>
          </a:p>
          <a:p>
            <a:r>
              <a:rPr lang="en-GB" dirty="0" smtClean="0"/>
              <a:t>It could cost you your job</a:t>
            </a:r>
            <a:endParaRPr lang="en-GB" dirty="0"/>
          </a:p>
        </p:txBody>
      </p:sp>
    </p:spTree>
    <p:extLst>
      <p:ext uri="{BB962C8B-B14F-4D97-AF65-F5344CB8AC3E}">
        <p14:creationId xmlns:p14="http://schemas.microsoft.com/office/powerpoint/2010/main" val="144810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required</a:t>
            </a:r>
            <a:endParaRPr lang="en-GB" dirty="0"/>
          </a:p>
        </p:txBody>
      </p:sp>
      <p:sp>
        <p:nvSpPr>
          <p:cNvPr id="3" name="Content Placeholder 2"/>
          <p:cNvSpPr>
            <a:spLocks noGrp="1"/>
          </p:cNvSpPr>
          <p:nvPr>
            <p:ph idx="1"/>
          </p:nvPr>
        </p:nvSpPr>
        <p:spPr/>
        <p:txBody>
          <a:bodyPr/>
          <a:lstStyle/>
          <a:p>
            <a:r>
              <a:rPr lang="en-GB" sz="3600" dirty="0" smtClean="0"/>
              <a:t>Changes to the service provided</a:t>
            </a:r>
          </a:p>
          <a:p>
            <a:r>
              <a:rPr lang="en-GB" sz="3600" dirty="0" smtClean="0"/>
              <a:t>Organisational change</a:t>
            </a:r>
          </a:p>
          <a:p>
            <a:r>
              <a:rPr lang="en-GB" sz="3600" dirty="0" smtClean="0"/>
              <a:t>Improvements in staff attitudes</a:t>
            </a:r>
          </a:p>
          <a:p>
            <a:r>
              <a:rPr lang="en-GB" sz="3600" dirty="0" smtClean="0"/>
              <a:t>Changes in commissioning practices</a:t>
            </a:r>
          </a:p>
          <a:p>
            <a:endParaRPr lang="en-GB" dirty="0"/>
          </a:p>
        </p:txBody>
      </p:sp>
    </p:spTree>
    <p:extLst>
      <p:ext uri="{BB962C8B-B14F-4D97-AF65-F5344CB8AC3E}">
        <p14:creationId xmlns:p14="http://schemas.microsoft.com/office/powerpoint/2010/main" val="36362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Implementing change</a:t>
            </a:r>
            <a:endParaRPr lang="en-GB" dirty="0"/>
          </a:p>
        </p:txBody>
      </p:sp>
      <p:sp>
        <p:nvSpPr>
          <p:cNvPr id="3" name="Content Placeholder 2"/>
          <p:cNvSpPr>
            <a:spLocks noGrp="1"/>
          </p:cNvSpPr>
          <p:nvPr>
            <p:ph idx="1"/>
          </p:nvPr>
        </p:nvSpPr>
        <p:spPr/>
        <p:txBody>
          <a:bodyPr/>
          <a:lstStyle/>
          <a:p>
            <a:r>
              <a:rPr lang="en-GB" dirty="0" smtClean="0"/>
              <a:t>Understand the reasons for change</a:t>
            </a:r>
          </a:p>
          <a:p>
            <a:r>
              <a:rPr lang="en-GB" dirty="0" smtClean="0"/>
              <a:t>Be responsive </a:t>
            </a:r>
          </a:p>
          <a:p>
            <a:r>
              <a:rPr lang="en-GB" dirty="0" smtClean="0"/>
              <a:t>Bring ideas to the table</a:t>
            </a:r>
          </a:p>
          <a:p>
            <a:r>
              <a:rPr lang="en-GB" dirty="0" smtClean="0"/>
              <a:t>Give assistance to the process</a:t>
            </a:r>
          </a:p>
          <a:p>
            <a:r>
              <a:rPr lang="en-GB" dirty="0" smtClean="0"/>
              <a:t>Be proactive</a:t>
            </a:r>
          </a:p>
          <a:p>
            <a:r>
              <a:rPr lang="en-GB" dirty="0" smtClean="0"/>
              <a:t>Examine your own values</a:t>
            </a:r>
            <a:endParaRPr lang="en-GB" dirty="0"/>
          </a:p>
        </p:txBody>
      </p:sp>
    </p:spTree>
    <p:extLst>
      <p:ext uri="{BB962C8B-B14F-4D97-AF65-F5344CB8AC3E}">
        <p14:creationId xmlns:p14="http://schemas.microsoft.com/office/powerpoint/2010/main" val="2530640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rPr>
              <a:t>Making Change Sustainable</a:t>
            </a:r>
            <a:endParaRPr lang="en-GB" dirty="0"/>
          </a:p>
        </p:txBody>
      </p:sp>
      <p:sp>
        <p:nvSpPr>
          <p:cNvPr id="4" name="Rectangle 5"/>
          <p:cNvSpPr>
            <a:spLocks noGrp="1"/>
          </p:cNvSpPr>
          <p:nvPr>
            <p:ph idx="1"/>
          </p:nvPr>
        </p:nvSpPr>
        <p:spPr/>
        <p:txBody>
          <a:bodyPr>
            <a:normAutofit fontScale="77500" lnSpcReduction="20000"/>
          </a:bodyPr>
          <a:lstStyle/>
          <a:p>
            <a:pPr marL="514350" indent="-457200">
              <a:lnSpc>
                <a:spcPct val="150000"/>
              </a:lnSpc>
              <a:spcBef>
                <a:spcPts val="1400"/>
              </a:spcBef>
            </a:pPr>
            <a:r>
              <a:rPr lang="en-GB" dirty="0">
                <a:latin typeface="Arial" charset="0"/>
                <a:cs typeface="Arial" charset="0"/>
              </a:rPr>
              <a:t>Policies and procedures are only part of the solution</a:t>
            </a:r>
          </a:p>
          <a:p>
            <a:pPr marL="514350" indent="-457200">
              <a:lnSpc>
                <a:spcPct val="150000"/>
              </a:lnSpc>
              <a:spcBef>
                <a:spcPts val="1400"/>
              </a:spcBef>
            </a:pPr>
            <a:r>
              <a:rPr lang="en-GB" dirty="0">
                <a:latin typeface="Arial" charset="0"/>
                <a:cs typeface="Arial" charset="0"/>
              </a:rPr>
              <a:t>Change can not be driven by a centrally led campaign – local responsibility &amp; accountability are needed </a:t>
            </a:r>
          </a:p>
          <a:p>
            <a:pPr marL="514350" indent="-457200">
              <a:lnSpc>
                <a:spcPct val="150000"/>
              </a:lnSpc>
              <a:spcBef>
                <a:spcPts val="1400"/>
              </a:spcBef>
            </a:pPr>
            <a:r>
              <a:rPr lang="en-GB" dirty="0">
                <a:latin typeface="Arial" charset="0"/>
                <a:cs typeface="Arial" charset="0"/>
              </a:rPr>
              <a:t>People need to be connecting with this agenda on a an </a:t>
            </a:r>
            <a:r>
              <a:rPr lang="en-GB" dirty="0">
                <a:solidFill>
                  <a:srgbClr val="FF0000"/>
                </a:solidFill>
                <a:latin typeface="Arial" charset="0"/>
                <a:cs typeface="Arial" charset="0"/>
              </a:rPr>
              <a:t>emotional level </a:t>
            </a:r>
            <a:r>
              <a:rPr lang="en-GB" dirty="0">
                <a:solidFill>
                  <a:srgbClr val="FF3300"/>
                </a:solidFill>
                <a:latin typeface="Arial" charset="0"/>
                <a:cs typeface="Arial" charset="0"/>
              </a:rPr>
              <a:t>–</a:t>
            </a:r>
            <a:r>
              <a:rPr lang="en-GB" dirty="0">
                <a:latin typeface="Arial" charset="0"/>
                <a:cs typeface="Arial" charset="0"/>
              </a:rPr>
              <a:t> </a:t>
            </a:r>
            <a:r>
              <a:rPr lang="en-GB" b="1" dirty="0">
                <a:solidFill>
                  <a:srgbClr val="FF0000"/>
                </a:solidFill>
                <a:latin typeface="Arial" charset="0"/>
                <a:cs typeface="Arial" charset="0"/>
              </a:rPr>
              <a:t>making dignity matter personally</a:t>
            </a:r>
            <a:r>
              <a:rPr lang="en-GB" dirty="0">
                <a:solidFill>
                  <a:srgbClr val="FF0000"/>
                </a:solidFill>
                <a:latin typeface="Arial" charset="0"/>
                <a:cs typeface="Arial" charset="0"/>
              </a:rPr>
              <a:t>!</a:t>
            </a:r>
          </a:p>
          <a:p>
            <a:pPr marL="0" indent="0" eaLnBrk="1" hangingPunct="1">
              <a:lnSpc>
                <a:spcPct val="80000"/>
              </a:lnSpc>
            </a:pPr>
            <a:endParaRPr lang="en-GB" sz="1800" dirty="0">
              <a:latin typeface="Arial" charset="0"/>
            </a:endParaRPr>
          </a:p>
        </p:txBody>
      </p:sp>
    </p:spTree>
    <p:extLst>
      <p:ext uri="{BB962C8B-B14F-4D97-AF65-F5344CB8AC3E}">
        <p14:creationId xmlns:p14="http://schemas.microsoft.com/office/powerpoint/2010/main" val="154824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providing dignified care</a:t>
            </a:r>
            <a:endParaRPr lang="en-GB" dirty="0"/>
          </a:p>
        </p:txBody>
      </p:sp>
      <p:sp>
        <p:nvSpPr>
          <p:cNvPr id="3" name="Content Placeholder 2"/>
          <p:cNvSpPr>
            <a:spLocks noGrp="1"/>
          </p:cNvSpPr>
          <p:nvPr>
            <p:ph idx="1"/>
          </p:nvPr>
        </p:nvSpPr>
        <p:spPr/>
        <p:txBody>
          <a:bodyPr/>
          <a:lstStyle/>
          <a:p>
            <a:r>
              <a:rPr lang="en-GB" dirty="0" smtClean="0"/>
              <a:t>1. Environment</a:t>
            </a:r>
          </a:p>
          <a:p>
            <a:r>
              <a:rPr lang="en-GB" dirty="0" smtClean="0"/>
              <a:t>2. Staff attitudes and behaviours</a:t>
            </a:r>
          </a:p>
          <a:p>
            <a:r>
              <a:rPr lang="en-GB" dirty="0" smtClean="0"/>
              <a:t>3. Culture of care</a:t>
            </a:r>
          </a:p>
          <a:p>
            <a:r>
              <a:rPr lang="en-GB" dirty="0" smtClean="0"/>
              <a:t>4. Specific care activities</a:t>
            </a:r>
          </a:p>
          <a:p>
            <a:endParaRPr lang="en-GB" dirty="0"/>
          </a:p>
        </p:txBody>
      </p:sp>
    </p:spTree>
    <p:extLst>
      <p:ext uri="{BB962C8B-B14F-4D97-AF65-F5344CB8AC3E}">
        <p14:creationId xmlns:p14="http://schemas.microsoft.com/office/powerpoint/2010/main" val="148651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care needs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Older people</a:t>
            </a:r>
          </a:p>
          <a:p>
            <a:r>
              <a:rPr lang="en-GB" dirty="0" smtClean="0"/>
              <a:t>Physically disabled people</a:t>
            </a:r>
          </a:p>
          <a:p>
            <a:r>
              <a:rPr lang="en-GB" dirty="0" smtClean="0"/>
              <a:t>People with specific health needs e.g. cancer</a:t>
            </a:r>
          </a:p>
          <a:p>
            <a:r>
              <a:rPr lang="en-GB" dirty="0" smtClean="0"/>
              <a:t>People with mental health problems e.g. dementia</a:t>
            </a:r>
          </a:p>
          <a:p>
            <a:r>
              <a:rPr lang="en-GB" dirty="0" smtClean="0"/>
              <a:t>People with learning difficulties</a:t>
            </a:r>
          </a:p>
          <a:p>
            <a:r>
              <a:rPr lang="en-GB" dirty="0" smtClean="0"/>
              <a:t>Younger physically disabled people</a:t>
            </a:r>
          </a:p>
          <a:p>
            <a:r>
              <a:rPr lang="en-GB" dirty="0" smtClean="0"/>
              <a:t>People from minority ethnic groups</a:t>
            </a:r>
          </a:p>
          <a:p>
            <a:r>
              <a:rPr lang="en-GB" dirty="0" smtClean="0"/>
              <a:t>People from the </a:t>
            </a:r>
            <a:r>
              <a:rPr lang="en-GB" dirty="0" err="1" smtClean="0"/>
              <a:t>LGBT</a:t>
            </a:r>
            <a:r>
              <a:rPr lang="en-GB" dirty="0" smtClean="0"/>
              <a:t> communities </a:t>
            </a:r>
          </a:p>
          <a:p>
            <a:endParaRPr lang="en-GB" dirty="0"/>
          </a:p>
        </p:txBody>
      </p:sp>
    </p:spTree>
    <p:extLst>
      <p:ext uri="{BB962C8B-B14F-4D97-AF65-F5344CB8AC3E}">
        <p14:creationId xmlns:p14="http://schemas.microsoft.com/office/powerpoint/2010/main" val="253098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US" dirty="0" smtClean="0">
              <a:latin typeface="Arial" charset="0"/>
              <a:ea typeface="Arial" charset="0"/>
              <a:cs typeface="Arial" charset="0"/>
            </a:endParaRPr>
          </a:p>
          <a:p>
            <a:endParaRPr lang="en-US" dirty="0" smtClean="0">
              <a:latin typeface="Arial" charset="0"/>
              <a:ea typeface="Arial" charset="0"/>
              <a:cs typeface="Arial" charset="0"/>
            </a:endParaRPr>
          </a:p>
          <a:p>
            <a:pPr marL="0" indent="0" algn="ctr">
              <a:buNone/>
            </a:pPr>
            <a:r>
              <a:rPr lang="en-US" sz="4400" dirty="0" smtClean="0">
                <a:latin typeface="Arial" charset="0"/>
                <a:ea typeface="Arial" charset="0"/>
                <a:cs typeface="Arial" charset="0"/>
              </a:rPr>
              <a:t>Human </a:t>
            </a:r>
            <a:r>
              <a:rPr lang="en-US" sz="4400" dirty="0">
                <a:latin typeface="Arial" charset="0"/>
                <a:ea typeface="Arial" charset="0"/>
                <a:cs typeface="Arial" charset="0"/>
              </a:rPr>
              <a:t>Rights and Dignity</a:t>
            </a:r>
          </a:p>
          <a:p>
            <a:endParaRPr lang="en-GB" dirty="0"/>
          </a:p>
        </p:txBody>
      </p:sp>
    </p:spTree>
    <p:extLst>
      <p:ext uri="{BB962C8B-B14F-4D97-AF65-F5344CB8AC3E}">
        <p14:creationId xmlns:p14="http://schemas.microsoft.com/office/powerpoint/2010/main" val="109522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descr="United_N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43468"/>
            <a:ext cx="7632848" cy="508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87" y="603507"/>
            <a:ext cx="7501413" cy="472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5144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476672"/>
            <a:ext cx="8028892" cy="864097"/>
          </a:xfrm>
        </p:spPr>
        <p:txBody>
          <a:bodyPr>
            <a:normAutofit fontScale="90000"/>
          </a:bodyPr>
          <a:lstStyle/>
          <a:p>
            <a:r>
              <a:rPr lang="en-GB" sz="3100" b="1" dirty="0" smtClean="0"/>
              <a:t/>
            </a:r>
            <a:br>
              <a:rPr lang="en-GB" sz="3100" b="1" dirty="0" smtClean="0"/>
            </a:br>
            <a:r>
              <a:rPr lang="en-GB" sz="3100" b="1" dirty="0" smtClean="0"/>
              <a:t>National </a:t>
            </a:r>
            <a:r>
              <a:rPr lang="en-GB" sz="3100" b="1" dirty="0"/>
              <a:t>Dignity Council </a:t>
            </a:r>
            <a:r>
              <a:rPr lang="en-GB" sz="3100" b="1" dirty="0" smtClean="0"/>
              <a:t>Aim</a:t>
            </a:r>
            <a:br>
              <a:rPr lang="en-GB" sz="3100" b="1" dirty="0" smtClean="0"/>
            </a:br>
            <a:r>
              <a:rPr lang="en-GB" sz="3100" dirty="0" smtClean="0"/>
              <a:t> </a:t>
            </a:r>
            <a:r>
              <a:rPr lang="en-GB" sz="3100" dirty="0"/>
              <a:t>promote the importance of ‘Dignity’ for all through:-</a:t>
            </a:r>
            <a:r>
              <a:rPr lang="en-GB" sz="3200" dirty="0"/>
              <a:t/>
            </a:r>
            <a:br>
              <a:rPr lang="en-GB" sz="3200" dirty="0"/>
            </a:br>
            <a:endParaRPr lang="en-GB" dirty="0"/>
          </a:p>
        </p:txBody>
      </p:sp>
      <p:sp>
        <p:nvSpPr>
          <p:cNvPr id="4" name="Content Placeholder 2"/>
          <p:cNvSpPr>
            <a:spLocks noGrp="1"/>
          </p:cNvSpPr>
          <p:nvPr>
            <p:ph idx="1"/>
          </p:nvPr>
        </p:nvSpPr>
        <p:spPr>
          <a:xfrm>
            <a:off x="503548" y="1052736"/>
            <a:ext cx="8265604" cy="5020405"/>
          </a:xfrm>
        </p:spPr>
        <p:txBody>
          <a:bodyPr>
            <a:normAutofit fontScale="47500" lnSpcReduction="20000"/>
          </a:bodyPr>
          <a:lstStyle/>
          <a:p>
            <a:pPr marL="0" indent="0">
              <a:buNone/>
            </a:pPr>
            <a:endParaRPr lang="en-GB" dirty="0"/>
          </a:p>
          <a:p>
            <a:pPr lvl="0"/>
            <a:r>
              <a:rPr lang="en-GB" sz="4200" dirty="0" smtClean="0">
                <a:latin typeface="Century Gothic"/>
                <a:cs typeface="Century Gothic"/>
              </a:rPr>
              <a:t>Raising </a:t>
            </a:r>
            <a:r>
              <a:rPr lang="en-GB" sz="4200" dirty="0">
                <a:latin typeface="Century Gothic"/>
                <a:cs typeface="Century Gothic"/>
              </a:rPr>
              <a:t>awareness of </a:t>
            </a:r>
            <a:r>
              <a:rPr lang="en-GB" sz="4200" dirty="0">
                <a:solidFill>
                  <a:srgbClr val="3366FF"/>
                </a:solidFill>
                <a:latin typeface="Century Gothic"/>
                <a:cs typeface="Century Gothic"/>
              </a:rPr>
              <a:t>Dignity</a:t>
            </a:r>
            <a:r>
              <a:rPr lang="en-GB" sz="4200" dirty="0">
                <a:latin typeface="Century Gothic"/>
                <a:cs typeface="Century Gothic"/>
              </a:rPr>
              <a:t> and its importance in delivering </a:t>
            </a:r>
            <a:r>
              <a:rPr lang="en-GB" sz="4200" dirty="0" smtClean="0">
                <a:latin typeface="Century Gothic"/>
                <a:cs typeface="Century Gothic"/>
              </a:rPr>
              <a:t>excellent </a:t>
            </a:r>
            <a:r>
              <a:rPr lang="en-GB" sz="4200" dirty="0">
                <a:latin typeface="Century Gothic"/>
                <a:cs typeface="Century Gothic"/>
              </a:rPr>
              <a:t>services</a:t>
            </a:r>
            <a:r>
              <a:rPr lang="en-GB" sz="4200" dirty="0" smtClean="0">
                <a:latin typeface="Century Gothic"/>
                <a:cs typeface="Century Gothic"/>
              </a:rPr>
              <a:t>.</a:t>
            </a:r>
          </a:p>
          <a:p>
            <a:r>
              <a:rPr lang="en-GB" sz="4200" dirty="0">
                <a:latin typeface="Century Gothic"/>
                <a:cs typeface="Century Gothic"/>
              </a:rPr>
              <a:t>Developing clear guidelines to raise citizen’s awareness on their right to access respectful </a:t>
            </a:r>
            <a:r>
              <a:rPr lang="en-GB" sz="4200" dirty="0">
                <a:solidFill>
                  <a:srgbClr val="3366FF"/>
                </a:solidFill>
                <a:latin typeface="Century Gothic"/>
                <a:cs typeface="Century Gothic"/>
              </a:rPr>
              <a:t>dignified</a:t>
            </a:r>
            <a:r>
              <a:rPr lang="en-GB" sz="4200" dirty="0">
                <a:latin typeface="Century Gothic"/>
                <a:cs typeface="Century Gothic"/>
              </a:rPr>
              <a:t> and </a:t>
            </a:r>
            <a:r>
              <a:rPr lang="en-GB" sz="4200" dirty="0">
                <a:solidFill>
                  <a:srgbClr val="3366FF"/>
                </a:solidFill>
                <a:latin typeface="Century Gothic"/>
                <a:cs typeface="Century Gothic"/>
              </a:rPr>
              <a:t>compassionate</a:t>
            </a:r>
            <a:r>
              <a:rPr lang="en-GB" sz="4200" dirty="0">
                <a:latin typeface="Century Gothic"/>
                <a:cs typeface="Century Gothic"/>
              </a:rPr>
              <a:t> services </a:t>
            </a:r>
          </a:p>
          <a:p>
            <a:pPr lvl="0"/>
            <a:r>
              <a:rPr lang="en-GB" sz="4200" dirty="0" smtClean="0">
                <a:latin typeface="Century Gothic"/>
                <a:cs typeface="Century Gothic"/>
              </a:rPr>
              <a:t>Leading </a:t>
            </a:r>
            <a:r>
              <a:rPr lang="en-GB" sz="4200" dirty="0">
                <a:latin typeface="Century Gothic"/>
                <a:cs typeface="Century Gothic"/>
              </a:rPr>
              <a:t>and </a:t>
            </a:r>
            <a:r>
              <a:rPr lang="en-GB" sz="4200" dirty="0" smtClean="0">
                <a:latin typeface="Century Gothic"/>
                <a:cs typeface="Century Gothic"/>
              </a:rPr>
              <a:t>inspiring </a:t>
            </a:r>
            <a:r>
              <a:rPr lang="en-GB" sz="4200" dirty="0">
                <a:latin typeface="Century Gothic"/>
                <a:cs typeface="Century Gothic"/>
              </a:rPr>
              <a:t>people to take action to promote </a:t>
            </a:r>
            <a:r>
              <a:rPr lang="en-GB" sz="4200" dirty="0">
                <a:solidFill>
                  <a:srgbClr val="3366FF"/>
                </a:solidFill>
                <a:latin typeface="Century Gothic"/>
                <a:cs typeface="Century Gothic"/>
              </a:rPr>
              <a:t>Dignity</a:t>
            </a:r>
          </a:p>
          <a:p>
            <a:pPr lvl="0"/>
            <a:r>
              <a:rPr lang="en-GB" sz="4200" dirty="0" smtClean="0">
                <a:latin typeface="Century Gothic"/>
                <a:cs typeface="Century Gothic"/>
              </a:rPr>
              <a:t>Leading </a:t>
            </a:r>
            <a:r>
              <a:rPr lang="en-GB" sz="4200" dirty="0">
                <a:latin typeface="Century Gothic"/>
                <a:cs typeface="Century Gothic"/>
              </a:rPr>
              <a:t>and </a:t>
            </a:r>
            <a:r>
              <a:rPr lang="en-GB" sz="4200" dirty="0" smtClean="0">
                <a:latin typeface="Century Gothic"/>
                <a:cs typeface="Century Gothic"/>
              </a:rPr>
              <a:t>stimulating </a:t>
            </a:r>
            <a:r>
              <a:rPr lang="en-GB" sz="4200" dirty="0">
                <a:latin typeface="Century Gothic"/>
                <a:cs typeface="Century Gothic"/>
              </a:rPr>
              <a:t>a National </a:t>
            </a:r>
            <a:r>
              <a:rPr lang="en-GB" sz="4200" dirty="0">
                <a:solidFill>
                  <a:srgbClr val="3366FF"/>
                </a:solidFill>
                <a:latin typeface="Century Gothic"/>
                <a:cs typeface="Century Gothic"/>
              </a:rPr>
              <a:t>Dignity</a:t>
            </a:r>
            <a:r>
              <a:rPr lang="en-GB" sz="4200" dirty="0">
                <a:latin typeface="Century Gothic"/>
                <a:cs typeface="Century Gothic"/>
              </a:rPr>
              <a:t> Campaign. </a:t>
            </a:r>
          </a:p>
          <a:p>
            <a:pPr lvl="0"/>
            <a:r>
              <a:rPr lang="en-GB" sz="4200" dirty="0" smtClean="0">
                <a:latin typeface="Century Gothic"/>
                <a:cs typeface="Century Gothic"/>
              </a:rPr>
              <a:t>Supporting and maintaining growing networks of </a:t>
            </a:r>
            <a:r>
              <a:rPr lang="en-GB" sz="4200" dirty="0" smtClean="0">
                <a:solidFill>
                  <a:srgbClr val="3366FF"/>
                </a:solidFill>
                <a:latin typeface="Century Gothic"/>
                <a:cs typeface="Century Gothic"/>
              </a:rPr>
              <a:t>Dignity</a:t>
            </a:r>
            <a:r>
              <a:rPr lang="en-GB" sz="4200" dirty="0" smtClean="0">
                <a:latin typeface="Century Gothic"/>
                <a:cs typeface="Century Gothic"/>
              </a:rPr>
              <a:t> Champions</a:t>
            </a:r>
          </a:p>
          <a:p>
            <a:r>
              <a:rPr lang="en-GB" sz="4200" dirty="0" smtClean="0">
                <a:latin typeface="Century Gothic"/>
                <a:cs typeface="Century Gothic"/>
              </a:rPr>
              <a:t>Inspiring champions to be true to their role and uphold </a:t>
            </a:r>
            <a:r>
              <a:rPr lang="en-GB" sz="4200" dirty="0">
                <a:latin typeface="Century Gothic"/>
                <a:cs typeface="Century Gothic"/>
              </a:rPr>
              <a:t>the ten </a:t>
            </a:r>
            <a:r>
              <a:rPr lang="en-GB" sz="4200" dirty="0">
                <a:solidFill>
                  <a:srgbClr val="3366FF"/>
                </a:solidFill>
                <a:latin typeface="Century Gothic"/>
                <a:cs typeface="Century Gothic"/>
              </a:rPr>
              <a:t>Dignity </a:t>
            </a:r>
            <a:r>
              <a:rPr lang="en-GB" sz="4200" dirty="0" smtClean="0">
                <a:solidFill>
                  <a:srgbClr val="3366FF"/>
                </a:solidFill>
                <a:latin typeface="Century Gothic"/>
                <a:cs typeface="Century Gothic"/>
              </a:rPr>
              <a:t>Dos</a:t>
            </a:r>
          </a:p>
          <a:p>
            <a:r>
              <a:rPr lang="en-GB" sz="4200" dirty="0" smtClean="0">
                <a:latin typeface="Century Gothic"/>
                <a:cs typeface="Century Gothic"/>
              </a:rPr>
              <a:t>Leading </a:t>
            </a:r>
            <a:r>
              <a:rPr lang="en-GB" sz="4200" dirty="0">
                <a:latin typeface="Century Gothic"/>
                <a:cs typeface="Century Gothic"/>
              </a:rPr>
              <a:t>in designing, planning and promoting an annual National </a:t>
            </a:r>
            <a:r>
              <a:rPr lang="en-GB" sz="4200" dirty="0">
                <a:solidFill>
                  <a:srgbClr val="3366FF"/>
                </a:solidFill>
                <a:latin typeface="Century Gothic"/>
                <a:cs typeface="Century Gothic"/>
              </a:rPr>
              <a:t>Dignity</a:t>
            </a:r>
            <a:r>
              <a:rPr lang="en-GB" sz="4200" dirty="0">
                <a:solidFill>
                  <a:srgbClr val="FF0000"/>
                </a:solidFill>
                <a:latin typeface="Century Gothic"/>
                <a:cs typeface="Century Gothic"/>
              </a:rPr>
              <a:t> </a:t>
            </a:r>
            <a:r>
              <a:rPr lang="en-GB" sz="4200" dirty="0">
                <a:latin typeface="Century Gothic"/>
                <a:cs typeface="Century Gothic"/>
              </a:rPr>
              <a:t>Action Day.</a:t>
            </a:r>
          </a:p>
          <a:p>
            <a:r>
              <a:rPr lang="en-GB" sz="4200" dirty="0" smtClean="0">
                <a:latin typeface="Century Gothic"/>
                <a:cs typeface="Century Gothic"/>
              </a:rPr>
              <a:t>Ensure </a:t>
            </a:r>
            <a:r>
              <a:rPr lang="en-GB" sz="4200" dirty="0">
                <a:latin typeface="Century Gothic"/>
                <a:cs typeface="Century Gothic"/>
              </a:rPr>
              <a:t>the sustainability of the National </a:t>
            </a:r>
            <a:r>
              <a:rPr lang="en-GB" sz="4200" dirty="0">
                <a:solidFill>
                  <a:srgbClr val="3366FF"/>
                </a:solidFill>
                <a:latin typeface="Century Gothic"/>
                <a:cs typeface="Century Gothic"/>
              </a:rPr>
              <a:t>Dignity</a:t>
            </a:r>
            <a:r>
              <a:rPr lang="en-GB" sz="4200" dirty="0">
                <a:solidFill>
                  <a:srgbClr val="FF0000"/>
                </a:solidFill>
                <a:latin typeface="Century Gothic"/>
                <a:cs typeface="Century Gothic"/>
              </a:rPr>
              <a:t> </a:t>
            </a:r>
            <a:r>
              <a:rPr lang="en-GB" sz="4200" dirty="0">
                <a:latin typeface="Century Gothic"/>
                <a:cs typeface="Century Gothic"/>
              </a:rPr>
              <a:t>Council. </a:t>
            </a:r>
          </a:p>
          <a:p>
            <a:endParaRPr lang="en-GB" sz="4000" dirty="0" smtClean="0">
              <a:solidFill>
                <a:srgbClr val="3366FF"/>
              </a:solidFill>
              <a:latin typeface="Century Gothic"/>
              <a:cs typeface="Century Gothic"/>
            </a:endParaRPr>
          </a:p>
          <a:p>
            <a:pPr lvl="0"/>
            <a:endParaRPr lang="en-GB" sz="3800" dirty="0" smtClean="0">
              <a:latin typeface="Century Gothic"/>
              <a:cs typeface="Century Gothic"/>
            </a:endParaRPr>
          </a:p>
        </p:txBody>
      </p:sp>
    </p:spTree>
    <p:extLst>
      <p:ext uri="{BB962C8B-B14F-4D97-AF65-F5344CB8AC3E}">
        <p14:creationId xmlns:p14="http://schemas.microsoft.com/office/powerpoint/2010/main" val="10223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64096"/>
          </a:xfrm>
        </p:spPr>
        <p:txBody>
          <a:bodyPr>
            <a:noAutofit/>
          </a:bodyPr>
          <a:lstStyle/>
          <a:p>
            <a:pPr algn="l"/>
            <a:r>
              <a:rPr lang="en-GB" sz="2800" b="1" dirty="0">
                <a:latin typeface="Arial" charset="0"/>
              </a:rPr>
              <a:t>Dignity, Human Rights &amp; </a:t>
            </a:r>
            <a:r>
              <a:rPr lang="en-GB" sz="2800" b="1" dirty="0" smtClean="0">
                <a:latin typeface="Arial" charset="0"/>
              </a:rPr>
              <a:t>our Responsibility</a:t>
            </a:r>
            <a:r>
              <a:rPr lang="en-GB" sz="2800" b="1" dirty="0">
                <a:latin typeface="Arial" charset="0"/>
              </a:rPr>
              <a:t/>
            </a:r>
            <a:br>
              <a:rPr lang="en-GB" sz="2800" b="1" dirty="0">
                <a:latin typeface="Arial" charset="0"/>
              </a:rPr>
            </a:br>
            <a:endParaRPr lang="en-GB" sz="2800" dirty="0"/>
          </a:p>
        </p:txBody>
      </p:sp>
      <p:sp>
        <p:nvSpPr>
          <p:cNvPr id="4" name="Rectangle 3"/>
          <p:cNvSpPr>
            <a:spLocks noGrp="1"/>
          </p:cNvSpPr>
          <p:nvPr>
            <p:ph idx="1"/>
          </p:nvPr>
        </p:nvSpPr>
        <p:spPr>
          <a:xfrm>
            <a:off x="539552" y="980728"/>
            <a:ext cx="8229600" cy="5092413"/>
          </a:xfrm>
        </p:spPr>
        <p:txBody>
          <a:bodyPr>
            <a:normAutofit/>
          </a:bodyPr>
          <a:lstStyle/>
          <a:p>
            <a:pPr eaLnBrk="1" hangingPunct="1">
              <a:lnSpc>
                <a:spcPct val="120000"/>
              </a:lnSpc>
              <a:buFont typeface="Arial" charset="0"/>
              <a:buChar char="•"/>
            </a:pPr>
            <a:r>
              <a:rPr lang="en-GB" sz="1800" dirty="0">
                <a:latin typeface="Arial" charset="0"/>
              </a:rPr>
              <a:t>Human rights belong to everyone. </a:t>
            </a:r>
          </a:p>
          <a:p>
            <a:pPr eaLnBrk="1" hangingPunct="1">
              <a:lnSpc>
                <a:spcPct val="120000"/>
              </a:lnSpc>
              <a:buFont typeface="Arial" charset="0"/>
              <a:buChar char="•"/>
            </a:pPr>
            <a:r>
              <a:rPr lang="en-GB" sz="1800" dirty="0">
                <a:latin typeface="Arial" charset="0"/>
              </a:rPr>
              <a:t>They are the basic rights we all have simply because we are human, </a:t>
            </a:r>
            <a:r>
              <a:rPr lang="en-GB" sz="1800" i="1" dirty="0">
                <a:solidFill>
                  <a:srgbClr val="0070C0"/>
                </a:solidFill>
                <a:latin typeface="Arial" charset="0"/>
              </a:rPr>
              <a:t>regardless of who we are, where we live or what we do.</a:t>
            </a:r>
          </a:p>
          <a:p>
            <a:pPr eaLnBrk="1" hangingPunct="1">
              <a:lnSpc>
                <a:spcPct val="120000"/>
              </a:lnSpc>
              <a:buFont typeface="Arial" charset="0"/>
              <a:buChar char="•"/>
            </a:pPr>
            <a:r>
              <a:rPr lang="en-GB" sz="1800" dirty="0">
                <a:latin typeface="Arial" charset="0"/>
              </a:rPr>
              <a:t>Human rights represent all the things that are important to us as human beings, </a:t>
            </a:r>
            <a:r>
              <a:rPr lang="en-GB" sz="1800" dirty="0">
                <a:solidFill>
                  <a:srgbClr val="0070C0"/>
                </a:solidFill>
                <a:latin typeface="Arial" charset="0"/>
              </a:rPr>
              <a:t>such as being able to choose how to live our life and being treated with dignity and respect</a:t>
            </a:r>
            <a:r>
              <a:rPr lang="en-GB" sz="1800" dirty="0">
                <a:latin typeface="Arial" charset="0"/>
              </a:rPr>
              <a:t>.  Human rights are based on a number of core values, including:</a:t>
            </a:r>
          </a:p>
          <a:p>
            <a:pPr lvl="1" eaLnBrk="1" hangingPunct="1">
              <a:lnSpc>
                <a:spcPct val="120000"/>
              </a:lnSpc>
              <a:buFont typeface="Arial" charset="0"/>
              <a:buNone/>
            </a:pPr>
            <a:r>
              <a:rPr lang="en-GB" sz="1800" dirty="0">
                <a:solidFill>
                  <a:srgbClr val="0070C0"/>
                </a:solidFill>
                <a:latin typeface="Arial" charset="0"/>
                <a:cs typeface="Arial" charset="0"/>
              </a:rPr>
              <a:t>			Fairness, Respect, Equality, Dignity, &amp; Autonomy</a:t>
            </a:r>
          </a:p>
          <a:p>
            <a:pPr eaLnBrk="1" hangingPunct="1">
              <a:lnSpc>
                <a:spcPct val="120000"/>
              </a:lnSpc>
              <a:buFont typeface="Arial" charset="0"/>
              <a:buChar char="•"/>
            </a:pPr>
            <a:r>
              <a:rPr lang="en-GB" sz="1800" dirty="0">
                <a:latin typeface="Arial" charset="0"/>
              </a:rPr>
              <a:t>Human rights should be at the centre of everything we do.</a:t>
            </a:r>
          </a:p>
          <a:p>
            <a:pPr eaLnBrk="1" hangingPunct="1">
              <a:lnSpc>
                <a:spcPct val="120000"/>
              </a:lnSpc>
              <a:buFont typeface="Arial" charset="0"/>
              <a:buChar char="•"/>
            </a:pPr>
            <a:r>
              <a:rPr lang="en-GB" sz="1800" dirty="0">
                <a:latin typeface="Arial" charset="0"/>
              </a:rPr>
              <a:t>Need to focus on quality of life and individual outcomes rather than needs and processes</a:t>
            </a:r>
          </a:p>
          <a:p>
            <a:pPr eaLnBrk="1" hangingPunct="1">
              <a:lnSpc>
                <a:spcPct val="150000"/>
              </a:lnSpc>
              <a:buFont typeface="Arial" charset="0"/>
              <a:buChar char="•"/>
            </a:pPr>
            <a:r>
              <a:rPr lang="en-GB" sz="1800" dirty="0" smtClean="0">
                <a:latin typeface="Arial" charset="0"/>
              </a:rPr>
              <a:t>Care Quality Commission will </a:t>
            </a:r>
            <a:r>
              <a:rPr lang="en-GB" sz="1800" dirty="0">
                <a:latin typeface="Arial" charset="0"/>
              </a:rPr>
              <a:t>support this drive through their work as regulator</a:t>
            </a:r>
          </a:p>
        </p:txBody>
      </p:sp>
    </p:spTree>
    <p:extLst>
      <p:ext uri="{BB962C8B-B14F-4D97-AF65-F5344CB8AC3E}">
        <p14:creationId xmlns:p14="http://schemas.microsoft.com/office/powerpoint/2010/main" val="2132260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a:spLocks noGrp="1"/>
          </p:cNvSpPr>
          <p:nvPr>
            <p:ph idx="1"/>
          </p:nvPr>
        </p:nvSpPr>
        <p:spPr/>
        <p:txBody>
          <a:bodyPr/>
          <a:lstStyle/>
          <a:p>
            <a:pPr eaLnBrk="1" hangingPunct="1"/>
            <a:endParaRPr lang="en-GB" i="1" dirty="0">
              <a:latin typeface="Arial" charset="0"/>
            </a:endParaRPr>
          </a:p>
          <a:p>
            <a:pPr marL="0" indent="0" eaLnBrk="1" hangingPunct="1">
              <a:buNone/>
            </a:pPr>
            <a:r>
              <a:rPr lang="en-GB" i="1" dirty="0" smtClean="0">
                <a:latin typeface="Arial" charset="0"/>
              </a:rPr>
              <a:t>“</a:t>
            </a:r>
            <a:r>
              <a:rPr lang="en-GB" i="1" dirty="0">
                <a:latin typeface="Arial" charset="0"/>
              </a:rPr>
              <a:t>Quite simply, we cannot hope to improve people’s health and well-being if we are not ensuring their human rights are respected.”</a:t>
            </a:r>
          </a:p>
          <a:p>
            <a:pPr eaLnBrk="1" hangingPunct="1"/>
            <a:endParaRPr lang="en-GB" sz="1500" i="1" dirty="0">
              <a:latin typeface="Arial" charset="0"/>
            </a:endParaRPr>
          </a:p>
          <a:p>
            <a:pPr eaLnBrk="1" hangingPunct="1"/>
            <a:r>
              <a:rPr lang="en-GB" sz="1500" i="1" dirty="0">
                <a:latin typeface="Arial" charset="0"/>
              </a:rPr>
              <a:t>Rosie </a:t>
            </a:r>
            <a:r>
              <a:rPr lang="en-GB" sz="1500" i="1" dirty="0" err="1">
                <a:latin typeface="Arial" charset="0"/>
              </a:rPr>
              <a:t>Winterton</a:t>
            </a:r>
            <a:r>
              <a:rPr lang="en-GB" sz="1500" i="1" dirty="0">
                <a:latin typeface="Arial" charset="0"/>
              </a:rPr>
              <a:t> MP, 2007, Joint Committee on Human Rights: Eighteenth Report) </a:t>
            </a:r>
            <a:endParaRPr lang="en-GB" sz="1500" dirty="0">
              <a:latin typeface="Arial" charset="0"/>
            </a:endParaRPr>
          </a:p>
          <a:p>
            <a:pPr eaLnBrk="1" hangingPunct="1"/>
            <a:endParaRPr lang="en-GB" dirty="0">
              <a:latin typeface="Arial" charset="0"/>
            </a:endParaRPr>
          </a:p>
        </p:txBody>
      </p:sp>
    </p:spTree>
    <p:extLst>
      <p:ext uri="{BB962C8B-B14F-4D97-AF65-F5344CB8AC3E}">
        <p14:creationId xmlns:p14="http://schemas.microsoft.com/office/powerpoint/2010/main" val="803418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Regulatory Landscape</a:t>
            </a:r>
            <a:endParaRPr lang="en-GB" b="1" dirty="0">
              <a:latin typeface="Arial" charset="0"/>
              <a:ea typeface="Arial" charset="0"/>
              <a:cs typeface="Arial" charset="0"/>
            </a:endParaRPr>
          </a:p>
        </p:txBody>
      </p:sp>
      <p:sp>
        <p:nvSpPr>
          <p:cNvPr id="5" name="Tex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b="1" dirty="0" smtClean="0">
                <a:latin typeface="Arial" charset="0"/>
                <a:ea typeface="Arial" charset="0"/>
                <a:cs typeface="Arial" charset="0"/>
              </a:rPr>
              <a:t>Standards/Principles/Practice </a:t>
            </a:r>
            <a:endParaRPr lang="en-US" sz="4400" b="1" dirty="0">
              <a:latin typeface="Arial" charset="0"/>
              <a:ea typeface="Arial" charset="0"/>
              <a:cs typeface="Arial" charset="0"/>
            </a:endParaRPr>
          </a:p>
          <a:p>
            <a:endParaRPr lang="en-US" dirty="0"/>
          </a:p>
        </p:txBody>
      </p:sp>
    </p:spTree>
    <p:extLst>
      <p:ext uri="{BB962C8B-B14F-4D97-AF65-F5344CB8AC3E}">
        <p14:creationId xmlns:p14="http://schemas.microsoft.com/office/powerpoint/2010/main" val="2481907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0"/>
            <a:ext cx="8157592" cy="836712"/>
          </a:xfrm>
          <a:ln w="28575">
            <a:solidFill>
              <a:srgbClr val="7030A0"/>
            </a:solidFill>
          </a:ln>
        </p:spPr>
        <p:txBody>
          <a:bodyPr>
            <a:normAutofit/>
          </a:bodyPr>
          <a:lstStyle/>
          <a:p>
            <a:r>
              <a:rPr lang="en-GB" sz="3600" dirty="0" smtClean="0"/>
              <a:t>Care Act: Principles into Practice</a:t>
            </a:r>
            <a:endParaRPr lang="en-GB" sz="3600" dirty="0"/>
          </a:p>
        </p:txBody>
      </p:sp>
      <p:sp>
        <p:nvSpPr>
          <p:cNvPr id="5" name="Content Placeholder 4"/>
          <p:cNvSpPr txBox="1">
            <a:spLocks noGrp="1"/>
          </p:cNvSpPr>
          <p:nvPr>
            <p:ph idx="1"/>
          </p:nvPr>
        </p:nvSpPr>
        <p:spPr>
          <a:xfrm>
            <a:off x="251520" y="836712"/>
            <a:ext cx="8373616" cy="5459956"/>
          </a:xfrm>
          <a:prstGeom prst="rect">
            <a:avLst/>
          </a:prstGeom>
          <a:noFill/>
        </p:spPr>
        <p:txBody>
          <a:bodyPr wrap="square" rtlCol="0">
            <a:spAutoFit/>
          </a:bodyPr>
          <a:lstStyle/>
          <a:p>
            <a:pPr marL="0" indent="0">
              <a:buNone/>
            </a:pPr>
            <a:r>
              <a:rPr lang="en-GB" sz="2800" b="1" dirty="0" smtClean="0"/>
              <a:t>What is key to delivering the vision of the Care Act in practice:</a:t>
            </a:r>
            <a:endParaRPr lang="en-GB" b="1" dirty="0" smtClean="0"/>
          </a:p>
          <a:p>
            <a:pPr marL="285750" indent="-285750">
              <a:buFont typeface="Wingdings" panose="05000000000000000000" pitchFamily="2" charset="2"/>
              <a:buChar char="ü"/>
            </a:pPr>
            <a:r>
              <a:rPr lang="en-GB" sz="2400" dirty="0" smtClean="0"/>
              <a:t>A </a:t>
            </a:r>
            <a:r>
              <a:rPr lang="en-GB" sz="2400" dirty="0"/>
              <a:t>system that promotes people's independence and </a:t>
            </a:r>
            <a:r>
              <a:rPr lang="en-GB" sz="2400" dirty="0" smtClean="0"/>
              <a:t>wellbeing</a:t>
            </a:r>
          </a:p>
          <a:p>
            <a:pPr marL="285750" indent="-285750">
              <a:buFont typeface="Wingdings" panose="05000000000000000000" pitchFamily="2" charset="2"/>
              <a:buChar char="ü"/>
            </a:pPr>
            <a:r>
              <a:rPr lang="en-GB" sz="2400" dirty="0" smtClean="0"/>
              <a:t>Based on the principle that people </a:t>
            </a:r>
            <a:r>
              <a:rPr lang="en-GB" sz="2400" dirty="0"/>
              <a:t>should have control of their care and support and be able to make the choices that are right for </a:t>
            </a:r>
            <a:r>
              <a:rPr lang="en-GB" sz="2400" dirty="0" smtClean="0"/>
              <a:t>them</a:t>
            </a:r>
          </a:p>
          <a:p>
            <a:pPr marL="285750" indent="-285750">
              <a:buFont typeface="Wingdings" panose="05000000000000000000" pitchFamily="2" charset="2"/>
              <a:buChar char="ü"/>
            </a:pPr>
            <a:r>
              <a:rPr lang="en-GB" sz="2400" dirty="0" smtClean="0"/>
              <a:t>Good </a:t>
            </a:r>
            <a:r>
              <a:rPr lang="en-GB" sz="2400" dirty="0"/>
              <a:t>care should mean care that is built around the whole person, their skills, aspirations and preferences as well as their </a:t>
            </a:r>
            <a:r>
              <a:rPr lang="en-GB" sz="2400" dirty="0" smtClean="0"/>
              <a:t>needs</a:t>
            </a:r>
          </a:p>
          <a:p>
            <a:pPr marL="285750" indent="-285750">
              <a:buFont typeface="Wingdings" panose="05000000000000000000" pitchFamily="2" charset="2"/>
              <a:buChar char="ü"/>
            </a:pPr>
            <a:r>
              <a:rPr lang="en-GB" sz="2400" dirty="0"/>
              <a:t>Good care should also extend the opportunity for independence and help to build stronger community links, not just for the few, but for </a:t>
            </a:r>
            <a:r>
              <a:rPr lang="en-GB" sz="2400" dirty="0" smtClean="0"/>
              <a:t>everybody</a:t>
            </a:r>
            <a:endParaRPr lang="en-GB" sz="2400" dirty="0"/>
          </a:p>
          <a:p>
            <a:endParaRPr lang="en-GB" sz="2800" dirty="0"/>
          </a:p>
        </p:txBody>
      </p:sp>
    </p:spTree>
    <p:extLst>
      <p:ext uri="{BB962C8B-B14F-4D97-AF65-F5344CB8AC3E}">
        <p14:creationId xmlns:p14="http://schemas.microsoft.com/office/powerpoint/2010/main" val="298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28575">
            <a:solidFill>
              <a:srgbClr val="7030A0"/>
            </a:solidFill>
          </a:ln>
        </p:spPr>
        <p:txBody>
          <a:bodyPr/>
          <a:lstStyle/>
          <a:p>
            <a:r>
              <a:rPr lang="en-GB" dirty="0" smtClean="0"/>
              <a:t>Definition of Wellbeing  </a:t>
            </a:r>
            <a:endParaRPr lang="en-GB" dirty="0"/>
          </a:p>
        </p:txBody>
      </p:sp>
      <p:sp>
        <p:nvSpPr>
          <p:cNvPr id="5" name="Content Placeholder 2"/>
          <p:cNvSpPr>
            <a:spLocks noGrp="1"/>
          </p:cNvSpPr>
          <p:nvPr>
            <p:ph idx="1"/>
          </p:nvPr>
        </p:nvSpPr>
        <p:spPr/>
        <p:txBody>
          <a:bodyPr>
            <a:normAutofit fontScale="47500" lnSpcReduction="20000"/>
          </a:bodyPr>
          <a:lstStyle/>
          <a:p>
            <a:endParaRPr lang="en-GB" dirty="0" smtClean="0"/>
          </a:p>
          <a:p>
            <a:pPr marL="0" indent="0">
              <a:buNone/>
            </a:pPr>
            <a:r>
              <a:rPr lang="en-GB" sz="4400" b="1" dirty="0" smtClean="0"/>
              <a:t>Wellbeing </a:t>
            </a:r>
            <a:r>
              <a:rPr lang="en-GB" sz="4400" b="1" dirty="0"/>
              <a:t>is a broad concept, and the statutory guidance defines it as relating to </a:t>
            </a:r>
            <a:r>
              <a:rPr lang="en-GB" sz="4400" b="1" dirty="0" smtClean="0"/>
              <a:t>the following </a:t>
            </a:r>
            <a:r>
              <a:rPr lang="en-GB" sz="4400" b="1" dirty="0"/>
              <a:t>nine areas in particular</a:t>
            </a:r>
            <a:r>
              <a:rPr lang="en-GB" sz="4400" b="1" dirty="0" smtClean="0"/>
              <a:t>:</a:t>
            </a:r>
          </a:p>
          <a:p>
            <a:pPr>
              <a:buFont typeface="Wingdings" panose="05000000000000000000" pitchFamily="2" charset="2"/>
              <a:buChar char="Ø"/>
            </a:pPr>
            <a:r>
              <a:rPr lang="en-GB" sz="4400" dirty="0" smtClean="0"/>
              <a:t>personal </a:t>
            </a:r>
            <a:r>
              <a:rPr lang="en-GB" sz="4400" dirty="0"/>
              <a:t>dignity (including treatment of the individual with respect)</a:t>
            </a:r>
          </a:p>
          <a:p>
            <a:pPr>
              <a:buFont typeface="Wingdings" panose="05000000000000000000" pitchFamily="2" charset="2"/>
              <a:buChar char="Ø"/>
            </a:pPr>
            <a:r>
              <a:rPr lang="en-GB" sz="4400" dirty="0" smtClean="0"/>
              <a:t>physical </a:t>
            </a:r>
            <a:r>
              <a:rPr lang="en-GB" sz="4400" dirty="0"/>
              <a:t>and mental health and emotional wellbeing</a:t>
            </a:r>
          </a:p>
          <a:p>
            <a:pPr>
              <a:buFont typeface="Wingdings" panose="05000000000000000000" pitchFamily="2" charset="2"/>
              <a:buChar char="Ø"/>
            </a:pPr>
            <a:r>
              <a:rPr lang="en-GB" sz="4400" dirty="0" smtClean="0"/>
              <a:t>protection </a:t>
            </a:r>
            <a:r>
              <a:rPr lang="en-GB" sz="4400" dirty="0"/>
              <a:t>from abuse and neglect</a:t>
            </a:r>
          </a:p>
          <a:p>
            <a:pPr>
              <a:buFont typeface="Wingdings" panose="05000000000000000000" pitchFamily="2" charset="2"/>
              <a:buChar char="Ø"/>
            </a:pPr>
            <a:r>
              <a:rPr lang="en-GB" sz="4400" dirty="0" smtClean="0"/>
              <a:t>control </a:t>
            </a:r>
            <a:r>
              <a:rPr lang="en-GB" sz="4400" dirty="0"/>
              <a:t>by the individual over day-to-day life (including over care and </a:t>
            </a:r>
            <a:r>
              <a:rPr lang="en-GB" sz="4400" dirty="0" smtClean="0"/>
              <a:t>support provided </a:t>
            </a:r>
            <a:r>
              <a:rPr lang="en-GB" sz="4400" dirty="0"/>
              <a:t>and the way it is provided)</a:t>
            </a:r>
          </a:p>
          <a:p>
            <a:pPr>
              <a:buFont typeface="Wingdings" panose="05000000000000000000" pitchFamily="2" charset="2"/>
              <a:buChar char="Ø"/>
            </a:pPr>
            <a:r>
              <a:rPr lang="en-GB" sz="4400" dirty="0" smtClean="0"/>
              <a:t>participation </a:t>
            </a:r>
            <a:r>
              <a:rPr lang="en-GB" sz="4400" dirty="0"/>
              <a:t>in work, education, training or recreation</a:t>
            </a:r>
          </a:p>
          <a:p>
            <a:pPr>
              <a:buFont typeface="Wingdings" panose="05000000000000000000" pitchFamily="2" charset="2"/>
              <a:buChar char="Ø"/>
            </a:pPr>
            <a:r>
              <a:rPr lang="en-GB" sz="4400" dirty="0" smtClean="0"/>
              <a:t>social </a:t>
            </a:r>
            <a:r>
              <a:rPr lang="en-GB" sz="4400" dirty="0"/>
              <a:t>and economic wellbeing</a:t>
            </a:r>
          </a:p>
          <a:p>
            <a:pPr>
              <a:buFont typeface="Wingdings" panose="05000000000000000000" pitchFamily="2" charset="2"/>
              <a:buChar char="Ø"/>
            </a:pPr>
            <a:r>
              <a:rPr lang="en-GB" sz="4400" dirty="0" smtClean="0"/>
              <a:t>domestic</a:t>
            </a:r>
            <a:r>
              <a:rPr lang="en-GB" sz="4400" dirty="0"/>
              <a:t>, family and personal </a:t>
            </a:r>
            <a:r>
              <a:rPr lang="en-GB" sz="4400" dirty="0" smtClean="0"/>
              <a:t>relationships</a:t>
            </a:r>
          </a:p>
          <a:p>
            <a:pPr>
              <a:buFont typeface="Wingdings" panose="05000000000000000000" pitchFamily="2" charset="2"/>
              <a:buChar char="Ø"/>
            </a:pPr>
            <a:r>
              <a:rPr lang="en-GB" sz="4400" dirty="0" smtClean="0"/>
              <a:t>suitability </a:t>
            </a:r>
            <a:r>
              <a:rPr lang="en-GB" sz="4400" dirty="0"/>
              <a:t>of living accommodation</a:t>
            </a:r>
          </a:p>
          <a:p>
            <a:pPr>
              <a:buFont typeface="Wingdings" panose="05000000000000000000" pitchFamily="2" charset="2"/>
              <a:buChar char="Ø"/>
            </a:pPr>
            <a:r>
              <a:rPr lang="en-GB" sz="4400" dirty="0" smtClean="0"/>
              <a:t>the individual’s </a:t>
            </a:r>
            <a:r>
              <a:rPr lang="en-GB" sz="4400" dirty="0"/>
              <a:t>contribution to </a:t>
            </a:r>
            <a:r>
              <a:rPr lang="en-GB" sz="4400" dirty="0" smtClean="0"/>
              <a:t>society</a:t>
            </a:r>
            <a:endParaRPr lang="en-GB" sz="4400" dirty="0"/>
          </a:p>
        </p:txBody>
      </p:sp>
    </p:spTree>
    <p:extLst>
      <p:ext uri="{BB962C8B-B14F-4D97-AF65-F5344CB8AC3E}">
        <p14:creationId xmlns:p14="http://schemas.microsoft.com/office/powerpoint/2010/main" val="5863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5460248" cy="575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362" y="6237312"/>
            <a:ext cx="8425069" cy="369332"/>
          </a:xfrm>
          <a:prstGeom prst="rect">
            <a:avLst/>
          </a:prstGeom>
          <a:noFill/>
        </p:spPr>
        <p:txBody>
          <a:bodyPr wrap="square" rtlCol="0">
            <a:spAutoFit/>
          </a:bodyPr>
          <a:lstStyle/>
          <a:p>
            <a:r>
              <a:rPr lang="en-GB" b="1" dirty="0"/>
              <a:t>http://www.health.org.uk/sites/default/files/PersonCentredCareMadeSimple.pdf</a:t>
            </a:r>
          </a:p>
        </p:txBody>
      </p:sp>
    </p:spTree>
    <p:extLst>
      <p:ext uri="{BB962C8B-B14F-4D97-AF65-F5344CB8AC3E}">
        <p14:creationId xmlns:p14="http://schemas.microsoft.com/office/powerpoint/2010/main" val="1857935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67544" y="345003"/>
            <a:ext cx="8229600" cy="523220"/>
          </a:xfrm>
          <a:prstGeom prst="rect">
            <a:avLst/>
          </a:prstGeom>
          <a:noFill/>
          <a:ln w="28575">
            <a:solidFill>
              <a:srgbClr val="7030A0"/>
            </a:solidFill>
          </a:ln>
        </p:spPr>
        <p:txBody>
          <a:bodyPr wrap="square" rtlCol="0">
            <a:spAutoFit/>
          </a:bodyPr>
          <a:lstStyle/>
          <a:p>
            <a:r>
              <a:rPr lang="en-GB" sz="2800" dirty="0" smtClean="0"/>
              <a:t>KEY PRINCIPLES IN PERSON CENTRED CARE</a:t>
            </a:r>
            <a:endParaRPr lang="en-GB" sz="2800" dirty="0"/>
          </a:p>
        </p:txBody>
      </p:sp>
      <p:sp>
        <p:nvSpPr>
          <p:cNvPr id="5" name="Content Placeholder 4"/>
          <p:cNvSpPr txBox="1">
            <a:spLocks noGrp="1"/>
          </p:cNvSpPr>
          <p:nvPr>
            <p:ph idx="1"/>
          </p:nvPr>
        </p:nvSpPr>
        <p:spPr>
          <a:xfrm>
            <a:off x="467544" y="1628800"/>
            <a:ext cx="8229600" cy="293618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charset="0"/>
                <a:ea typeface="Arial" charset="0"/>
                <a:cs typeface="Arial" charset="0"/>
              </a:rPr>
              <a:t>To afford people dignity, compassion and </a:t>
            </a:r>
            <a:r>
              <a:rPr lang="en-US" sz="2800" dirty="0" smtClean="0">
                <a:latin typeface="Arial" charset="0"/>
                <a:ea typeface="Arial" charset="0"/>
                <a:cs typeface="Arial" charset="0"/>
              </a:rPr>
              <a:t>respect</a:t>
            </a:r>
          </a:p>
          <a:p>
            <a:pPr marL="285750" indent="-285750">
              <a:buFont typeface="Arial" panose="020B0604020202020204" pitchFamily="34" charset="0"/>
              <a:buChar char="•"/>
            </a:pPr>
            <a:r>
              <a:rPr lang="en-US" sz="2800" dirty="0">
                <a:latin typeface="Arial" charset="0"/>
                <a:ea typeface="Arial" charset="0"/>
                <a:cs typeface="Arial" charset="0"/>
              </a:rPr>
              <a:t>To offer </a:t>
            </a:r>
            <a:r>
              <a:rPr lang="en-US" sz="2800" dirty="0" err="1">
                <a:latin typeface="Arial" charset="0"/>
                <a:ea typeface="Arial" charset="0"/>
                <a:cs typeface="Arial" charset="0"/>
              </a:rPr>
              <a:t>co-ordinated</a:t>
            </a:r>
            <a:r>
              <a:rPr lang="en-US" sz="2800" dirty="0">
                <a:latin typeface="Arial" charset="0"/>
                <a:ea typeface="Arial" charset="0"/>
                <a:cs typeface="Arial" charset="0"/>
              </a:rPr>
              <a:t> care, support or treatment</a:t>
            </a:r>
          </a:p>
          <a:p>
            <a:pPr marL="285750" indent="-285750">
              <a:buFont typeface="Arial" panose="020B0604020202020204" pitchFamily="34" charset="0"/>
              <a:buChar char="•"/>
            </a:pPr>
            <a:r>
              <a:rPr lang="en-US" sz="2800" dirty="0">
                <a:latin typeface="Arial" charset="0"/>
                <a:ea typeface="Arial" charset="0"/>
                <a:cs typeface="Arial" charset="0"/>
              </a:rPr>
              <a:t>To offer </a:t>
            </a:r>
            <a:r>
              <a:rPr lang="en-US" sz="2800" dirty="0" err="1">
                <a:latin typeface="Arial" charset="0"/>
                <a:ea typeface="Arial" charset="0"/>
                <a:cs typeface="Arial" charset="0"/>
              </a:rPr>
              <a:t>personalised</a:t>
            </a:r>
            <a:r>
              <a:rPr lang="en-US" sz="2800" dirty="0">
                <a:latin typeface="Arial" charset="0"/>
                <a:ea typeface="Arial" charset="0"/>
                <a:cs typeface="Arial" charset="0"/>
              </a:rPr>
              <a:t> care, support or treatment</a:t>
            </a:r>
            <a:endParaRPr lang="en-US" sz="2800" dirty="0" smtClean="0">
              <a:latin typeface="Arial" charset="0"/>
              <a:ea typeface="Arial" charset="0"/>
              <a:cs typeface="Arial" charset="0"/>
            </a:endParaRPr>
          </a:p>
          <a:p>
            <a:pPr marL="285750" indent="-285750">
              <a:buFont typeface="Arial" panose="020B0604020202020204" pitchFamily="34" charset="0"/>
              <a:buChar char="•"/>
            </a:pPr>
            <a:r>
              <a:rPr lang="en-US" sz="2800" dirty="0">
                <a:latin typeface="Arial" charset="0"/>
                <a:ea typeface="Arial" charset="0"/>
                <a:cs typeface="Arial" charset="0"/>
              </a:rPr>
              <a:t>To support people to </a:t>
            </a:r>
            <a:r>
              <a:rPr lang="en-US" sz="2800" dirty="0" err="1" smtClean="0">
                <a:latin typeface="Arial" charset="0"/>
                <a:ea typeface="Arial" charset="0"/>
                <a:cs typeface="Arial" charset="0"/>
              </a:rPr>
              <a:t>recognise</a:t>
            </a:r>
            <a:r>
              <a:rPr lang="en-US" sz="2800" dirty="0" smtClean="0">
                <a:latin typeface="Arial" charset="0"/>
                <a:ea typeface="Arial" charset="0"/>
                <a:cs typeface="Arial" charset="0"/>
              </a:rPr>
              <a:t> </a:t>
            </a:r>
            <a:r>
              <a:rPr lang="en-US" sz="2800" dirty="0">
                <a:latin typeface="Arial" charset="0"/>
                <a:ea typeface="Arial" charset="0"/>
                <a:cs typeface="Arial" charset="0"/>
              </a:rPr>
              <a:t>and develop their own strengths and abilities to enable them to live an independent and fulfilling </a:t>
            </a:r>
            <a:r>
              <a:rPr lang="en-US" sz="2800" dirty="0" smtClean="0">
                <a:latin typeface="Arial" charset="0"/>
                <a:ea typeface="Arial" charset="0"/>
                <a:cs typeface="Arial" charset="0"/>
              </a:rPr>
              <a:t>life</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3651846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28575">
            <a:solidFill>
              <a:srgbClr val="7030A0"/>
            </a:solidFill>
          </a:ln>
        </p:spPr>
        <p:txBody>
          <a:bodyPr>
            <a:normAutofit fontScale="90000"/>
          </a:bodyPr>
          <a:lstStyle/>
          <a:p>
            <a:r>
              <a:rPr lang="en-US" dirty="0" smtClean="0"/>
              <a:t/>
            </a:r>
            <a:br>
              <a:rPr lang="en-US" dirty="0" smtClean="0"/>
            </a:br>
            <a:r>
              <a:rPr lang="en-US" sz="4000" dirty="0"/>
              <a:t>Caring for our Future: Reforming care and support</a:t>
            </a:r>
            <a:br>
              <a:rPr lang="en-US" sz="4000" dirty="0"/>
            </a:br>
            <a:endParaRPr lang="en-GB" sz="4000" dirty="0"/>
          </a:p>
        </p:txBody>
      </p:sp>
      <p:sp>
        <p:nvSpPr>
          <p:cNvPr id="5" name="TextBox 4"/>
          <p:cNvSpPr txBox="1"/>
          <p:nvPr/>
        </p:nvSpPr>
        <p:spPr>
          <a:xfrm>
            <a:off x="1979712" y="1498577"/>
            <a:ext cx="5184576" cy="523220"/>
          </a:xfrm>
          <a:prstGeom prst="rect">
            <a:avLst/>
          </a:prstGeom>
          <a:noFill/>
        </p:spPr>
        <p:txBody>
          <a:bodyPr wrap="square" rtlCol="0">
            <a:spAutoFit/>
          </a:bodyPr>
          <a:lstStyle/>
          <a:p>
            <a:pPr algn="ctr"/>
            <a:r>
              <a:rPr lang="en-US" sz="2800" b="1" dirty="0"/>
              <a:t>5 statements</a:t>
            </a:r>
            <a:r>
              <a:rPr lang="en-US" sz="2800" dirty="0"/>
              <a:t>:</a:t>
            </a:r>
            <a:endParaRPr lang="en-GB" sz="2800" dirty="0"/>
          </a:p>
        </p:txBody>
      </p:sp>
      <p:sp>
        <p:nvSpPr>
          <p:cNvPr id="6" name="Content Placeholder 5"/>
          <p:cNvSpPr txBox="1">
            <a:spLocks noGrp="1"/>
          </p:cNvSpPr>
          <p:nvPr>
            <p:ph idx="1"/>
          </p:nvPr>
        </p:nvSpPr>
        <p:spPr>
          <a:xfrm>
            <a:off x="457200" y="1916832"/>
            <a:ext cx="8391364" cy="3908095"/>
          </a:xfrm>
          <a:prstGeom prst="rect">
            <a:avLst/>
          </a:prstGeom>
          <a:noFill/>
        </p:spPr>
        <p:txBody>
          <a:bodyPr wrap="square" rtlCol="0">
            <a:spAutoFit/>
          </a:bodyPr>
          <a:lstStyle/>
          <a:p>
            <a:r>
              <a:rPr lang="en-US" sz="2400" b="1" dirty="0"/>
              <a:t>Maintaining independence:  </a:t>
            </a:r>
            <a:r>
              <a:rPr lang="en-US" sz="2400" dirty="0"/>
              <a:t>I</a:t>
            </a:r>
            <a:r>
              <a:rPr lang="en-US" sz="2400" b="1" dirty="0"/>
              <a:t> </a:t>
            </a:r>
            <a:r>
              <a:rPr lang="en-US" sz="2400" dirty="0"/>
              <a:t>am supported to maintain my independence for as long as possible</a:t>
            </a:r>
          </a:p>
          <a:p>
            <a:r>
              <a:rPr lang="en-US" sz="2400" b="1" dirty="0"/>
              <a:t>Quality: </a:t>
            </a:r>
            <a:r>
              <a:rPr lang="en-US" sz="2400" dirty="0"/>
              <a:t>I am happy with the quality of my care and support</a:t>
            </a:r>
          </a:p>
          <a:p>
            <a:r>
              <a:rPr lang="en-US" sz="2400" b="1" dirty="0"/>
              <a:t>Dignity and respect: </a:t>
            </a:r>
            <a:r>
              <a:rPr lang="en-US" sz="2400" dirty="0"/>
              <a:t>I know that the person giving me care and support will treat me with dignity and respect.</a:t>
            </a:r>
          </a:p>
          <a:p>
            <a:r>
              <a:rPr lang="en-US" sz="2400" b="1" dirty="0"/>
              <a:t>Taking control: </a:t>
            </a:r>
            <a:r>
              <a:rPr lang="en-US" sz="2400" dirty="0"/>
              <a:t>I am in control of my care and support</a:t>
            </a:r>
          </a:p>
          <a:p>
            <a:r>
              <a:rPr lang="en-US" sz="2400" b="1" dirty="0"/>
              <a:t>How care and support works: </a:t>
            </a:r>
            <a:r>
              <a:rPr lang="en-US" sz="2400" dirty="0"/>
              <a:t>I understand how care and support works, and what my entitlements and responsibilities are</a:t>
            </a:r>
            <a:r>
              <a:rPr lang="en-US" sz="2800" dirty="0" smtClean="0"/>
              <a:t>.</a:t>
            </a:r>
            <a:endParaRPr lang="en-US" sz="2800" dirty="0"/>
          </a:p>
        </p:txBody>
      </p:sp>
    </p:spTree>
    <p:extLst>
      <p:ext uri="{BB962C8B-B14F-4D97-AF65-F5344CB8AC3E}">
        <p14:creationId xmlns:p14="http://schemas.microsoft.com/office/powerpoint/2010/main" val="3852962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SPICES</a:t>
            </a:r>
            <a:endParaRPr lang="en-GB" dirty="0"/>
          </a:p>
        </p:txBody>
      </p:sp>
      <p:sp>
        <p:nvSpPr>
          <p:cNvPr id="5" name="Content Placeholder 4"/>
          <p:cNvSpPr txBox="1">
            <a:spLocks noGrp="1"/>
          </p:cNvSpPr>
          <p:nvPr>
            <p:ph idx="1"/>
          </p:nvPr>
        </p:nvSpPr>
        <p:spPr>
          <a:xfrm>
            <a:off x="539552" y="1547177"/>
            <a:ext cx="7200800" cy="3207032"/>
          </a:xfrm>
          <a:prstGeom prst="rect">
            <a:avLst/>
          </a:prstGeom>
          <a:noFill/>
        </p:spPr>
        <p:txBody>
          <a:bodyPr wrap="square" rtlCol="0">
            <a:spAutoFit/>
          </a:bodyPr>
          <a:lstStyle/>
          <a:p>
            <a:r>
              <a:rPr lang="en-GB" sz="2000" dirty="0" smtClean="0"/>
              <a:t>Social					     Cultural</a:t>
            </a:r>
          </a:p>
          <a:p>
            <a:endParaRPr lang="en-GB" sz="2000" dirty="0"/>
          </a:p>
          <a:p>
            <a:pPr marL="0" indent="0">
              <a:buNone/>
            </a:pPr>
            <a:r>
              <a:rPr lang="en-GB" sz="2000" dirty="0" smtClean="0"/>
              <a:t>		</a:t>
            </a:r>
          </a:p>
          <a:p>
            <a:r>
              <a:rPr lang="en-GB" sz="2000" dirty="0" smtClean="0"/>
              <a:t>Physical					     Emotional</a:t>
            </a:r>
            <a:endParaRPr lang="en-GB" sz="2000" dirty="0"/>
          </a:p>
          <a:p>
            <a:endParaRPr lang="en-GB" sz="2000" dirty="0" smtClean="0"/>
          </a:p>
          <a:p>
            <a:endParaRPr lang="en-GB" sz="2000" dirty="0" smtClean="0"/>
          </a:p>
          <a:p>
            <a:r>
              <a:rPr lang="en-GB" sz="2000" dirty="0" smtClean="0"/>
              <a:t>Intellectual					     Spiritua</a:t>
            </a:r>
            <a:r>
              <a:rPr lang="en-GB" sz="2000" dirty="0"/>
              <a:t>l</a:t>
            </a:r>
            <a:endParaRPr lang="en-GB" sz="2000" dirty="0" smtClean="0"/>
          </a:p>
          <a:p>
            <a:endParaRPr lang="en-GB" dirty="0"/>
          </a:p>
        </p:txBody>
      </p:sp>
      <p:pic>
        <p:nvPicPr>
          <p:cNvPr id="6" name="Picture 2" descr="https://encrypted-tbn2.gstatic.com/images?q=tbn:ANd9GcSDXUyao9jcPlYgjVTlQzQ_bjVH6nu-qkfq_-mC1rF7Yej7dkhv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56792"/>
            <a:ext cx="4045049" cy="450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85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 Standards</a:t>
            </a:r>
            <a:endParaRPr lang="en-US" dirty="0"/>
          </a:p>
        </p:txBody>
      </p:sp>
      <p:sp>
        <p:nvSpPr>
          <p:cNvPr id="5" name="Text Placeholder 2"/>
          <p:cNvSpPr>
            <a:spLocks noGrp="1"/>
          </p:cNvSpPr>
          <p:nvPr>
            <p:ph idx="1"/>
          </p:nvPr>
        </p:nvSpPr>
        <p:spPr/>
        <p:txBody>
          <a:bodyPr>
            <a:normAutofit lnSpcReduction="10000"/>
          </a:bodyPr>
          <a:lstStyle/>
          <a:p>
            <a:r>
              <a:rPr lang="en-US" dirty="0" smtClean="0"/>
              <a:t>Care Quality Commission </a:t>
            </a:r>
          </a:p>
          <a:p>
            <a:r>
              <a:rPr lang="en-US" dirty="0" smtClean="0"/>
              <a:t>Codes of Practice</a:t>
            </a:r>
          </a:p>
          <a:p>
            <a:r>
              <a:rPr lang="en-US" dirty="0" smtClean="0"/>
              <a:t>Workforce</a:t>
            </a:r>
          </a:p>
          <a:p>
            <a:r>
              <a:rPr lang="en-US" dirty="0" smtClean="0"/>
              <a:t>Housing Standards</a:t>
            </a:r>
          </a:p>
          <a:p>
            <a:r>
              <a:rPr lang="en-US" dirty="0" smtClean="0"/>
              <a:t>NICE</a:t>
            </a:r>
          </a:p>
          <a:p>
            <a:r>
              <a:rPr lang="en-US" dirty="0" smtClean="0"/>
              <a:t>Professional standards</a:t>
            </a:r>
          </a:p>
          <a:p>
            <a:r>
              <a:rPr lang="en-US" dirty="0" smtClean="0"/>
              <a:t>Human Rights</a:t>
            </a:r>
          </a:p>
          <a:p>
            <a:r>
              <a:rPr lang="en-US" dirty="0" smtClean="0"/>
              <a:t>Legislation – Care Act 2014</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0714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9192608"/>
              </p:ext>
            </p:extLst>
          </p:nvPr>
        </p:nvGraphicFramePr>
        <p:xfrm>
          <a:off x="611560" y="0"/>
          <a:ext cx="8424936"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550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altLang="en-US" dirty="0" smtClean="0"/>
              <a:t>CQC operating model</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7121830" cy="523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97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8827"/>
            <a:ext cx="7560840" cy="534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304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The 5 </a:t>
            </a:r>
            <a:r>
              <a:rPr lang="en-GB" dirty="0" err="1" smtClean="0"/>
              <a:t>KLOES</a:t>
            </a:r>
            <a:r>
              <a:rPr lang="en-GB" dirty="0" smtClean="0"/>
              <a:t> </a:t>
            </a:r>
            <a:endParaRPr lang="en-GB" dirty="0"/>
          </a:p>
        </p:txBody>
      </p:sp>
      <p:sp>
        <p:nvSpPr>
          <p:cNvPr id="5" name="Content Placeholder 4"/>
          <p:cNvSpPr txBox="1">
            <a:spLocks noGrp="1"/>
          </p:cNvSpPr>
          <p:nvPr>
            <p:ph idx="1"/>
          </p:nvPr>
        </p:nvSpPr>
        <p:spPr>
          <a:xfrm>
            <a:off x="600968" y="3933056"/>
            <a:ext cx="8229600" cy="584775"/>
          </a:xfrm>
          <a:prstGeom prst="rect">
            <a:avLst/>
          </a:prstGeom>
          <a:noFill/>
        </p:spPr>
        <p:txBody>
          <a:bodyPr wrap="square" rtlCol="0">
            <a:spAutoFit/>
          </a:bodyPr>
          <a:lstStyle/>
          <a:p>
            <a:pPr marL="0" indent="0">
              <a:buNone/>
            </a:pPr>
            <a:r>
              <a:rPr lang="en-GB" dirty="0" smtClean="0"/>
              <a:t>    </a:t>
            </a:r>
            <a:r>
              <a:rPr lang="en-GB" sz="2000" b="1" dirty="0" smtClean="0"/>
              <a:t>SAFE             EFFECTIVE	            CARING            RESPONSIVE	      WELL LED</a:t>
            </a:r>
            <a:endParaRPr lang="en-GB" sz="2000" b="1" dirty="0"/>
          </a:p>
        </p:txBody>
      </p:sp>
      <p:pic>
        <p:nvPicPr>
          <p:cNvPr id="7" name="Picture 6" descr="http://www.careimprovementworks.org.uk/Images/Saf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04864"/>
            <a:ext cx="12477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careimprovementworks.org.uk/Images/Effective.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2204864"/>
            <a:ext cx="12763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www.careimprovementworks.org.uk/Images/Caring.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2204864"/>
            <a:ext cx="122872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careimprovementworks.org.uk/Images/Responsive.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2195636"/>
            <a:ext cx="122872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careimprovementworks.org.uk/Images/Well-led.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8304" y="2195636"/>
            <a:ext cx="1228725" cy="1238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83568" y="4998367"/>
            <a:ext cx="7997476" cy="461665"/>
          </a:xfrm>
          <a:prstGeom prst="rect">
            <a:avLst/>
          </a:prstGeom>
          <a:noFill/>
        </p:spPr>
        <p:txBody>
          <a:bodyPr wrap="square" rtlCol="0">
            <a:spAutoFit/>
          </a:bodyPr>
          <a:lstStyle/>
          <a:p>
            <a:pPr algn="ctr"/>
            <a:r>
              <a:rPr lang="en-GB" sz="2400" b="1" dirty="0"/>
              <a:t>http://</a:t>
            </a:r>
            <a:r>
              <a:rPr lang="en-GB" sz="2400" b="1" dirty="0" smtClean="0"/>
              <a:t>www.careimprovementworks.org.uk</a:t>
            </a:r>
            <a:endParaRPr lang="en-GB" sz="2400" b="1" dirty="0"/>
          </a:p>
        </p:txBody>
      </p:sp>
    </p:spTree>
    <p:extLst>
      <p:ext uri="{BB962C8B-B14F-4D97-AF65-F5344CB8AC3E}">
        <p14:creationId xmlns:p14="http://schemas.microsoft.com/office/powerpoint/2010/main" val="3938922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Rectangle 3"/>
          <p:cNvSpPr>
            <a:spLocks noGrp="1"/>
          </p:cNvSpPr>
          <p:nvPr>
            <p:ph idx="1"/>
          </p:nvPr>
        </p:nvSpPr>
        <p:spPr/>
        <p:txBody>
          <a:bodyPr/>
          <a:lstStyle/>
          <a:p>
            <a:pPr eaLnBrk="1" hangingPunct="1"/>
            <a:r>
              <a:rPr lang="en-GB" i="1" dirty="0">
                <a:latin typeface="Arial" charset="0"/>
              </a:rPr>
              <a:t>“What are our expectations / standards and what are some of the consequences –</a:t>
            </a:r>
            <a:r>
              <a:rPr lang="en-GB" i="1" u="sng" dirty="0">
                <a:latin typeface="Arial" charset="0"/>
              </a:rPr>
              <a:t>when</a:t>
            </a:r>
            <a:r>
              <a:rPr lang="en-GB" i="1" dirty="0">
                <a:latin typeface="Arial" charset="0"/>
              </a:rPr>
              <a:t> and </a:t>
            </a:r>
            <a:r>
              <a:rPr lang="en-GB" i="1" u="sng" dirty="0">
                <a:latin typeface="Arial" charset="0"/>
              </a:rPr>
              <a:t>where</a:t>
            </a:r>
            <a:r>
              <a:rPr lang="en-GB" i="1" dirty="0">
                <a:latin typeface="Arial" charset="0"/>
              </a:rPr>
              <a:t> we cross the line?”</a:t>
            </a:r>
          </a:p>
          <a:p>
            <a:pPr eaLnBrk="1" hangingPunct="1"/>
            <a:endParaRPr lang="en-GB" dirty="0">
              <a:latin typeface="Arial" charset="0"/>
            </a:endParaRPr>
          </a:p>
        </p:txBody>
      </p:sp>
    </p:spTree>
    <p:extLst>
      <p:ext uri="{BB962C8B-B14F-4D97-AF65-F5344CB8AC3E}">
        <p14:creationId xmlns:p14="http://schemas.microsoft.com/office/powerpoint/2010/main" val="1202061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6c-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1680" y="1412776"/>
            <a:ext cx="5040560" cy="5040560"/>
          </a:xfrm>
          <a:prstGeom prst="rect">
            <a:avLst/>
          </a:prstGeom>
        </p:spPr>
      </p:pic>
      <p:sp>
        <p:nvSpPr>
          <p:cNvPr id="5" name="Title 4"/>
          <p:cNvSpPr>
            <a:spLocks noGrp="1"/>
          </p:cNvSpPr>
          <p:nvPr>
            <p:ph type="title"/>
          </p:nvPr>
        </p:nvSpPr>
        <p:spPr>
          <a:prstGeom prst="rect">
            <a:avLst/>
          </a:prstGeom>
        </p:spPr>
        <p:txBody>
          <a:bodyPr wrap="square">
            <a:spAutoFit/>
          </a:bodyPr>
          <a:lstStyle/>
          <a:p>
            <a:pPr algn="ctr"/>
            <a:r>
              <a:rPr lang="en-US" sz="2800" b="1" dirty="0" smtClean="0">
                <a:solidFill>
                  <a:srgbClr val="0000FF"/>
                </a:solidFill>
                <a:latin typeface="Didot"/>
                <a:cs typeface="Didot"/>
              </a:rPr>
              <a:t>THE 6 C'S</a:t>
            </a:r>
            <a:endParaRPr lang="en-US" sz="2800" dirty="0">
              <a:solidFill>
                <a:srgbClr val="0000FF"/>
              </a:solidFill>
              <a:latin typeface="Didot"/>
              <a:cs typeface="Didot"/>
            </a:endParaRPr>
          </a:p>
        </p:txBody>
      </p:sp>
    </p:spTree>
    <p:extLst>
      <p:ext uri="{BB962C8B-B14F-4D97-AF65-F5344CB8AC3E}">
        <p14:creationId xmlns:p14="http://schemas.microsoft.com/office/powerpoint/2010/main" val="70985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Policies</a:t>
            </a:r>
            <a:endParaRPr lang="en-GB" dirty="0"/>
          </a:p>
        </p:txBody>
      </p:sp>
      <p:sp>
        <p:nvSpPr>
          <p:cNvPr id="3" name="Content Placeholder 2"/>
          <p:cNvSpPr>
            <a:spLocks noGrp="1"/>
          </p:cNvSpPr>
          <p:nvPr>
            <p:ph idx="1"/>
          </p:nvPr>
        </p:nvSpPr>
        <p:spPr/>
        <p:txBody>
          <a:bodyPr/>
          <a:lstStyle/>
          <a:p>
            <a:r>
              <a:rPr lang="en-GB" dirty="0" smtClean="0"/>
              <a:t>Confidentiality</a:t>
            </a:r>
          </a:p>
          <a:p>
            <a:r>
              <a:rPr lang="en-GB" dirty="0" smtClean="0"/>
              <a:t>Whistle blowing</a:t>
            </a:r>
          </a:p>
          <a:p>
            <a:r>
              <a:rPr lang="en-GB" dirty="0" smtClean="0"/>
              <a:t>Communication</a:t>
            </a:r>
          </a:p>
          <a:p>
            <a:r>
              <a:rPr lang="en-GB" dirty="0" smtClean="0"/>
              <a:t>Equality and Diversity</a:t>
            </a:r>
          </a:p>
          <a:p>
            <a:endParaRPr lang="en-GB" dirty="0" smtClean="0"/>
          </a:p>
          <a:p>
            <a:endParaRPr lang="en-GB" dirty="0"/>
          </a:p>
        </p:txBody>
      </p:sp>
    </p:spTree>
    <p:extLst>
      <p:ext uri="{BB962C8B-B14F-4D97-AF65-F5344CB8AC3E}">
        <p14:creationId xmlns:p14="http://schemas.microsoft.com/office/powerpoint/2010/main" val="54346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88641"/>
            <a:ext cx="8496944" cy="5123832"/>
          </a:xfrm>
        </p:spPr>
      </p:pic>
    </p:spTree>
    <p:extLst>
      <p:ext uri="{BB962C8B-B14F-4D97-AF65-F5344CB8AC3E}">
        <p14:creationId xmlns:p14="http://schemas.microsoft.com/office/powerpoint/2010/main" val="2305739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Box 3"/>
          <p:cNvSpPr txBox="1">
            <a:spLocks noGrp="1" noChangeArrowheads="1"/>
          </p:cNvSpPr>
          <p:nvPr>
            <p:ph idx="1"/>
          </p:nvPr>
        </p:nvSpPr>
        <p:spPr bwMode="auto">
          <a:xfrm>
            <a:off x="539552" y="1547177"/>
            <a:ext cx="8229600" cy="32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80000"/>
              </a:lnSpc>
              <a:buFontTx/>
              <a:buNone/>
            </a:pPr>
            <a:r>
              <a:rPr lang="en-US" sz="2800" b="1" dirty="0" smtClean="0">
                <a:solidFill>
                  <a:srgbClr val="3366FF"/>
                </a:solidFill>
                <a:latin typeface="Franklin Gothic Book"/>
                <a:cs typeface="Franklin Gothic Book"/>
              </a:rPr>
              <a:t>                                 </a:t>
            </a:r>
          </a:p>
          <a:p>
            <a:pPr>
              <a:lnSpc>
                <a:spcPct val="80000"/>
              </a:lnSpc>
              <a:buFontTx/>
              <a:buNone/>
            </a:pPr>
            <a:r>
              <a:rPr lang="en-US" sz="2800" b="1" dirty="0">
                <a:solidFill>
                  <a:srgbClr val="3366FF"/>
                </a:solidFill>
                <a:latin typeface="Franklin Gothic Book"/>
                <a:cs typeface="Franklin Gothic Book"/>
              </a:rPr>
              <a:t> </a:t>
            </a:r>
            <a:r>
              <a:rPr lang="en-US" sz="2800" b="1" dirty="0" smtClean="0">
                <a:solidFill>
                  <a:srgbClr val="3366FF"/>
                </a:solidFill>
                <a:latin typeface="Franklin Gothic Book"/>
                <a:cs typeface="Franklin Gothic Book"/>
              </a:rPr>
              <a:t>                      </a:t>
            </a:r>
          </a:p>
          <a:p>
            <a:pPr>
              <a:lnSpc>
                <a:spcPct val="80000"/>
              </a:lnSpc>
              <a:buFontTx/>
              <a:buNone/>
            </a:pPr>
            <a:endParaRPr lang="en-US" sz="2800" b="1" dirty="0">
              <a:solidFill>
                <a:srgbClr val="3366FF"/>
              </a:solidFill>
              <a:latin typeface="Franklin Gothic Book"/>
              <a:cs typeface="Franklin Gothic Book"/>
            </a:endParaRPr>
          </a:p>
          <a:p>
            <a:pPr algn="ctr">
              <a:lnSpc>
                <a:spcPct val="80000"/>
              </a:lnSpc>
              <a:buFontTx/>
              <a:buNone/>
            </a:pPr>
            <a:endParaRPr lang="en-US" sz="3600" b="1" dirty="0" smtClean="0">
              <a:solidFill>
                <a:srgbClr val="3366FF"/>
              </a:solidFill>
              <a:latin typeface="Didot"/>
              <a:cs typeface="Didot"/>
            </a:endParaRPr>
          </a:p>
          <a:p>
            <a:pPr algn="ctr">
              <a:lnSpc>
                <a:spcPct val="80000"/>
              </a:lnSpc>
              <a:buFontTx/>
              <a:buNone/>
            </a:pPr>
            <a:r>
              <a:rPr lang="en-US" sz="3600" b="1" dirty="0" smtClean="0">
                <a:solidFill>
                  <a:srgbClr val="3366FF"/>
                </a:solidFill>
                <a:latin typeface="Didot"/>
                <a:cs typeface="Didot"/>
              </a:rPr>
              <a:t>Ten Dignity Do’s</a:t>
            </a:r>
          </a:p>
          <a:p>
            <a:pPr>
              <a:lnSpc>
                <a:spcPct val="80000"/>
              </a:lnSpc>
            </a:pPr>
            <a:endParaRPr lang="en-US" dirty="0" smtClean="0">
              <a:latin typeface="Franklin Gothic Book"/>
              <a:cs typeface="Franklin Gothic Book"/>
            </a:endParaRPr>
          </a:p>
          <a:p>
            <a:pPr>
              <a:lnSpc>
                <a:spcPct val="80000"/>
              </a:lnSpc>
            </a:pPr>
            <a:r>
              <a:rPr lang="en-US" sz="2400" dirty="0" smtClean="0">
                <a:latin typeface="Franklin Gothic Book"/>
                <a:cs typeface="Franklin Gothic Book"/>
              </a:rPr>
              <a:t>.    </a:t>
            </a:r>
            <a:endParaRPr lang="en-GB" sz="2400" dirty="0">
              <a:solidFill>
                <a:schemeClr val="accent1"/>
              </a:solidFill>
              <a:latin typeface="Franklin Gothic Book"/>
              <a:cs typeface="Franklin Gothic Book"/>
            </a:endParaRPr>
          </a:p>
        </p:txBody>
      </p:sp>
    </p:spTree>
    <p:extLst>
      <p:ext uri="{BB962C8B-B14F-4D97-AF65-F5344CB8AC3E}">
        <p14:creationId xmlns:p14="http://schemas.microsoft.com/office/powerpoint/2010/main" val="51098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The Dignity Do’s</a:t>
            </a:r>
            <a:endParaRPr lang="en-US" dirty="0"/>
          </a:p>
        </p:txBody>
      </p:sp>
      <p:sp>
        <p:nvSpPr>
          <p:cNvPr id="5" name="Content Placeholder 2"/>
          <p:cNvSpPr>
            <a:spLocks noGrp="1"/>
          </p:cNvSpPr>
          <p:nvPr>
            <p:ph idx="1"/>
          </p:nvPr>
        </p:nvSpPr>
        <p:spPr/>
        <p:txBody>
          <a:bodyPr>
            <a:normAutofit/>
          </a:bodyPr>
          <a:lstStyle/>
          <a:p>
            <a:pPr>
              <a:buFont typeface="+mj-lt"/>
              <a:buAutoNum type="arabicPeriod"/>
            </a:pPr>
            <a:r>
              <a:rPr lang="en-US" sz="2000" dirty="0" smtClean="0"/>
              <a:t>Have zero tolerance of all forms of abuse</a:t>
            </a:r>
          </a:p>
          <a:p>
            <a:pPr>
              <a:buFont typeface="+mj-lt"/>
              <a:buAutoNum type="arabicPeriod"/>
            </a:pPr>
            <a:r>
              <a:rPr lang="en-US" sz="2000" dirty="0" smtClean="0"/>
              <a:t>Support people with the same respect you would want for yourself or a member of your family</a:t>
            </a:r>
          </a:p>
          <a:p>
            <a:pPr>
              <a:buFont typeface="+mj-lt"/>
              <a:buAutoNum type="arabicPeriod"/>
            </a:pPr>
            <a:r>
              <a:rPr lang="en-US" sz="2000" dirty="0" smtClean="0"/>
              <a:t>Treat each person as an individual by offering a </a:t>
            </a:r>
            <a:r>
              <a:rPr lang="en-US" sz="2000" dirty="0" err="1" smtClean="0"/>
              <a:t>personalised</a:t>
            </a:r>
            <a:r>
              <a:rPr lang="en-US" sz="2000" dirty="0" smtClean="0"/>
              <a:t> service</a:t>
            </a:r>
          </a:p>
          <a:p>
            <a:pPr>
              <a:buFont typeface="+mj-lt"/>
              <a:buAutoNum type="arabicPeriod"/>
            </a:pPr>
            <a:r>
              <a:rPr lang="en-US" sz="2000" dirty="0" smtClean="0"/>
              <a:t>Enable people to maintain the maximum possible level of independence, choice and control</a:t>
            </a:r>
          </a:p>
          <a:p>
            <a:pPr>
              <a:buFont typeface="+mj-lt"/>
              <a:buAutoNum type="arabicPeriod"/>
            </a:pPr>
            <a:r>
              <a:rPr lang="en-US" sz="2000" dirty="0" smtClean="0"/>
              <a:t>Listen and support people to express their needs and wants</a:t>
            </a:r>
          </a:p>
          <a:p>
            <a:pPr>
              <a:buFont typeface="+mj-lt"/>
              <a:buAutoNum type="arabicPeriod"/>
            </a:pPr>
            <a:r>
              <a:rPr lang="en-US" sz="2000" dirty="0" smtClean="0"/>
              <a:t>Respect people’s right to privacy</a:t>
            </a:r>
          </a:p>
          <a:p>
            <a:pPr>
              <a:buFont typeface="+mj-lt"/>
              <a:buAutoNum type="arabicPeriod"/>
            </a:pPr>
            <a:r>
              <a:rPr lang="en-US" sz="2000" dirty="0" smtClean="0"/>
              <a:t>Ensure people feel able to complain without fear of retribution</a:t>
            </a:r>
          </a:p>
          <a:p>
            <a:pPr>
              <a:buFont typeface="+mj-lt"/>
              <a:buAutoNum type="arabicPeriod"/>
            </a:pPr>
            <a:r>
              <a:rPr lang="en-US" sz="2000" dirty="0" smtClean="0"/>
              <a:t>Engage with family members and </a:t>
            </a:r>
            <a:r>
              <a:rPr lang="en-US" sz="2000" dirty="0" err="1" smtClean="0"/>
              <a:t>carers</a:t>
            </a:r>
            <a:r>
              <a:rPr lang="en-US" sz="2000" dirty="0" smtClean="0"/>
              <a:t> as care partners.</a:t>
            </a:r>
          </a:p>
          <a:p>
            <a:pPr>
              <a:buFont typeface="+mj-lt"/>
              <a:buAutoNum type="arabicPeriod"/>
            </a:pPr>
            <a:r>
              <a:rPr lang="en-US" sz="2000" dirty="0" smtClean="0"/>
              <a:t>Assist people to maintain confidence and positive self esteem</a:t>
            </a:r>
          </a:p>
          <a:p>
            <a:pPr>
              <a:buFont typeface="+mj-lt"/>
              <a:buAutoNum type="arabicPeriod"/>
            </a:pPr>
            <a:r>
              <a:rPr lang="en-US" sz="2000" dirty="0" smtClean="0"/>
              <a:t>Act to alleviate people’s loneliness and isolation.</a:t>
            </a:r>
          </a:p>
          <a:p>
            <a:pPr marL="0" indent="0">
              <a:buNone/>
            </a:pPr>
            <a:endParaRPr lang="en-US" sz="2000" dirty="0"/>
          </a:p>
        </p:txBody>
      </p:sp>
    </p:spTree>
    <p:extLst>
      <p:ext uri="{BB962C8B-B14F-4D97-AF65-F5344CB8AC3E}">
        <p14:creationId xmlns:p14="http://schemas.microsoft.com/office/powerpoint/2010/main" val="381624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lnSpcReduction="10000"/>
          </a:bodyPr>
          <a:lstStyle/>
          <a:p>
            <a:r>
              <a:rPr lang="en-GB" dirty="0" smtClean="0"/>
              <a:t>Staff are aware of how service users feel when they are not treated with respect and dignity</a:t>
            </a:r>
          </a:p>
          <a:p>
            <a:r>
              <a:rPr lang="en-GB" dirty="0" smtClean="0"/>
              <a:t>Staff know what constitutes best practice when providing services with dignity and respect and ensure they employ these practices</a:t>
            </a:r>
          </a:p>
          <a:p>
            <a:r>
              <a:rPr lang="en-GB" dirty="0" smtClean="0"/>
              <a:t>Staff understand why unacceptable staff attitudes and practices must be replaced where they exist </a:t>
            </a:r>
            <a:endParaRPr lang="en-GB" dirty="0"/>
          </a:p>
        </p:txBody>
      </p:sp>
    </p:spTree>
    <p:extLst>
      <p:ext uri="{BB962C8B-B14F-4D97-AF65-F5344CB8AC3E}">
        <p14:creationId xmlns:p14="http://schemas.microsoft.com/office/powerpoint/2010/main" val="15331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2000" b="1" dirty="0" smtClean="0">
                <a:latin typeface="Arial Black"/>
                <a:cs typeface="Arial Black"/>
              </a:rPr>
              <a:t>The range of campaign </a:t>
            </a:r>
            <a:r>
              <a:rPr lang="en-GB" sz="2000" b="1" dirty="0">
                <a:latin typeface="Arial Black"/>
                <a:cs typeface="Arial Black"/>
              </a:rPr>
              <a:t>activities and </a:t>
            </a:r>
            <a:r>
              <a:rPr lang="en-GB" sz="2000" b="1" dirty="0" smtClean="0">
                <a:latin typeface="Arial Black"/>
                <a:cs typeface="Arial Black"/>
              </a:rPr>
              <a:t>resources to help </a:t>
            </a:r>
            <a:r>
              <a:rPr lang="en-GB" sz="2000" b="1" dirty="0">
                <a:latin typeface="Arial Black"/>
                <a:cs typeface="Arial Black"/>
              </a:rPr>
              <a:t>inspire and equip our social movement  </a:t>
            </a:r>
          </a:p>
        </p:txBody>
      </p:sp>
      <p:grpSp>
        <p:nvGrpSpPr>
          <p:cNvPr id="5" name="Group 3"/>
          <p:cNvGrpSpPr>
            <a:grpSpLocks noChangeAspect="1"/>
          </p:cNvGrpSpPr>
          <p:nvPr/>
        </p:nvGrpSpPr>
        <p:grpSpPr bwMode="auto">
          <a:xfrm>
            <a:off x="1515468" y="1223592"/>
            <a:ext cx="6275387" cy="5093910"/>
            <a:chOff x="1455" y="728"/>
            <a:chExt cx="2806" cy="2809"/>
          </a:xfrm>
        </p:grpSpPr>
        <p:sp>
          <p:nvSpPr>
            <p:cNvPr id="6" name="AutoShape 4"/>
            <p:cNvSpPr>
              <a:spLocks noChangeAspect="1" noChangeArrowheads="1" noTextEdit="1"/>
            </p:cNvSpPr>
            <p:nvPr/>
          </p:nvSpPr>
          <p:spPr bwMode="auto">
            <a:xfrm>
              <a:off x="1455" y="728"/>
              <a:ext cx="2806" cy="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_s99333"/>
            <p:cNvSpPr>
              <a:spLocks noChangeShapeType="1"/>
            </p:cNvSpPr>
            <p:nvPr/>
          </p:nvSpPr>
          <p:spPr bwMode="auto">
            <a:xfrm flipH="1" flipV="1">
              <a:off x="2430" y="1239"/>
              <a:ext cx="350" cy="7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 name="_s99334"/>
            <p:cNvSpPr>
              <a:spLocks noChangeArrowheads="1"/>
            </p:cNvSpPr>
            <p:nvPr/>
          </p:nvSpPr>
          <p:spPr bwMode="auto">
            <a:xfrm>
              <a:off x="2165" y="893"/>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The Dignity </a:t>
              </a:r>
            </a:p>
            <a:p>
              <a:pPr algn="ctr"/>
              <a:r>
                <a:rPr lang="en-GB" sz="800"/>
                <a:t>Tour</a:t>
              </a:r>
            </a:p>
          </p:txBody>
        </p:sp>
        <p:sp>
          <p:nvSpPr>
            <p:cNvPr id="9" name="_s99335"/>
            <p:cNvSpPr>
              <a:spLocks noChangeShapeType="1"/>
            </p:cNvSpPr>
            <p:nvPr/>
          </p:nvSpPr>
          <p:spPr bwMode="auto">
            <a:xfrm flipH="1" flipV="1">
              <a:off x="2085" y="1513"/>
              <a:ext cx="633" cy="5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 name="_s99336"/>
            <p:cNvSpPr>
              <a:spLocks noChangeArrowheads="1"/>
            </p:cNvSpPr>
            <p:nvPr/>
          </p:nvSpPr>
          <p:spPr bwMode="auto">
            <a:xfrm>
              <a:off x="1758" y="1219"/>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Interactive </a:t>
              </a:r>
            </a:p>
            <a:p>
              <a:pPr algn="ctr"/>
              <a:r>
                <a:rPr lang="en-GB" sz="800"/>
                <a:t>Website</a:t>
              </a:r>
            </a:p>
          </p:txBody>
        </p:sp>
        <p:sp>
          <p:nvSpPr>
            <p:cNvPr id="11" name="_s99337"/>
            <p:cNvSpPr>
              <a:spLocks noChangeShapeType="1"/>
            </p:cNvSpPr>
            <p:nvPr/>
          </p:nvSpPr>
          <p:spPr bwMode="auto">
            <a:xfrm flipH="1" flipV="1">
              <a:off x="1893" y="1910"/>
              <a:ext cx="790" cy="1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2" name="_s99338"/>
            <p:cNvSpPr>
              <a:spLocks noChangeArrowheads="1"/>
            </p:cNvSpPr>
            <p:nvPr/>
          </p:nvSpPr>
          <p:spPr bwMode="auto">
            <a:xfrm>
              <a:off x="1532" y="1690"/>
              <a:ext cx="366" cy="366"/>
            </a:xfrm>
            <a:prstGeom prst="ellipse">
              <a:avLst/>
            </a:prstGeom>
            <a:solidFill>
              <a:schemeClr val="accent1"/>
            </a:solidFill>
            <a:ln w="9525">
              <a:solidFill>
                <a:schemeClr val="tx1"/>
              </a:solidFill>
              <a:round/>
              <a:headEnd/>
              <a:tailEnd/>
            </a:ln>
          </p:spPr>
          <p:txBody>
            <a:bodyPr wrap="none" lIns="0" tIns="0" rIns="0" bIns="0" anchor="ctr"/>
            <a:lstStyle/>
            <a:p>
              <a:pPr algn="ctr" defTabSz="958850" eaLnBrk="0" hangingPunct="0"/>
              <a:r>
                <a:rPr lang="en-GB" sz="800"/>
                <a:t>Training </a:t>
              </a:r>
            </a:p>
            <a:p>
              <a:pPr algn="ctr" defTabSz="958850" eaLnBrk="0" hangingPunct="0"/>
              <a:r>
                <a:rPr lang="en-GB" sz="800"/>
                <a:t>Resources</a:t>
              </a:r>
            </a:p>
          </p:txBody>
        </p:sp>
        <p:sp>
          <p:nvSpPr>
            <p:cNvPr id="13" name="_s99339"/>
            <p:cNvSpPr>
              <a:spLocks noChangeShapeType="1"/>
            </p:cNvSpPr>
            <p:nvPr/>
          </p:nvSpPr>
          <p:spPr bwMode="auto">
            <a:xfrm flipH="1">
              <a:off x="1892" y="2172"/>
              <a:ext cx="791" cy="1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4" name="_s99340"/>
            <p:cNvSpPr>
              <a:spLocks noChangeArrowheads="1"/>
            </p:cNvSpPr>
            <p:nvPr/>
          </p:nvSpPr>
          <p:spPr bwMode="auto">
            <a:xfrm>
              <a:off x="1533" y="2212"/>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Dignity in Care </a:t>
              </a:r>
            </a:p>
            <a:p>
              <a:pPr algn="ctr"/>
              <a:r>
                <a:rPr lang="en-GB" sz="800"/>
                <a:t>Practice Guide</a:t>
              </a:r>
            </a:p>
          </p:txBody>
        </p:sp>
        <p:sp>
          <p:nvSpPr>
            <p:cNvPr id="15" name="_s99341"/>
            <p:cNvSpPr>
              <a:spLocks noChangeShapeType="1"/>
            </p:cNvSpPr>
            <p:nvPr/>
          </p:nvSpPr>
          <p:spPr bwMode="auto">
            <a:xfrm flipH="1">
              <a:off x="2083" y="2244"/>
              <a:ext cx="635" cy="5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6" name="_s99342"/>
            <p:cNvSpPr>
              <a:spLocks noChangeArrowheads="1"/>
            </p:cNvSpPr>
            <p:nvPr/>
          </p:nvSpPr>
          <p:spPr bwMode="auto">
            <a:xfrm>
              <a:off x="1760" y="2682"/>
              <a:ext cx="366" cy="366"/>
            </a:xfrm>
            <a:prstGeom prst="ellipse">
              <a:avLst/>
            </a:prstGeom>
            <a:solidFill>
              <a:schemeClr val="accent1"/>
            </a:solidFill>
            <a:ln w="9525">
              <a:solidFill>
                <a:schemeClr val="tx1"/>
              </a:solidFill>
              <a:round/>
              <a:headEnd/>
              <a:tailEnd/>
            </a:ln>
          </p:spPr>
          <p:txBody>
            <a:bodyPr wrap="none" lIns="0" tIns="0" rIns="0" bIns="0" anchor="ctr"/>
            <a:lstStyle/>
            <a:p>
              <a:pPr algn="ctr" defTabSz="958850" eaLnBrk="0" hangingPunct="0"/>
              <a:r>
                <a:rPr lang="en-GB" sz="800"/>
                <a:t>£100M Privacy </a:t>
              </a:r>
            </a:p>
            <a:p>
              <a:pPr algn="ctr" defTabSz="958850" eaLnBrk="0" hangingPunct="0"/>
              <a:r>
                <a:rPr lang="en-GB" sz="800"/>
                <a:t>&amp; Dignity Fund</a:t>
              </a:r>
            </a:p>
          </p:txBody>
        </p:sp>
        <p:sp>
          <p:nvSpPr>
            <p:cNvPr id="17" name="_s99343"/>
            <p:cNvSpPr>
              <a:spLocks noChangeShapeType="1"/>
            </p:cNvSpPr>
            <p:nvPr/>
          </p:nvSpPr>
          <p:spPr bwMode="auto">
            <a:xfrm flipH="1">
              <a:off x="2428" y="2294"/>
              <a:ext cx="353" cy="7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8" name="_s99344"/>
            <p:cNvSpPr>
              <a:spLocks noChangeArrowheads="1"/>
            </p:cNvSpPr>
            <p:nvPr/>
          </p:nvSpPr>
          <p:spPr bwMode="auto">
            <a:xfrm>
              <a:off x="2169" y="3007"/>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£117M </a:t>
              </a:r>
            </a:p>
            <a:p>
              <a:pPr algn="ctr"/>
              <a:r>
                <a:rPr lang="en-GB" sz="800"/>
                <a:t>Capital </a:t>
              </a:r>
            </a:p>
            <a:p>
              <a:pPr algn="ctr"/>
              <a:r>
                <a:rPr lang="en-GB" sz="800"/>
                <a:t>Investment</a:t>
              </a:r>
            </a:p>
          </p:txBody>
        </p:sp>
        <p:sp>
          <p:nvSpPr>
            <p:cNvPr id="19" name="_s99345"/>
            <p:cNvSpPr>
              <a:spLocks noChangeShapeType="1"/>
            </p:cNvSpPr>
            <p:nvPr/>
          </p:nvSpPr>
          <p:spPr bwMode="auto">
            <a:xfrm>
              <a:off x="2858" y="2312"/>
              <a:ext cx="1" cy="8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0" name="_s99346"/>
            <p:cNvSpPr>
              <a:spLocks noChangeArrowheads="1"/>
            </p:cNvSpPr>
            <p:nvPr/>
          </p:nvSpPr>
          <p:spPr bwMode="auto">
            <a:xfrm>
              <a:off x="2678" y="3122"/>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Beacon Council </a:t>
              </a:r>
            </a:p>
            <a:p>
              <a:pPr algn="ctr"/>
              <a:r>
                <a:rPr lang="en-GB" sz="800"/>
                <a:t>Scheme</a:t>
              </a:r>
            </a:p>
          </p:txBody>
        </p:sp>
        <p:sp>
          <p:nvSpPr>
            <p:cNvPr id="21" name="_s99347"/>
            <p:cNvSpPr>
              <a:spLocks noChangeShapeType="1"/>
            </p:cNvSpPr>
            <p:nvPr/>
          </p:nvSpPr>
          <p:spPr bwMode="auto">
            <a:xfrm>
              <a:off x="2937" y="2294"/>
              <a:ext cx="351" cy="7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2" name="_s99348"/>
            <p:cNvSpPr>
              <a:spLocks noChangeArrowheads="1"/>
            </p:cNvSpPr>
            <p:nvPr/>
          </p:nvSpPr>
          <p:spPr bwMode="auto">
            <a:xfrm>
              <a:off x="3187" y="3005"/>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Health &amp; </a:t>
              </a:r>
            </a:p>
            <a:p>
              <a:pPr algn="ctr"/>
              <a:r>
                <a:rPr lang="en-GB" sz="800"/>
                <a:t>Social Care </a:t>
              </a:r>
            </a:p>
            <a:p>
              <a:pPr algn="ctr"/>
              <a:r>
                <a:rPr lang="en-GB" sz="800"/>
                <a:t>Award</a:t>
              </a:r>
            </a:p>
          </p:txBody>
        </p:sp>
        <p:sp>
          <p:nvSpPr>
            <p:cNvPr id="23" name="_s99349"/>
            <p:cNvSpPr>
              <a:spLocks noChangeShapeType="1"/>
            </p:cNvSpPr>
            <p:nvPr/>
          </p:nvSpPr>
          <p:spPr bwMode="auto">
            <a:xfrm>
              <a:off x="3000" y="2244"/>
              <a:ext cx="633" cy="5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4" name="_s99350"/>
            <p:cNvSpPr>
              <a:spLocks noChangeArrowheads="1"/>
            </p:cNvSpPr>
            <p:nvPr/>
          </p:nvSpPr>
          <p:spPr bwMode="auto">
            <a:xfrm>
              <a:off x="3595" y="2679"/>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Sustained </a:t>
              </a:r>
            </a:p>
            <a:p>
              <a:pPr algn="ctr"/>
              <a:r>
                <a:rPr lang="en-GB" sz="800"/>
                <a:t>media coverage</a:t>
              </a:r>
            </a:p>
          </p:txBody>
        </p:sp>
        <p:sp>
          <p:nvSpPr>
            <p:cNvPr id="25" name="_s99351"/>
            <p:cNvSpPr>
              <a:spLocks noChangeShapeType="1"/>
            </p:cNvSpPr>
            <p:nvPr/>
          </p:nvSpPr>
          <p:spPr bwMode="auto">
            <a:xfrm>
              <a:off x="3035" y="2171"/>
              <a:ext cx="789"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6" name="_s99352"/>
            <p:cNvSpPr>
              <a:spLocks noChangeArrowheads="1"/>
            </p:cNvSpPr>
            <p:nvPr/>
          </p:nvSpPr>
          <p:spPr bwMode="auto">
            <a:xfrm>
              <a:off x="3821" y="2208"/>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Conferences &amp; </a:t>
              </a:r>
            </a:p>
            <a:p>
              <a:pPr algn="ctr"/>
              <a:r>
                <a:rPr lang="en-GB" sz="800"/>
                <a:t>events</a:t>
              </a:r>
            </a:p>
          </p:txBody>
        </p:sp>
        <p:sp>
          <p:nvSpPr>
            <p:cNvPr id="27" name="_s99353"/>
            <p:cNvSpPr>
              <a:spLocks noChangeShapeType="1"/>
            </p:cNvSpPr>
            <p:nvPr/>
          </p:nvSpPr>
          <p:spPr bwMode="auto">
            <a:xfrm flipV="1">
              <a:off x="3035" y="1911"/>
              <a:ext cx="789" cy="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 name="_s99354"/>
            <p:cNvSpPr>
              <a:spLocks noChangeArrowheads="1"/>
            </p:cNvSpPr>
            <p:nvPr/>
          </p:nvSpPr>
          <p:spPr bwMode="auto">
            <a:xfrm>
              <a:off x="3820" y="1686"/>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Dignity </a:t>
              </a:r>
            </a:p>
            <a:p>
              <a:pPr algn="ctr"/>
              <a:r>
                <a:rPr lang="en-GB" sz="800"/>
                <a:t>Ambassador</a:t>
              </a:r>
            </a:p>
          </p:txBody>
        </p:sp>
        <p:sp>
          <p:nvSpPr>
            <p:cNvPr id="29" name="_s99355"/>
            <p:cNvSpPr>
              <a:spLocks noChangeShapeType="1"/>
            </p:cNvSpPr>
            <p:nvPr/>
          </p:nvSpPr>
          <p:spPr bwMode="auto">
            <a:xfrm flipV="1">
              <a:off x="3000" y="1514"/>
              <a:ext cx="633" cy="5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 name="_s99356"/>
            <p:cNvSpPr>
              <a:spLocks noChangeArrowheads="1"/>
            </p:cNvSpPr>
            <p:nvPr/>
          </p:nvSpPr>
          <p:spPr bwMode="auto">
            <a:xfrm>
              <a:off x="3593" y="1216"/>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High Profile </a:t>
              </a:r>
            </a:p>
            <a:p>
              <a:pPr algn="ctr"/>
              <a:r>
                <a:rPr lang="en-GB" sz="800"/>
                <a:t>Ministerial</a:t>
              </a:r>
            </a:p>
            <a:p>
              <a:pPr algn="ctr"/>
              <a:r>
                <a:rPr lang="en-GB" sz="800"/>
                <a:t> Leadership</a:t>
              </a:r>
            </a:p>
          </p:txBody>
        </p:sp>
        <p:sp>
          <p:nvSpPr>
            <p:cNvPr id="31" name="_s99357"/>
            <p:cNvSpPr>
              <a:spLocks noChangeShapeType="1"/>
            </p:cNvSpPr>
            <p:nvPr/>
          </p:nvSpPr>
          <p:spPr bwMode="auto">
            <a:xfrm flipV="1">
              <a:off x="2937" y="1239"/>
              <a:ext cx="351" cy="7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2" name="_s99358"/>
            <p:cNvSpPr>
              <a:spLocks noChangeArrowheads="1"/>
            </p:cNvSpPr>
            <p:nvPr/>
          </p:nvSpPr>
          <p:spPr bwMode="auto">
            <a:xfrm>
              <a:off x="3184" y="891"/>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a:t>Dignity </a:t>
              </a:r>
            </a:p>
            <a:p>
              <a:pPr algn="ctr"/>
              <a:r>
                <a:rPr lang="en-GB" sz="800"/>
                <a:t>Champions</a:t>
              </a:r>
            </a:p>
          </p:txBody>
        </p:sp>
        <p:sp>
          <p:nvSpPr>
            <p:cNvPr id="33" name="_s99359"/>
            <p:cNvSpPr>
              <a:spLocks noChangeShapeType="1"/>
            </p:cNvSpPr>
            <p:nvPr/>
          </p:nvSpPr>
          <p:spPr bwMode="auto">
            <a:xfrm flipV="1">
              <a:off x="2858" y="1141"/>
              <a:ext cx="0" cy="8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4" name="_s99360"/>
            <p:cNvSpPr>
              <a:spLocks noChangeArrowheads="1"/>
            </p:cNvSpPr>
            <p:nvPr/>
          </p:nvSpPr>
          <p:spPr bwMode="auto">
            <a:xfrm>
              <a:off x="2675" y="775"/>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dirty="0"/>
                <a:t>The </a:t>
              </a:r>
            </a:p>
            <a:p>
              <a:pPr algn="ctr"/>
              <a:r>
                <a:rPr lang="en-GB" sz="800" dirty="0"/>
                <a:t>Dignity </a:t>
              </a:r>
            </a:p>
            <a:p>
              <a:pPr algn="ctr"/>
              <a:r>
                <a:rPr lang="en-GB" sz="800" dirty="0"/>
                <a:t>Challenge</a:t>
              </a:r>
            </a:p>
          </p:txBody>
        </p:sp>
        <p:sp>
          <p:nvSpPr>
            <p:cNvPr id="35" name="_s99361"/>
            <p:cNvSpPr>
              <a:spLocks noChangeArrowheads="1"/>
            </p:cNvSpPr>
            <p:nvPr/>
          </p:nvSpPr>
          <p:spPr bwMode="auto">
            <a:xfrm>
              <a:off x="2675" y="1950"/>
              <a:ext cx="366" cy="366"/>
            </a:xfrm>
            <a:prstGeom prst="ellipse">
              <a:avLst/>
            </a:prstGeom>
            <a:solidFill>
              <a:schemeClr val="accent1"/>
            </a:solidFill>
            <a:ln w="9525">
              <a:solidFill>
                <a:schemeClr val="tx1"/>
              </a:solidFill>
              <a:round/>
              <a:headEnd/>
              <a:tailEnd/>
            </a:ln>
          </p:spPr>
          <p:txBody>
            <a:bodyPr wrap="none" lIns="66621" tIns="33312" rIns="66621" bIns="33312" anchor="ctr"/>
            <a:lstStyle/>
            <a:p>
              <a:pPr algn="ctr"/>
              <a:r>
                <a:rPr lang="en-GB" sz="800" b="1"/>
                <a:t>Dignity in Care </a:t>
              </a:r>
            </a:p>
            <a:p>
              <a:pPr algn="ctr"/>
              <a:r>
                <a:rPr lang="en-GB" sz="800" b="1"/>
                <a:t>Campaign</a:t>
              </a:r>
            </a:p>
          </p:txBody>
        </p:sp>
      </p:grpSp>
      <p:sp>
        <p:nvSpPr>
          <p:cNvPr id="36" name="Text Box 35"/>
          <p:cNvSpPr txBox="1">
            <a:spLocks noChangeArrowheads="1"/>
          </p:cNvSpPr>
          <p:nvPr/>
        </p:nvSpPr>
        <p:spPr bwMode="auto">
          <a:xfrm>
            <a:off x="2420660" y="6306191"/>
            <a:ext cx="45942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sz="1400" b="1" dirty="0">
                <a:cs typeface="Arial" charset="0"/>
              </a:rPr>
              <a:t>Rewarding &amp; recognising </a:t>
            </a:r>
            <a:r>
              <a:rPr lang="en-GB" sz="1400" b="1" dirty="0" smtClean="0">
                <a:cs typeface="Arial" charset="0"/>
              </a:rPr>
              <a:t>those </a:t>
            </a:r>
            <a:r>
              <a:rPr lang="en-GB" sz="1400" b="1" dirty="0">
                <a:cs typeface="Arial" charset="0"/>
              </a:rPr>
              <a:t>that make a difference</a:t>
            </a:r>
          </a:p>
        </p:txBody>
      </p:sp>
      <p:sp>
        <p:nvSpPr>
          <p:cNvPr id="38" name="Text Box 34"/>
          <p:cNvSpPr txBox="1">
            <a:spLocks noChangeArrowheads="1"/>
          </p:cNvSpPr>
          <p:nvPr/>
        </p:nvSpPr>
        <p:spPr bwMode="auto">
          <a:xfrm rot="2380139">
            <a:off x="6594575" y="2014952"/>
            <a:ext cx="24589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1400" b="1" dirty="0">
                <a:cs typeface="Arial" charset="0"/>
              </a:rPr>
              <a:t>Raising awareness &amp; </a:t>
            </a:r>
          </a:p>
          <a:p>
            <a:pPr algn="ctr">
              <a:defRPr/>
            </a:pPr>
            <a:r>
              <a:rPr lang="en-GB" sz="1400" b="1" dirty="0">
                <a:cs typeface="Arial" charset="0"/>
              </a:rPr>
              <a:t>inspiring people to take action</a:t>
            </a:r>
          </a:p>
        </p:txBody>
      </p:sp>
      <p:sp>
        <p:nvSpPr>
          <p:cNvPr id="44" name="Content Placeholder 43"/>
          <p:cNvSpPr>
            <a:spLocks noGrp="1"/>
          </p:cNvSpPr>
          <p:nvPr>
            <p:ph idx="1"/>
          </p:nvPr>
        </p:nvSpPr>
        <p:spPr/>
        <p:txBody>
          <a:bodyPr/>
          <a:lstStyle/>
          <a:p>
            <a:endParaRPr lang="en-GB" dirty="0" smtClean="0"/>
          </a:p>
          <a:p>
            <a:endParaRPr lang="en-GB" dirty="0"/>
          </a:p>
        </p:txBody>
      </p:sp>
      <p:sp>
        <p:nvSpPr>
          <p:cNvPr id="39" name="Text Box 36"/>
          <p:cNvSpPr txBox="1">
            <a:spLocks noChangeArrowheads="1"/>
          </p:cNvSpPr>
          <p:nvPr/>
        </p:nvSpPr>
        <p:spPr bwMode="auto">
          <a:xfrm rot="-2351080">
            <a:off x="-155494" y="1800067"/>
            <a:ext cx="2836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00" b="1" dirty="0">
                <a:cs typeface="Arial" charset="0"/>
              </a:rPr>
              <a:t>Spreading best practice &amp; </a:t>
            </a:r>
          </a:p>
          <a:p>
            <a:pPr>
              <a:defRPr/>
            </a:pPr>
            <a:r>
              <a:rPr lang="en-GB" sz="1400" b="1" dirty="0">
                <a:cs typeface="Arial" charset="0"/>
              </a:rPr>
              <a:t>equipping people to take action</a:t>
            </a:r>
          </a:p>
        </p:txBody>
      </p:sp>
    </p:spTree>
    <p:extLst>
      <p:ext uri="{BB962C8B-B14F-4D97-AF65-F5344CB8AC3E}">
        <p14:creationId xmlns:p14="http://schemas.microsoft.com/office/powerpoint/2010/main" val="190979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latin typeface="Arial Black"/>
                <a:cs typeface="Arial Black"/>
              </a:rPr>
              <a:t>Have a Zero </a:t>
            </a:r>
            <a:br>
              <a:rPr lang="en-GB" sz="3600" dirty="0">
                <a:latin typeface="Arial Black"/>
                <a:cs typeface="Arial Black"/>
              </a:rPr>
            </a:br>
            <a:r>
              <a:rPr lang="en-GB" sz="3600" dirty="0">
                <a:latin typeface="Arial Black"/>
                <a:cs typeface="Arial Black"/>
              </a:rPr>
              <a:t> Tolerance of all forms of abuse</a:t>
            </a:r>
            <a:endParaRPr lang="en-GB" sz="3600" dirty="0"/>
          </a:p>
        </p:txBody>
      </p:sp>
      <p:sp>
        <p:nvSpPr>
          <p:cNvPr id="4" name="Content Placeholder 2"/>
          <p:cNvSpPr>
            <a:spLocks noGrp="1"/>
          </p:cNvSpPr>
          <p:nvPr>
            <p:ph idx="1"/>
          </p:nvPr>
        </p:nvSpPr>
        <p:spPr/>
        <p:txBody>
          <a:bodyPr/>
          <a:lstStyle/>
          <a:p>
            <a:pPr lvl="1"/>
            <a:r>
              <a:rPr lang="en-GB" dirty="0" smtClean="0">
                <a:latin typeface="Arial" charset="0"/>
                <a:ea typeface="Arial" charset="0"/>
                <a:cs typeface="Arial" charset="0"/>
              </a:rPr>
              <a:t>Support be it in respect of health or social care is provided in a safe and secure environment. </a:t>
            </a:r>
          </a:p>
          <a:p>
            <a:pPr lvl="1"/>
            <a:r>
              <a:rPr lang="en-GB" dirty="0" smtClean="0">
                <a:latin typeface="Arial" charset="0"/>
                <a:ea typeface="Arial" charset="0"/>
                <a:cs typeface="Arial" charset="0"/>
              </a:rPr>
              <a:t>There are a </a:t>
            </a:r>
            <a:r>
              <a:rPr lang="en-GB" dirty="0">
                <a:latin typeface="Arial" charset="0"/>
                <a:ea typeface="Arial" charset="0"/>
                <a:cs typeface="Arial" charset="0"/>
              </a:rPr>
              <a:t>r</a:t>
            </a:r>
            <a:r>
              <a:rPr lang="en-GB" dirty="0" smtClean="0">
                <a:latin typeface="Arial" charset="0"/>
                <a:ea typeface="Arial" charset="0"/>
                <a:cs typeface="Arial" charset="0"/>
              </a:rPr>
              <a:t>ange of options for individuals to share concerns in confidence.</a:t>
            </a:r>
            <a:endParaRPr lang="en-GB" dirty="0">
              <a:latin typeface="Arial" charset="0"/>
              <a:ea typeface="Arial" charset="0"/>
              <a:cs typeface="Arial" charset="0"/>
            </a:endParaRPr>
          </a:p>
          <a:p>
            <a:pPr lvl="1"/>
            <a:r>
              <a:rPr lang="en-GB" dirty="0" smtClean="0">
                <a:latin typeface="Arial" charset="0"/>
                <a:ea typeface="Arial" charset="0"/>
                <a:cs typeface="Arial" charset="0"/>
              </a:rPr>
              <a:t>The environment enables the challenging of abuse and abusive situations. </a:t>
            </a:r>
            <a:endParaRPr lang="en-GB" dirty="0">
              <a:latin typeface="Arial" charset="0"/>
              <a:ea typeface="Arial" charset="0"/>
              <a:cs typeface="Arial" charset="0"/>
            </a:endParaRPr>
          </a:p>
        </p:txBody>
      </p:sp>
    </p:spTree>
    <p:extLst>
      <p:ext uri="{BB962C8B-B14F-4D97-AF65-F5344CB8AC3E}">
        <p14:creationId xmlns:p14="http://schemas.microsoft.com/office/powerpoint/2010/main" val="34659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a:cs typeface="Arial Black"/>
              </a:rPr>
              <a:t>Have a Zero </a:t>
            </a:r>
            <a:br>
              <a:rPr lang="en-GB" sz="3200" dirty="0">
                <a:latin typeface="Arial Black"/>
                <a:cs typeface="Arial Black"/>
              </a:rPr>
            </a:br>
            <a:r>
              <a:rPr lang="en-GB" sz="3200" dirty="0">
                <a:latin typeface="Arial Black"/>
                <a:cs typeface="Arial Black"/>
              </a:rPr>
              <a:t> Tolerance of all forms of abuse</a:t>
            </a:r>
            <a:endParaRPr lang="en-GB" sz="3200" dirty="0"/>
          </a:p>
        </p:txBody>
      </p:sp>
      <p:sp>
        <p:nvSpPr>
          <p:cNvPr id="4" name="Content Placeholder 2"/>
          <p:cNvSpPr>
            <a:spLocks noGrp="1"/>
          </p:cNvSpPr>
          <p:nvPr>
            <p:ph idx="1"/>
          </p:nvPr>
        </p:nvSpPr>
        <p:spPr>
          <a:xfrm>
            <a:off x="539552" y="1547177"/>
            <a:ext cx="8229600" cy="4834151"/>
          </a:xfrm>
        </p:spPr>
        <p:txBody>
          <a:bodyPr>
            <a:normAutofit fontScale="85000" lnSpcReduction="20000"/>
          </a:bodyPr>
          <a:lstStyle/>
          <a:p>
            <a:pPr eaLnBrk="1" hangingPunct="1"/>
            <a:r>
              <a:rPr lang="en-GB" dirty="0">
                <a:latin typeface="Arial"/>
                <a:cs typeface="Arial"/>
              </a:rPr>
              <a:t>Care and support is </a:t>
            </a:r>
          </a:p>
          <a:p>
            <a:pPr marL="0" indent="0" eaLnBrk="1" hangingPunct="1">
              <a:buNone/>
            </a:pPr>
            <a:r>
              <a:rPr lang="en-GB" dirty="0" smtClean="0">
                <a:latin typeface="Arial"/>
                <a:cs typeface="Arial"/>
              </a:rPr>
              <a:t>   provided </a:t>
            </a:r>
            <a:r>
              <a:rPr lang="en-GB" dirty="0">
                <a:latin typeface="Arial"/>
                <a:cs typeface="Arial"/>
              </a:rPr>
              <a:t>in a safe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environment</a:t>
            </a:r>
            <a:r>
              <a:rPr lang="en-GB" dirty="0">
                <a:latin typeface="Arial"/>
                <a:cs typeface="Arial"/>
              </a:rPr>
              <a:t>, free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from </a:t>
            </a:r>
            <a:r>
              <a:rPr lang="en-GB" dirty="0">
                <a:latin typeface="Arial"/>
                <a:cs typeface="Arial"/>
              </a:rPr>
              <a:t>abuse</a:t>
            </a:r>
            <a:r>
              <a:rPr lang="en-GB" dirty="0" smtClean="0">
                <a:latin typeface="Arial"/>
                <a:cs typeface="Arial"/>
              </a:rPr>
              <a:t>.</a:t>
            </a:r>
          </a:p>
          <a:p>
            <a:pPr marL="0" indent="0" eaLnBrk="1" hangingPunct="1">
              <a:buNone/>
            </a:pPr>
            <a:endParaRPr lang="en-GB" dirty="0">
              <a:latin typeface="Arial"/>
              <a:cs typeface="Arial"/>
            </a:endParaRPr>
          </a:p>
          <a:p>
            <a:pPr eaLnBrk="1" hangingPunct="1"/>
            <a:r>
              <a:rPr lang="en-GB" dirty="0" smtClean="0">
                <a:latin typeface="Arial"/>
                <a:cs typeface="Arial"/>
              </a:rPr>
              <a:t>Abuse </a:t>
            </a:r>
            <a:r>
              <a:rPr lang="en-GB" dirty="0">
                <a:latin typeface="Arial"/>
                <a:cs typeface="Arial"/>
              </a:rPr>
              <a:t>can take </a:t>
            </a:r>
            <a:r>
              <a:rPr lang="en-GB" dirty="0" smtClean="0">
                <a:latin typeface="Arial"/>
                <a:cs typeface="Arial"/>
              </a:rPr>
              <a:t>many</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forms physical, </a:t>
            </a:r>
            <a:endParaRPr lang="en-GB" dirty="0" smtClean="0">
              <a:latin typeface="Arial"/>
              <a:cs typeface="Arial"/>
            </a:endParaRPr>
          </a:p>
          <a:p>
            <a:pPr marL="0" indent="0" eaLnBrk="1" hangingPunct="1">
              <a:buNone/>
            </a:pPr>
            <a:r>
              <a:rPr lang="en-GB" dirty="0" smtClean="0">
                <a:latin typeface="Arial"/>
                <a:cs typeface="Arial"/>
              </a:rPr>
              <a:t>   psychological</a:t>
            </a:r>
            <a:r>
              <a:rPr lang="en-GB" dirty="0">
                <a:latin typeface="Arial"/>
                <a:cs typeface="Arial"/>
              </a:rPr>
              <a:t>,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emotional</a:t>
            </a:r>
            <a:r>
              <a:rPr lang="en-GB" dirty="0">
                <a:latin typeface="Arial"/>
                <a:cs typeface="Arial"/>
              </a:rPr>
              <a:t>, </a:t>
            </a:r>
            <a:endParaRPr lang="en-GB" dirty="0" smtClean="0">
              <a:latin typeface="Arial"/>
              <a:cs typeface="Arial"/>
            </a:endParaRPr>
          </a:p>
          <a:p>
            <a:pPr marL="0" indent="0" eaLnBrk="1" hangingPunct="1">
              <a:buNone/>
            </a:pPr>
            <a:r>
              <a:rPr lang="en-GB" dirty="0" smtClean="0">
                <a:latin typeface="Arial"/>
                <a:cs typeface="Arial"/>
              </a:rPr>
              <a:t>   financial</a:t>
            </a:r>
            <a:r>
              <a:rPr lang="en-GB" dirty="0">
                <a:latin typeface="Arial"/>
                <a:cs typeface="Arial"/>
              </a:rPr>
              <a:t>,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sexual</a:t>
            </a:r>
            <a:r>
              <a:rPr lang="en-GB" dirty="0">
                <a:latin typeface="Arial"/>
                <a:cs typeface="Arial"/>
              </a:rPr>
              <a:t>, neglect and </a:t>
            </a:r>
            <a:r>
              <a:rPr lang="en-GB" dirty="0" smtClean="0">
                <a:latin typeface="Arial"/>
                <a:cs typeface="Arial"/>
              </a:rPr>
              <a:t>ageism </a:t>
            </a:r>
            <a:endParaRPr lang="en-US" dirty="0">
              <a:latin typeface="Arial"/>
              <a:cs typeface="Arial"/>
            </a:endParaRPr>
          </a:p>
        </p:txBody>
      </p:sp>
      <p:pic>
        <p:nvPicPr>
          <p:cNvPr id="5" name="Content Placeholder 4" descr="Picture001.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333925" y="1770017"/>
            <a:ext cx="2791622" cy="3531191"/>
          </a:xfrm>
          <a:prstGeom prst="rect">
            <a:avLst/>
          </a:prstGeom>
        </p:spPr>
      </p:pic>
    </p:spTree>
    <p:extLst>
      <p:ext uri="{BB962C8B-B14F-4D97-AF65-F5344CB8AC3E}">
        <p14:creationId xmlns:p14="http://schemas.microsoft.com/office/powerpoint/2010/main" val="1164240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Arial Black"/>
                <a:cs typeface="Arial Black"/>
              </a:rPr>
              <a:t>Support people with the same respect you would want for yourself or a member of your family</a:t>
            </a:r>
            <a:br>
              <a:rPr lang="en-GB" sz="2800" dirty="0">
                <a:latin typeface="Arial Black"/>
                <a:cs typeface="Arial Black"/>
              </a:rPr>
            </a:br>
            <a:endParaRPr lang="en-GB" sz="2800" dirty="0"/>
          </a:p>
        </p:txBody>
      </p:sp>
      <p:sp>
        <p:nvSpPr>
          <p:cNvPr id="4" name="Content Placeholder 2"/>
          <p:cNvSpPr>
            <a:spLocks noGrp="1"/>
          </p:cNvSpPr>
          <p:nvPr>
            <p:ph idx="1"/>
          </p:nvPr>
        </p:nvSpPr>
        <p:spPr/>
        <p:txBody>
          <a:bodyPr/>
          <a:lstStyle/>
          <a:p>
            <a:pPr marL="457200" lvl="1" indent="0">
              <a:buNone/>
            </a:pPr>
            <a:endParaRPr lang="en-GB" dirty="0" smtClean="0"/>
          </a:p>
          <a:p>
            <a:pPr lvl="1"/>
            <a:r>
              <a:rPr lang="en-GB" dirty="0" smtClean="0">
                <a:latin typeface="Arial" charset="0"/>
                <a:ea typeface="Arial" charset="0"/>
                <a:cs typeface="Arial" charset="0"/>
              </a:rPr>
              <a:t>People are treated as equals and remain in control.</a:t>
            </a:r>
          </a:p>
          <a:p>
            <a:pPr lvl="1"/>
            <a:r>
              <a:rPr lang="en-GB" dirty="0" smtClean="0">
                <a:latin typeface="Arial" charset="0"/>
                <a:ea typeface="Arial" charset="0"/>
                <a:cs typeface="Arial" charset="0"/>
              </a:rPr>
              <a:t>Individual decisions are respected.</a:t>
            </a:r>
            <a:endParaRPr lang="en-GB" dirty="0">
              <a:latin typeface="Arial" charset="0"/>
              <a:ea typeface="Arial" charset="0"/>
              <a:cs typeface="Arial" charset="0"/>
            </a:endParaRPr>
          </a:p>
        </p:txBody>
      </p:sp>
    </p:spTree>
    <p:extLst>
      <p:ext uri="{BB962C8B-B14F-4D97-AF65-F5344CB8AC3E}">
        <p14:creationId xmlns:p14="http://schemas.microsoft.com/office/powerpoint/2010/main" val="19561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Black"/>
                <a:cs typeface="Arial Black"/>
              </a:rPr>
              <a:t/>
            </a:r>
            <a:br>
              <a:rPr lang="en-GB" dirty="0">
                <a:latin typeface="Arial Black"/>
                <a:cs typeface="Arial Black"/>
              </a:rPr>
            </a:br>
            <a:r>
              <a:rPr lang="en-GB" sz="3100" dirty="0">
                <a:latin typeface="Arial Black"/>
                <a:cs typeface="Arial Black"/>
              </a:rPr>
              <a:t>Support people with the </a:t>
            </a:r>
            <a:br>
              <a:rPr lang="en-GB" sz="3100" dirty="0">
                <a:latin typeface="Arial Black"/>
                <a:cs typeface="Arial Black"/>
              </a:rPr>
            </a:br>
            <a:r>
              <a:rPr lang="en-GB" sz="3100" dirty="0">
                <a:latin typeface="Arial Black"/>
                <a:cs typeface="Arial Black"/>
              </a:rPr>
              <a:t>        same respect you would want for </a:t>
            </a:r>
            <a:br>
              <a:rPr lang="en-GB" sz="3100" dirty="0">
                <a:latin typeface="Arial Black"/>
                <a:cs typeface="Arial Black"/>
              </a:rPr>
            </a:br>
            <a:r>
              <a:rPr lang="en-GB" sz="3100" dirty="0">
                <a:latin typeface="Arial Black"/>
                <a:cs typeface="Arial Black"/>
              </a:rPr>
              <a:t>            yourself or a member of your </a:t>
            </a:r>
            <a:r>
              <a:rPr lang="en-GB" sz="3100" dirty="0" smtClean="0">
                <a:latin typeface="Arial Black"/>
                <a:cs typeface="Arial Black"/>
              </a:rPr>
              <a:t>family</a:t>
            </a:r>
            <a:endParaRPr lang="en-GB" sz="3100" dirty="0"/>
          </a:p>
        </p:txBody>
      </p:sp>
      <p:sp>
        <p:nvSpPr>
          <p:cNvPr id="4" name="Content Placeholder 3"/>
          <p:cNvSpPr>
            <a:spLocks noGrp="1"/>
          </p:cNvSpPr>
          <p:nvPr>
            <p:ph idx="1"/>
          </p:nvPr>
        </p:nvSpPr>
        <p:spPr/>
        <p:txBody>
          <a:bodyPr>
            <a:normAutofit/>
          </a:bodyPr>
          <a:lstStyle/>
          <a:p>
            <a:pPr eaLnBrk="1" hangingPunct="1"/>
            <a:endParaRPr lang="en-GB" sz="2400" dirty="0" smtClean="0">
              <a:latin typeface="Arial"/>
              <a:cs typeface="Arial"/>
            </a:endParaRPr>
          </a:p>
          <a:p>
            <a:pPr eaLnBrk="1" hangingPunct="1"/>
            <a:r>
              <a:rPr lang="en-GB" sz="2400" dirty="0" smtClean="0">
                <a:latin typeface="Arial"/>
                <a:cs typeface="Arial"/>
              </a:rPr>
              <a:t>People </a:t>
            </a:r>
            <a:r>
              <a:rPr lang="en-GB" sz="2400" dirty="0">
                <a:latin typeface="Arial"/>
                <a:cs typeface="Arial"/>
              </a:rPr>
              <a:t>should be cared for in a polite </a:t>
            </a:r>
            <a:endParaRPr lang="en-GB" sz="2400" dirty="0" smtClean="0">
              <a:latin typeface="Arial"/>
              <a:cs typeface="Arial"/>
            </a:endParaRPr>
          </a:p>
          <a:p>
            <a:pPr marL="0" indent="0" eaLnBrk="1" hangingPunct="1">
              <a:buNone/>
            </a:pPr>
            <a:r>
              <a:rPr lang="en-GB" sz="2400" dirty="0">
                <a:latin typeface="Arial"/>
                <a:cs typeface="Arial"/>
              </a:rPr>
              <a:t> </a:t>
            </a:r>
            <a:r>
              <a:rPr lang="en-GB" sz="2400" dirty="0" smtClean="0">
                <a:latin typeface="Arial"/>
                <a:cs typeface="Arial"/>
              </a:rPr>
              <a:t>   and </a:t>
            </a:r>
            <a:r>
              <a:rPr lang="en-GB" sz="2400" dirty="0">
                <a:latin typeface="Arial"/>
                <a:cs typeface="Arial"/>
              </a:rPr>
              <a:t>courteous manner, ensuring time </a:t>
            </a:r>
            <a:endParaRPr lang="en-GB" sz="2400" dirty="0" smtClean="0">
              <a:latin typeface="Arial"/>
              <a:cs typeface="Arial"/>
            </a:endParaRPr>
          </a:p>
          <a:p>
            <a:pPr marL="0" indent="0" eaLnBrk="1" hangingPunct="1">
              <a:buNone/>
            </a:pPr>
            <a:r>
              <a:rPr lang="en-GB" sz="2400" dirty="0">
                <a:latin typeface="Arial"/>
                <a:cs typeface="Arial"/>
              </a:rPr>
              <a:t> </a:t>
            </a:r>
            <a:r>
              <a:rPr lang="en-GB" sz="2400" dirty="0" smtClean="0">
                <a:latin typeface="Arial"/>
                <a:cs typeface="Arial"/>
              </a:rPr>
              <a:t>   is </a:t>
            </a:r>
            <a:r>
              <a:rPr lang="en-GB" sz="2400" dirty="0">
                <a:latin typeface="Arial"/>
                <a:cs typeface="Arial"/>
              </a:rPr>
              <a:t>taken to get to know </a:t>
            </a:r>
            <a:r>
              <a:rPr lang="en-GB" sz="2400" dirty="0" smtClean="0">
                <a:latin typeface="Arial"/>
                <a:cs typeface="Arial"/>
              </a:rPr>
              <a:t>the person</a:t>
            </a:r>
            <a:endParaRPr lang="en-GB" sz="2400" dirty="0">
              <a:latin typeface="Arial"/>
              <a:cs typeface="Arial"/>
            </a:endParaRPr>
          </a:p>
          <a:p>
            <a:pPr eaLnBrk="1" hangingPunct="1"/>
            <a:r>
              <a:rPr lang="en-GB" sz="2400" dirty="0">
                <a:latin typeface="Arial"/>
                <a:cs typeface="Arial"/>
              </a:rPr>
              <a:t>We are all </a:t>
            </a:r>
            <a:r>
              <a:rPr lang="en-GB" sz="2400" dirty="0" smtClean="0">
                <a:latin typeface="Arial"/>
                <a:cs typeface="Arial"/>
              </a:rPr>
              <a:t>patients at some point</a:t>
            </a:r>
          </a:p>
          <a:p>
            <a:pPr marL="0" indent="0" eaLnBrk="1" hangingPunct="1">
              <a:buNone/>
            </a:pPr>
            <a:r>
              <a:rPr lang="en-GB" sz="2400" dirty="0" smtClean="0">
                <a:latin typeface="Arial"/>
                <a:cs typeface="Arial"/>
              </a:rPr>
              <a:t>    e.g</a:t>
            </a:r>
            <a:r>
              <a:rPr lang="en-GB" sz="2400" dirty="0">
                <a:latin typeface="Arial"/>
                <a:cs typeface="Arial"/>
              </a:rPr>
              <a:t>. Doctor’s, </a:t>
            </a:r>
            <a:r>
              <a:rPr lang="en-GB" sz="2400" dirty="0" smtClean="0">
                <a:latin typeface="Arial"/>
                <a:cs typeface="Arial"/>
              </a:rPr>
              <a:t>Dentist</a:t>
            </a:r>
            <a:r>
              <a:rPr lang="en-GB" sz="2400" dirty="0">
                <a:latin typeface="Arial"/>
                <a:cs typeface="Arial"/>
              </a:rPr>
              <a:t>, a stay in hospital</a:t>
            </a:r>
            <a:r>
              <a:rPr lang="en-GB" sz="2400" dirty="0" smtClean="0">
                <a:latin typeface="Arial"/>
                <a:cs typeface="Arial"/>
              </a:rPr>
              <a:t>.  </a:t>
            </a:r>
            <a:endParaRPr lang="en-GB" sz="2400" dirty="0">
              <a:latin typeface="Arial"/>
              <a:cs typeface="Arial"/>
            </a:endParaRPr>
          </a:p>
        </p:txBody>
      </p:sp>
      <p:pic>
        <p:nvPicPr>
          <p:cNvPr id="5" name="Content Placeholder 5" descr="Picture002.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228184" y="1052736"/>
            <a:ext cx="2216727" cy="3840218"/>
          </a:xfrm>
          <a:prstGeom prst="rect">
            <a:avLst/>
          </a:prstGeom>
        </p:spPr>
      </p:pic>
    </p:spTree>
    <p:extLst>
      <p:ext uri="{BB962C8B-B14F-4D97-AF65-F5344CB8AC3E}">
        <p14:creationId xmlns:p14="http://schemas.microsoft.com/office/powerpoint/2010/main" val="3883783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Arial Black"/>
                <a:cs typeface="Arial Black"/>
              </a:rPr>
              <a:t>Treat each person as an individual by </a:t>
            </a:r>
            <a:r>
              <a:rPr lang="en-GB" sz="2800" dirty="0" smtClean="0">
                <a:latin typeface="Arial Black"/>
                <a:cs typeface="Arial Black"/>
              </a:rPr>
              <a:t>offering </a:t>
            </a:r>
            <a:r>
              <a:rPr lang="en-GB" sz="2800" dirty="0">
                <a:latin typeface="Arial Black"/>
                <a:cs typeface="Arial Black"/>
              </a:rPr>
              <a:t>a personalised service</a:t>
            </a:r>
            <a:endParaRPr lang="en-GB" sz="2800" dirty="0"/>
          </a:p>
        </p:txBody>
      </p:sp>
      <p:sp>
        <p:nvSpPr>
          <p:cNvPr id="4" name="Content Placeholder 2"/>
          <p:cNvSpPr>
            <a:spLocks noGrp="1"/>
          </p:cNvSpPr>
          <p:nvPr>
            <p:ph idx="1"/>
          </p:nvPr>
        </p:nvSpPr>
        <p:spPr/>
        <p:txBody>
          <a:bodyPr>
            <a:normAutofit/>
          </a:bodyPr>
          <a:lstStyle/>
          <a:p>
            <a:r>
              <a:rPr lang="en-GB" sz="2800" dirty="0" smtClean="0">
                <a:latin typeface="Arial"/>
                <a:cs typeface="Arial"/>
              </a:rPr>
              <a:t>Emphasis on needs led support services.</a:t>
            </a:r>
          </a:p>
          <a:p>
            <a:r>
              <a:rPr lang="en-GB" sz="2800" dirty="0" smtClean="0">
                <a:latin typeface="Arial"/>
                <a:cs typeface="Arial"/>
              </a:rPr>
              <a:t>Individual defines the level, frequency, type and duration of contact with support staff.</a:t>
            </a:r>
          </a:p>
          <a:p>
            <a:r>
              <a:rPr lang="en-GB" sz="2800" dirty="0" smtClean="0">
                <a:latin typeface="Arial"/>
                <a:cs typeface="Arial"/>
              </a:rPr>
              <a:t>The role of others [families, friends, fellow residents/patients, volunteers] in providing support is recognised.</a:t>
            </a:r>
          </a:p>
          <a:p>
            <a:r>
              <a:rPr lang="en-GB" sz="2800" dirty="0" smtClean="0">
                <a:latin typeface="Arial"/>
                <a:cs typeface="Arial"/>
              </a:rPr>
              <a:t>The concept of community and the role of the individual within that is recognised. </a:t>
            </a:r>
            <a:endParaRPr lang="en-GB" sz="2800" dirty="0">
              <a:latin typeface="Arial"/>
              <a:cs typeface="Arial"/>
            </a:endParaRPr>
          </a:p>
        </p:txBody>
      </p:sp>
    </p:spTree>
    <p:extLst>
      <p:ext uri="{BB962C8B-B14F-4D97-AF65-F5344CB8AC3E}">
        <p14:creationId xmlns:p14="http://schemas.microsoft.com/office/powerpoint/2010/main" val="35287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a:cs typeface="Arial Black"/>
              </a:rPr>
              <a:t>Treat each person as an individual by offering a personalised service.</a:t>
            </a:r>
            <a:endParaRPr lang="en-GB" sz="3200" dirty="0"/>
          </a:p>
        </p:txBody>
      </p:sp>
      <p:sp>
        <p:nvSpPr>
          <p:cNvPr id="4" name="Content Placeholder 2"/>
          <p:cNvSpPr>
            <a:spLocks noGrp="1"/>
          </p:cNvSpPr>
          <p:nvPr>
            <p:ph idx="1"/>
          </p:nvPr>
        </p:nvSpPr>
        <p:spPr/>
        <p:txBody>
          <a:bodyPr/>
          <a:lstStyle/>
          <a:p>
            <a:pPr eaLnBrk="1" hangingPunct="1"/>
            <a:r>
              <a:rPr lang="en-GB" dirty="0">
                <a:latin typeface="Arial"/>
                <a:cs typeface="Arial"/>
              </a:rPr>
              <a:t>Services are not  </a:t>
            </a:r>
            <a:endParaRPr lang="en-GB" dirty="0" smtClean="0">
              <a:latin typeface="Arial"/>
              <a:cs typeface="Arial"/>
            </a:endParaRPr>
          </a:p>
          <a:p>
            <a:pPr marL="0" indent="0" eaLnBrk="1" hangingPunct="1">
              <a:buNone/>
            </a:pPr>
            <a:r>
              <a:rPr lang="en-GB" dirty="0" smtClean="0">
                <a:latin typeface="Arial"/>
                <a:cs typeface="Arial"/>
              </a:rPr>
              <a:t>   standardised </a:t>
            </a:r>
            <a:r>
              <a:rPr lang="en-GB" dirty="0">
                <a:latin typeface="Arial"/>
                <a:cs typeface="Arial"/>
              </a:rPr>
              <a:t>but are </a:t>
            </a:r>
            <a:endParaRPr lang="en-GB" dirty="0" smtClean="0">
              <a:latin typeface="Arial"/>
              <a:cs typeface="Arial"/>
            </a:endParaRPr>
          </a:p>
          <a:p>
            <a:pPr marL="0" indent="0" eaLnBrk="1" hangingPunct="1">
              <a:buNone/>
            </a:pPr>
            <a:r>
              <a:rPr lang="en-GB" dirty="0" smtClean="0">
                <a:latin typeface="Arial"/>
                <a:cs typeface="Arial"/>
              </a:rPr>
              <a:t>   personalised </a:t>
            </a:r>
            <a:r>
              <a:rPr lang="en-GB" dirty="0">
                <a:latin typeface="Arial"/>
                <a:cs typeface="Arial"/>
              </a:rPr>
              <a:t>to each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individual</a:t>
            </a:r>
            <a:r>
              <a:rPr lang="en-GB" dirty="0">
                <a:latin typeface="Arial"/>
                <a:cs typeface="Arial"/>
              </a:rPr>
              <a:t>.</a:t>
            </a:r>
          </a:p>
          <a:p>
            <a:pPr eaLnBrk="1" hangingPunct="1"/>
            <a:r>
              <a:rPr lang="en-GB" dirty="0">
                <a:latin typeface="Arial"/>
                <a:cs typeface="Arial"/>
              </a:rPr>
              <a:t>Support  physical, cultural,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spiritual</a:t>
            </a:r>
            <a:r>
              <a:rPr lang="en-GB" dirty="0">
                <a:latin typeface="Arial"/>
                <a:cs typeface="Arial"/>
              </a:rPr>
              <a:t>, psychological and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social needs</a:t>
            </a:r>
          </a:p>
          <a:p>
            <a:pPr eaLnBrk="1" hangingPunct="1"/>
            <a:endParaRPr lang="en-US" dirty="0">
              <a:latin typeface="Arial"/>
              <a:cs typeface="Arial"/>
            </a:endParaRPr>
          </a:p>
        </p:txBody>
      </p:sp>
      <p:pic>
        <p:nvPicPr>
          <p:cNvPr id="5" name="Content Placeholder 4" descr="Picture003.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18379" y="1409978"/>
            <a:ext cx="3146380" cy="3747214"/>
          </a:xfrm>
          <a:prstGeom prst="rect">
            <a:avLst/>
          </a:prstGeom>
        </p:spPr>
      </p:pic>
    </p:spTree>
    <p:extLst>
      <p:ext uri="{BB962C8B-B14F-4D97-AF65-F5344CB8AC3E}">
        <p14:creationId xmlns:p14="http://schemas.microsoft.com/office/powerpoint/2010/main" val="3415594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smtClean="0">
                <a:latin typeface="Arial Black"/>
                <a:cs typeface="Arial Black"/>
              </a:rPr>
              <a:t>Enable people to maintain the maximum level of independence choice and control</a:t>
            </a:r>
            <a:r>
              <a:rPr lang="en-GB" sz="2800" smtClean="0"/>
              <a:t/>
            </a:r>
            <a:br>
              <a:rPr lang="en-GB" sz="2800" smtClean="0"/>
            </a:br>
            <a:endParaRPr lang="en-GB" sz="2800" dirty="0"/>
          </a:p>
        </p:txBody>
      </p:sp>
      <p:sp>
        <p:nvSpPr>
          <p:cNvPr id="5" name="Content Placeholder 2"/>
          <p:cNvSpPr>
            <a:spLocks noGrp="1"/>
          </p:cNvSpPr>
          <p:nvPr>
            <p:ph idx="1"/>
          </p:nvPr>
        </p:nvSpPr>
        <p:spPr/>
        <p:txBody>
          <a:bodyPr>
            <a:normAutofit fontScale="92500" lnSpcReduction="10000"/>
          </a:bodyPr>
          <a:lstStyle/>
          <a:p>
            <a:r>
              <a:rPr lang="en-GB" sz="3500" dirty="0" smtClean="0">
                <a:latin typeface="Arial"/>
                <a:cs typeface="Arial"/>
              </a:rPr>
              <a:t>Involve people in the improvement of services</a:t>
            </a:r>
          </a:p>
          <a:p>
            <a:r>
              <a:rPr lang="en-GB" sz="3500" dirty="0" smtClean="0">
                <a:latin typeface="Arial"/>
                <a:cs typeface="Arial"/>
              </a:rPr>
              <a:t>Invite people who use services to contribute ideas</a:t>
            </a:r>
          </a:p>
          <a:p>
            <a:r>
              <a:rPr lang="en-GB" sz="3500" dirty="0" smtClean="0">
                <a:latin typeface="Arial"/>
                <a:cs typeface="Arial"/>
              </a:rPr>
              <a:t>Opportunities to participate and contribute are integral to autonomy and therefore dignity</a:t>
            </a:r>
          </a:p>
          <a:p>
            <a:r>
              <a:rPr lang="en-GB" sz="3500" dirty="0" smtClean="0">
                <a:latin typeface="Arial"/>
                <a:cs typeface="Arial"/>
              </a:rPr>
              <a:t>Menu approach to services.</a:t>
            </a:r>
          </a:p>
          <a:p>
            <a:r>
              <a:rPr lang="en-GB" sz="3500" dirty="0" smtClean="0">
                <a:latin typeface="Arial"/>
                <a:cs typeface="Arial"/>
              </a:rPr>
              <a:t>Security and safety</a:t>
            </a:r>
            <a:endParaRPr lang="en-GB" sz="3500" dirty="0">
              <a:latin typeface="Arial"/>
              <a:cs typeface="Arial"/>
            </a:endParaRPr>
          </a:p>
        </p:txBody>
      </p:sp>
    </p:spTree>
    <p:extLst>
      <p:ext uri="{BB962C8B-B14F-4D97-AF65-F5344CB8AC3E}">
        <p14:creationId xmlns:p14="http://schemas.microsoft.com/office/powerpoint/2010/main" val="25564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a:latin typeface="Arial Black"/>
                <a:cs typeface="Arial Black"/>
              </a:rPr>
              <a:t>Enable people to maintain </a:t>
            </a:r>
            <a:r>
              <a:rPr lang="en-GB" sz="2800" dirty="0" smtClean="0">
                <a:latin typeface="Arial Black"/>
                <a:cs typeface="Arial Black"/>
              </a:rPr>
              <a:t>the </a:t>
            </a:r>
            <a:r>
              <a:rPr lang="en-GB" sz="2800" dirty="0">
                <a:latin typeface="Arial Black"/>
                <a:cs typeface="Arial Black"/>
              </a:rPr>
              <a:t>maximum level of </a:t>
            </a:r>
            <a:r>
              <a:rPr lang="en-GB" sz="2800" dirty="0" smtClean="0">
                <a:latin typeface="Arial Black"/>
                <a:cs typeface="Arial Black"/>
              </a:rPr>
              <a:t>independence choice </a:t>
            </a:r>
            <a:r>
              <a:rPr lang="en-GB" sz="2800" dirty="0">
                <a:latin typeface="Arial Black"/>
                <a:cs typeface="Arial Black"/>
              </a:rPr>
              <a:t>and control</a:t>
            </a:r>
            <a:r>
              <a:rPr lang="en-GB" sz="2800" dirty="0"/>
              <a:t/>
            </a:r>
            <a:br>
              <a:rPr lang="en-GB" sz="2800" dirty="0"/>
            </a:br>
            <a:endParaRPr lang="en-GB" sz="2800" dirty="0"/>
          </a:p>
        </p:txBody>
      </p:sp>
      <p:sp>
        <p:nvSpPr>
          <p:cNvPr id="4" name="Content Placeholder 2"/>
          <p:cNvSpPr>
            <a:spLocks noGrp="1"/>
          </p:cNvSpPr>
          <p:nvPr>
            <p:ph idx="1"/>
          </p:nvPr>
        </p:nvSpPr>
        <p:spPr/>
        <p:txBody>
          <a:bodyPr>
            <a:normAutofit/>
          </a:bodyPr>
          <a:lstStyle/>
          <a:p>
            <a:pPr eaLnBrk="1" hangingPunct="1"/>
            <a:endParaRPr lang="en-GB" dirty="0" smtClean="0">
              <a:latin typeface="Arial"/>
              <a:cs typeface="Arial"/>
            </a:endParaRPr>
          </a:p>
          <a:p>
            <a:pPr eaLnBrk="1" hangingPunct="1"/>
            <a:r>
              <a:rPr lang="en-GB" dirty="0" smtClean="0">
                <a:latin typeface="Arial"/>
                <a:cs typeface="Arial"/>
              </a:rPr>
              <a:t>People </a:t>
            </a:r>
            <a:r>
              <a:rPr lang="en-GB" dirty="0">
                <a:latin typeface="Arial"/>
                <a:cs typeface="Arial"/>
              </a:rPr>
              <a:t>are involved in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decisions </a:t>
            </a:r>
            <a:r>
              <a:rPr lang="en-GB" dirty="0">
                <a:latin typeface="Arial"/>
                <a:cs typeface="Arial"/>
              </a:rPr>
              <a:t>about their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personal </a:t>
            </a:r>
            <a:r>
              <a:rPr lang="en-GB" dirty="0">
                <a:latin typeface="Arial"/>
                <a:cs typeface="Arial"/>
              </a:rPr>
              <a:t>care.</a:t>
            </a:r>
          </a:p>
          <a:p>
            <a:pPr eaLnBrk="1" hangingPunct="1"/>
            <a:r>
              <a:rPr lang="en-GB" dirty="0">
                <a:latin typeface="Arial"/>
                <a:cs typeface="Arial"/>
              </a:rPr>
              <a:t>Avoid making assumptions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about </a:t>
            </a:r>
            <a:r>
              <a:rPr lang="en-GB" dirty="0">
                <a:latin typeface="Arial"/>
                <a:cs typeface="Arial"/>
              </a:rPr>
              <a:t>what people want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or </a:t>
            </a:r>
            <a:r>
              <a:rPr lang="en-GB" dirty="0">
                <a:latin typeface="Arial"/>
                <a:cs typeface="Arial"/>
              </a:rPr>
              <a:t>what is good for them.</a:t>
            </a:r>
            <a:endParaRPr lang="en-US" dirty="0">
              <a:latin typeface="Arial"/>
              <a:cs typeface="Arial"/>
            </a:endParaRPr>
          </a:p>
        </p:txBody>
      </p:sp>
      <p:pic>
        <p:nvPicPr>
          <p:cNvPr id="5" name="Content Placeholder 4" descr="Picture004.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83427" y="1412776"/>
            <a:ext cx="2949401" cy="3600400"/>
          </a:xfrm>
          <a:prstGeom prst="rect">
            <a:avLst/>
          </a:prstGeom>
        </p:spPr>
      </p:pic>
    </p:spTree>
    <p:extLst>
      <p:ext uri="{BB962C8B-B14F-4D97-AF65-F5344CB8AC3E}">
        <p14:creationId xmlns:p14="http://schemas.microsoft.com/office/powerpoint/2010/main" val="3205605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3200" dirty="0">
                <a:latin typeface="Arial Black"/>
                <a:cs typeface="Arial Black"/>
              </a:rPr>
              <a:t>Listen and support people to express their needs and wants</a:t>
            </a:r>
            <a:br>
              <a:rPr lang="en-GB" sz="3200" dirty="0">
                <a:latin typeface="Arial Black"/>
                <a:cs typeface="Arial Black"/>
              </a:rPr>
            </a:br>
            <a:endParaRPr lang="en-GB" sz="3200" dirty="0"/>
          </a:p>
        </p:txBody>
      </p:sp>
      <p:sp>
        <p:nvSpPr>
          <p:cNvPr id="5" name="Content Placeholder 2"/>
          <p:cNvSpPr>
            <a:spLocks noGrp="1"/>
          </p:cNvSpPr>
          <p:nvPr>
            <p:ph idx="1"/>
          </p:nvPr>
        </p:nvSpPr>
        <p:spPr/>
        <p:txBody>
          <a:bodyPr>
            <a:normAutofit/>
          </a:bodyPr>
          <a:lstStyle/>
          <a:p>
            <a:pPr marL="0" indent="0">
              <a:buNone/>
            </a:pPr>
            <a:endParaRPr lang="en-GB" sz="2800" dirty="0" smtClean="0">
              <a:latin typeface="Arial Black"/>
              <a:cs typeface="Arial Black"/>
            </a:endParaRPr>
          </a:p>
          <a:p>
            <a:r>
              <a:rPr lang="en-GB" sz="2400" dirty="0" smtClean="0">
                <a:latin typeface="Arial" panose="020B0604020202020204" pitchFamily="34" charset="0"/>
                <a:cs typeface="Arial" panose="020B0604020202020204" pitchFamily="34" charset="0"/>
              </a:rPr>
              <a:t>The</a:t>
            </a:r>
            <a:r>
              <a:rPr lang="en-GB" sz="2400" b="1" dirty="0" smtClean="0">
                <a:latin typeface="Arial" panose="020B0604020202020204" pitchFamily="34" charset="0"/>
                <a:cs typeface="Arial" panose="020B0604020202020204" pitchFamily="34" charset="0"/>
              </a:rPr>
              <a:t> individual defines the type of support they want from specific services, on the basis of a wide range of information, provided in suitable formats.</a:t>
            </a:r>
          </a:p>
          <a:p>
            <a:r>
              <a:rPr lang="en-GB" sz="2400" b="1" dirty="0" smtClean="0">
                <a:latin typeface="Arial" panose="020B0604020202020204" pitchFamily="34" charset="0"/>
                <a:cs typeface="Arial" panose="020B0604020202020204" pitchFamily="34" charset="0"/>
              </a:rPr>
              <a:t>Any package is agreed as part of a wider range of options and a team approach</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8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latin typeface="Arial Black"/>
                <a:cs typeface="Arial Black"/>
              </a:rPr>
              <a:t>Listen and support people to express their needs and wants</a:t>
            </a:r>
            <a:br>
              <a:rPr lang="en-GB" sz="3200" dirty="0">
                <a:latin typeface="Arial Black"/>
                <a:cs typeface="Arial Black"/>
              </a:rPr>
            </a:br>
            <a:endParaRPr lang="en-GB" sz="3200" dirty="0"/>
          </a:p>
        </p:txBody>
      </p:sp>
      <p:sp>
        <p:nvSpPr>
          <p:cNvPr id="4" name="Content Placeholder 2"/>
          <p:cNvSpPr>
            <a:spLocks noGrp="1"/>
          </p:cNvSpPr>
          <p:nvPr>
            <p:ph idx="1"/>
          </p:nvPr>
        </p:nvSpPr>
        <p:spPr/>
        <p:txBody>
          <a:bodyPr>
            <a:normAutofit lnSpcReduction="10000"/>
          </a:bodyPr>
          <a:lstStyle/>
          <a:p>
            <a:pPr eaLnBrk="1" hangingPunct="1"/>
            <a:r>
              <a:rPr lang="en-GB" dirty="0">
                <a:latin typeface="Arial"/>
                <a:cs typeface="Arial"/>
              </a:rPr>
              <a:t>Provide information in a </a:t>
            </a:r>
            <a:r>
              <a:rPr lang="en-GB" dirty="0" smtClean="0">
                <a:latin typeface="Arial"/>
                <a:cs typeface="Arial"/>
              </a:rPr>
              <a:t>way</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that enables a patient to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reach </a:t>
            </a:r>
            <a:r>
              <a:rPr lang="en-GB" dirty="0">
                <a:latin typeface="Arial"/>
                <a:cs typeface="Arial"/>
              </a:rPr>
              <a:t>agreement in care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planning </a:t>
            </a:r>
            <a:r>
              <a:rPr lang="en-GB" dirty="0">
                <a:latin typeface="Arial"/>
                <a:cs typeface="Arial"/>
              </a:rPr>
              <a:t>and exercise their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rights </a:t>
            </a:r>
            <a:r>
              <a:rPr lang="en-GB" dirty="0">
                <a:latin typeface="Arial"/>
                <a:cs typeface="Arial"/>
              </a:rPr>
              <a:t>to care and treatment.</a:t>
            </a:r>
          </a:p>
          <a:p>
            <a:pPr eaLnBrk="1" hangingPunct="1"/>
            <a:r>
              <a:rPr lang="en-GB" dirty="0">
                <a:latin typeface="Arial"/>
                <a:cs typeface="Arial"/>
              </a:rPr>
              <a:t>Adequate support provided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for </a:t>
            </a:r>
            <a:r>
              <a:rPr lang="en-GB" dirty="0">
                <a:latin typeface="Arial"/>
                <a:cs typeface="Arial"/>
              </a:rPr>
              <a:t>those with </a:t>
            </a:r>
            <a:r>
              <a:rPr lang="en-GB" dirty="0" smtClean="0">
                <a:latin typeface="Arial"/>
                <a:cs typeface="Arial"/>
              </a:rPr>
              <a:t>communication</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difficulties or cognitive impairment</a:t>
            </a:r>
            <a:endParaRPr lang="en-US" dirty="0">
              <a:latin typeface="Arial"/>
              <a:cs typeface="Arial"/>
            </a:endParaRPr>
          </a:p>
        </p:txBody>
      </p:sp>
      <p:pic>
        <p:nvPicPr>
          <p:cNvPr id="5" name="Content Placeholder 4" descr="Picture005.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200836" y="1268760"/>
            <a:ext cx="2943164" cy="3456384"/>
          </a:xfrm>
          <a:prstGeom prst="rect">
            <a:avLst/>
          </a:prstGeom>
        </p:spPr>
      </p:pic>
    </p:spTree>
    <p:extLst>
      <p:ext uri="{BB962C8B-B14F-4D97-AF65-F5344CB8AC3E}">
        <p14:creationId xmlns:p14="http://schemas.microsoft.com/office/powerpoint/2010/main" val="193478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US" dirty="0">
              <a:latin typeface="Franklin Gothic Heavy" charset="0"/>
              <a:ea typeface="Franklin Gothic Heavy" charset="0"/>
              <a:cs typeface="Franklin Gothic Heavy" charset="0"/>
            </a:endParaRPr>
          </a:p>
          <a:p>
            <a:pPr marL="0" indent="0" algn="ctr">
              <a:buNone/>
            </a:pPr>
            <a:endParaRPr lang="en-US" dirty="0" smtClean="0">
              <a:latin typeface="Franklin Gothic Heavy" charset="0"/>
              <a:ea typeface="Franklin Gothic Heavy" charset="0"/>
              <a:cs typeface="Franklin Gothic Heavy" charset="0"/>
            </a:endParaRPr>
          </a:p>
          <a:p>
            <a:pPr marL="0" indent="0" algn="ctr">
              <a:buNone/>
            </a:pPr>
            <a:endParaRPr lang="en-US" dirty="0">
              <a:latin typeface="Franklin Gothic Heavy" charset="0"/>
              <a:ea typeface="Franklin Gothic Heavy" charset="0"/>
              <a:cs typeface="Franklin Gothic Heavy" charset="0"/>
            </a:endParaRPr>
          </a:p>
          <a:p>
            <a:pPr marL="0" indent="0" algn="ctr">
              <a:buNone/>
            </a:pPr>
            <a:r>
              <a:rPr lang="en-US" dirty="0" smtClean="0">
                <a:latin typeface="Franklin Gothic Heavy" charset="0"/>
                <a:ea typeface="Franklin Gothic Heavy" charset="0"/>
                <a:cs typeface="Franklin Gothic Heavy" charset="0"/>
              </a:rPr>
              <a:t>DEFINITIONS</a:t>
            </a:r>
            <a:endParaRPr lang="en-US" dirty="0">
              <a:latin typeface="Franklin Gothic Heavy" charset="0"/>
              <a:ea typeface="Franklin Gothic Heavy" charset="0"/>
              <a:cs typeface="Franklin Gothic Heavy" charset="0"/>
            </a:endParaRPr>
          </a:p>
          <a:p>
            <a:endParaRPr lang="en-GB" dirty="0"/>
          </a:p>
        </p:txBody>
      </p:sp>
    </p:spTree>
    <p:extLst>
      <p:ext uri="{BB962C8B-B14F-4D97-AF65-F5344CB8AC3E}">
        <p14:creationId xmlns:p14="http://schemas.microsoft.com/office/powerpoint/2010/main" val="3326547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latin typeface="Arial Black"/>
                <a:cs typeface="Arial Black"/>
              </a:rPr>
              <a:t>Respect people’s right to privacy</a:t>
            </a:r>
            <a:r>
              <a:rPr lang="en-GB" dirty="0">
                <a:latin typeface="Arial Black"/>
                <a:cs typeface="Arial Black"/>
              </a:rPr>
              <a:t/>
            </a:r>
            <a:br>
              <a:rPr lang="en-GB" dirty="0">
                <a:latin typeface="Arial Black"/>
                <a:cs typeface="Arial Black"/>
              </a:rPr>
            </a:br>
            <a:endParaRPr lang="en-GB" dirty="0"/>
          </a:p>
        </p:txBody>
      </p:sp>
      <p:sp>
        <p:nvSpPr>
          <p:cNvPr id="4" name="Content Placeholder 2"/>
          <p:cNvSpPr>
            <a:spLocks noGrp="1"/>
          </p:cNvSpPr>
          <p:nvPr>
            <p:ph idx="1"/>
          </p:nvPr>
        </p:nvSpPr>
        <p:spPr/>
        <p:txBody>
          <a:bodyPr>
            <a:normAutofit/>
          </a:bodyPr>
          <a:lstStyle/>
          <a:p>
            <a:r>
              <a:rPr lang="en-GB" sz="2400" dirty="0" smtClean="0">
                <a:latin typeface="Arial"/>
                <a:cs typeface="Arial"/>
              </a:rPr>
              <a:t>The ‘My Own Front Door’ concept in sheltered and extra care housing gives individuals the control over access and contact. </a:t>
            </a:r>
          </a:p>
          <a:p>
            <a:r>
              <a:rPr lang="en-GB" sz="2400" dirty="0" smtClean="0">
                <a:latin typeface="Arial"/>
                <a:cs typeface="Arial"/>
              </a:rPr>
              <a:t>Organisations and settings provide a mechanism for accessing a range of options without intruding on personal space.</a:t>
            </a:r>
          </a:p>
          <a:p>
            <a:r>
              <a:rPr lang="en-GB" sz="2400" dirty="0" smtClean="0">
                <a:latin typeface="Arial"/>
                <a:cs typeface="Arial"/>
              </a:rPr>
              <a:t>Where it is necessary to provide support in a less private environment, e.g. hospital or </a:t>
            </a:r>
            <a:r>
              <a:rPr lang="en-GB" sz="2400" dirty="0" smtClean="0">
                <a:latin typeface="Arial"/>
                <a:cs typeface="Arial"/>
              </a:rPr>
              <a:t>community </a:t>
            </a:r>
            <a:r>
              <a:rPr lang="en-GB" sz="2400" dirty="0" smtClean="0">
                <a:latin typeface="Arial"/>
                <a:cs typeface="Arial"/>
              </a:rPr>
              <a:t>this is done sensitively and with respect. </a:t>
            </a:r>
            <a:endParaRPr lang="en-GB" sz="2400" dirty="0">
              <a:latin typeface="Arial"/>
              <a:cs typeface="Arial"/>
            </a:endParaRPr>
          </a:p>
        </p:txBody>
      </p:sp>
    </p:spTree>
    <p:extLst>
      <p:ext uri="{BB962C8B-B14F-4D97-AF65-F5344CB8AC3E}">
        <p14:creationId xmlns:p14="http://schemas.microsoft.com/office/powerpoint/2010/main" val="12151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sz="3600" dirty="0">
                <a:latin typeface="Arial Black"/>
                <a:cs typeface="Arial Black"/>
              </a:rPr>
              <a:t>Respect people’s right to privacy</a:t>
            </a:r>
            <a:r>
              <a:rPr lang="en-GB" dirty="0">
                <a:latin typeface="Arial Black"/>
                <a:cs typeface="Arial Black"/>
              </a:rPr>
              <a:t/>
            </a:r>
            <a:br>
              <a:rPr lang="en-GB" dirty="0">
                <a:latin typeface="Arial Black"/>
                <a:cs typeface="Arial Black"/>
              </a:rPr>
            </a:br>
            <a:endParaRPr lang="en-GB" dirty="0"/>
          </a:p>
        </p:txBody>
      </p:sp>
      <p:sp>
        <p:nvSpPr>
          <p:cNvPr id="6" name="Content Placeholder 2"/>
          <p:cNvSpPr>
            <a:spLocks noGrp="1"/>
          </p:cNvSpPr>
          <p:nvPr>
            <p:ph idx="1"/>
          </p:nvPr>
        </p:nvSpPr>
        <p:spPr/>
        <p:txBody>
          <a:bodyPr/>
          <a:lstStyle/>
          <a:p>
            <a:pPr eaLnBrk="1" hangingPunct="1"/>
            <a:r>
              <a:rPr lang="en-GB" dirty="0">
                <a:latin typeface="Arial"/>
                <a:cs typeface="Arial"/>
              </a:rPr>
              <a:t>Areas of sensitivity </a:t>
            </a:r>
            <a:r>
              <a:rPr lang="en-GB" dirty="0" smtClean="0">
                <a:latin typeface="Arial"/>
                <a:cs typeface="Arial"/>
              </a:rPr>
              <a:t>which</a:t>
            </a:r>
          </a:p>
          <a:p>
            <a:pPr marL="0" indent="0" eaLnBrk="1" hangingPunct="1">
              <a:buNone/>
            </a:pPr>
            <a:r>
              <a:rPr lang="en-GB" dirty="0">
                <a:latin typeface="Arial"/>
                <a:cs typeface="Arial"/>
              </a:rPr>
              <a:t> </a:t>
            </a:r>
            <a:r>
              <a:rPr lang="en-GB" dirty="0" smtClean="0">
                <a:latin typeface="Arial"/>
                <a:cs typeface="Arial"/>
              </a:rPr>
              <a:t>  relate </a:t>
            </a:r>
            <a:r>
              <a:rPr lang="en-GB" dirty="0">
                <a:latin typeface="Arial"/>
                <a:cs typeface="Arial"/>
              </a:rPr>
              <a:t>to modesty, </a:t>
            </a:r>
            <a:r>
              <a:rPr lang="en-GB" dirty="0" smtClean="0">
                <a:latin typeface="Arial"/>
                <a:cs typeface="Arial"/>
              </a:rPr>
              <a:t>gender</a:t>
            </a:r>
          </a:p>
          <a:p>
            <a:pPr marL="0" indent="0" eaLnBrk="1" hangingPunct="1">
              <a:buNone/>
            </a:pPr>
            <a:r>
              <a:rPr lang="en-GB" dirty="0" smtClean="0">
                <a:latin typeface="Arial"/>
                <a:cs typeface="Arial"/>
              </a:rPr>
              <a:t>   </a:t>
            </a:r>
            <a:r>
              <a:rPr lang="en-GB" dirty="0">
                <a:latin typeface="Arial"/>
                <a:cs typeface="Arial"/>
              </a:rPr>
              <a:t>culture or religion .</a:t>
            </a:r>
          </a:p>
          <a:p>
            <a:pPr eaLnBrk="1" hangingPunct="1"/>
            <a:r>
              <a:rPr lang="en-GB" dirty="0">
                <a:latin typeface="Arial"/>
                <a:cs typeface="Arial"/>
              </a:rPr>
              <a:t>Patients are not made </a:t>
            </a:r>
            <a:r>
              <a:rPr lang="en-GB" dirty="0" smtClean="0">
                <a:latin typeface="Arial"/>
                <a:cs typeface="Arial"/>
              </a:rPr>
              <a:t>to</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feel embarrassed when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receiving </a:t>
            </a:r>
            <a:r>
              <a:rPr lang="en-GB" dirty="0">
                <a:latin typeface="Arial"/>
                <a:cs typeface="Arial"/>
              </a:rPr>
              <a:t>care and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support</a:t>
            </a:r>
            <a:r>
              <a:rPr lang="en-GB" dirty="0">
                <a:latin typeface="Arial"/>
                <a:cs typeface="Arial"/>
              </a:rPr>
              <a:t>.</a:t>
            </a:r>
            <a:endParaRPr lang="en-US" dirty="0">
              <a:latin typeface="Arial"/>
              <a:cs typeface="Arial"/>
            </a:endParaRPr>
          </a:p>
        </p:txBody>
      </p:sp>
      <p:pic>
        <p:nvPicPr>
          <p:cNvPr id="7" name="Content Placeholder 4" descr="Picture006.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508104" y="1196752"/>
            <a:ext cx="3330575" cy="4032448"/>
          </a:xfrm>
          <a:prstGeom prst="rect">
            <a:avLst/>
          </a:prstGeom>
        </p:spPr>
      </p:pic>
    </p:spTree>
    <p:extLst>
      <p:ext uri="{BB962C8B-B14F-4D97-AF65-F5344CB8AC3E}">
        <p14:creationId xmlns:p14="http://schemas.microsoft.com/office/powerpoint/2010/main" val="2457031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3200" b="1" dirty="0">
                <a:latin typeface="Arial" charset="0"/>
                <a:ea typeface="Arial" charset="0"/>
                <a:cs typeface="Arial" charset="0"/>
              </a:rPr>
              <a:t>Ensure people feel able to complain </a:t>
            </a:r>
            <a:r>
              <a:rPr lang="en-GB" sz="3200" b="1" dirty="0" smtClean="0">
                <a:latin typeface="Arial" charset="0"/>
                <a:ea typeface="Arial" charset="0"/>
                <a:cs typeface="Arial" charset="0"/>
              </a:rPr>
              <a:t>without </a:t>
            </a:r>
            <a:r>
              <a:rPr lang="en-GB" sz="3200" b="1" dirty="0">
                <a:latin typeface="Arial" charset="0"/>
                <a:ea typeface="Arial" charset="0"/>
                <a:cs typeface="Arial" charset="0"/>
              </a:rPr>
              <a:t>fear of retribution</a:t>
            </a:r>
            <a:br>
              <a:rPr lang="en-GB" sz="3200" b="1" dirty="0">
                <a:latin typeface="Arial" charset="0"/>
                <a:ea typeface="Arial" charset="0"/>
                <a:cs typeface="Arial" charset="0"/>
              </a:rPr>
            </a:br>
            <a:endParaRPr lang="en-GB" sz="3200" dirty="0"/>
          </a:p>
        </p:txBody>
      </p:sp>
      <p:sp>
        <p:nvSpPr>
          <p:cNvPr id="5" name="Content Placeholder 2"/>
          <p:cNvSpPr>
            <a:spLocks noGrp="1"/>
          </p:cNvSpPr>
          <p:nvPr>
            <p:ph idx="1"/>
          </p:nvPr>
        </p:nvSpPr>
        <p:spPr/>
        <p:txBody>
          <a:bodyPr>
            <a:normAutofit lnSpcReduction="10000"/>
          </a:bodyPr>
          <a:lstStyle/>
          <a:p>
            <a:pPr marL="457200" lvl="1" indent="0">
              <a:buNone/>
            </a:pPr>
            <a:endParaRPr lang="en-GB" dirty="0">
              <a:latin typeface="Arial"/>
              <a:cs typeface="Arial"/>
            </a:endParaRPr>
          </a:p>
          <a:p>
            <a:pPr marL="514350" indent="-457200"/>
            <a:r>
              <a:rPr lang="en-GB" dirty="0" smtClean="0">
                <a:latin typeface="Arial"/>
                <a:cs typeface="Arial"/>
              </a:rPr>
              <a:t>Users of services are provided with support in making complaints.</a:t>
            </a:r>
          </a:p>
          <a:p>
            <a:pPr marL="514350" indent="-457200"/>
            <a:r>
              <a:rPr lang="en-GB" dirty="0" smtClean="0">
                <a:latin typeface="Arial"/>
                <a:cs typeface="Arial"/>
              </a:rPr>
              <a:t>Users of services committees and community action groups provide additional support</a:t>
            </a:r>
          </a:p>
          <a:p>
            <a:pPr marL="514350" indent="-457200"/>
            <a:r>
              <a:rPr lang="en-GB" dirty="0" smtClean="0">
                <a:latin typeface="Arial"/>
                <a:cs typeface="Arial"/>
              </a:rPr>
              <a:t>Individuals are made aware of the existence of complaints systems and supports.</a:t>
            </a:r>
            <a:endParaRPr lang="en-GB" dirty="0">
              <a:latin typeface="Arial"/>
              <a:cs typeface="Arial"/>
            </a:endParaRPr>
          </a:p>
        </p:txBody>
      </p:sp>
    </p:spTree>
    <p:extLst>
      <p:ext uri="{BB962C8B-B14F-4D97-AF65-F5344CB8AC3E}">
        <p14:creationId xmlns:p14="http://schemas.microsoft.com/office/powerpoint/2010/main" val="15168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Arial" charset="0"/>
                <a:ea typeface="Arial" charset="0"/>
                <a:cs typeface="Arial" charset="0"/>
              </a:rPr>
              <a:t>Ensure people feel able to complain </a:t>
            </a:r>
            <a:r>
              <a:rPr lang="en-GB" sz="3200" b="1" dirty="0" smtClean="0">
                <a:latin typeface="Arial" charset="0"/>
                <a:ea typeface="Arial" charset="0"/>
                <a:cs typeface="Arial" charset="0"/>
              </a:rPr>
              <a:t>without </a:t>
            </a:r>
            <a:r>
              <a:rPr lang="en-GB" sz="3200" b="1" dirty="0">
                <a:latin typeface="Arial" charset="0"/>
                <a:ea typeface="Arial" charset="0"/>
                <a:cs typeface="Arial" charset="0"/>
              </a:rPr>
              <a:t>fear of retribution</a:t>
            </a:r>
            <a:br>
              <a:rPr lang="en-GB" sz="3200" b="1" dirty="0">
                <a:latin typeface="Arial" charset="0"/>
                <a:ea typeface="Arial" charset="0"/>
                <a:cs typeface="Arial" charset="0"/>
              </a:rPr>
            </a:br>
            <a:endParaRPr lang="en-GB" sz="3200" dirty="0"/>
          </a:p>
        </p:txBody>
      </p:sp>
      <p:sp>
        <p:nvSpPr>
          <p:cNvPr id="4" name="Content Placeholder 2"/>
          <p:cNvSpPr>
            <a:spLocks noGrp="1"/>
          </p:cNvSpPr>
          <p:nvPr>
            <p:ph idx="1"/>
          </p:nvPr>
        </p:nvSpPr>
        <p:spPr/>
        <p:txBody>
          <a:bodyPr/>
          <a:lstStyle/>
          <a:p>
            <a:pPr eaLnBrk="1" hangingPunct="1"/>
            <a:r>
              <a:rPr lang="en-GB" dirty="0">
                <a:latin typeface="Arial"/>
                <a:cs typeface="Arial"/>
              </a:rPr>
              <a:t>People have access to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information </a:t>
            </a:r>
            <a:r>
              <a:rPr lang="en-GB" dirty="0">
                <a:latin typeface="Arial"/>
                <a:cs typeface="Arial"/>
              </a:rPr>
              <a:t>and advice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they </a:t>
            </a:r>
            <a:r>
              <a:rPr lang="en-GB" dirty="0">
                <a:latin typeface="Arial"/>
                <a:cs typeface="Arial"/>
              </a:rPr>
              <a:t>need.</a:t>
            </a:r>
          </a:p>
          <a:p>
            <a:pPr eaLnBrk="1" hangingPunct="1"/>
            <a:r>
              <a:rPr lang="en-GB" dirty="0">
                <a:latin typeface="Arial"/>
                <a:cs typeface="Arial"/>
              </a:rPr>
              <a:t>Concerns and </a:t>
            </a:r>
            <a:r>
              <a:rPr lang="en-GB" dirty="0" smtClean="0">
                <a:latin typeface="Arial"/>
                <a:cs typeface="Arial"/>
              </a:rPr>
              <a:t>complaints</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are respected and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answered </a:t>
            </a:r>
            <a:r>
              <a:rPr lang="en-GB" dirty="0">
                <a:latin typeface="Arial"/>
                <a:cs typeface="Arial"/>
              </a:rPr>
              <a:t>in a timely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manner.</a:t>
            </a:r>
          </a:p>
          <a:p>
            <a:pPr eaLnBrk="1" hangingPunct="1"/>
            <a:endParaRPr lang="en-US" dirty="0">
              <a:latin typeface="Arial"/>
              <a:cs typeface="Arial"/>
            </a:endParaRPr>
          </a:p>
        </p:txBody>
      </p:sp>
      <p:pic>
        <p:nvPicPr>
          <p:cNvPr id="5" name="Content Placeholder 4" descr="Picture007.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724128" y="1340769"/>
            <a:ext cx="3247613" cy="3816424"/>
          </a:xfrm>
          <a:prstGeom prst="rect">
            <a:avLst/>
          </a:prstGeom>
        </p:spPr>
      </p:pic>
    </p:spTree>
    <p:extLst>
      <p:ext uri="{BB962C8B-B14F-4D97-AF65-F5344CB8AC3E}">
        <p14:creationId xmlns:p14="http://schemas.microsoft.com/office/powerpoint/2010/main" val="48372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3200" dirty="0">
                <a:latin typeface="Arial Black"/>
                <a:cs typeface="Arial Black"/>
              </a:rPr>
              <a:t>Engage with family members and carers as care partners</a:t>
            </a:r>
            <a:br>
              <a:rPr lang="en-GB" sz="3200" dirty="0">
                <a:latin typeface="Arial Black"/>
                <a:cs typeface="Arial Black"/>
              </a:rPr>
            </a:br>
            <a:endParaRPr lang="en-GB" sz="3200" dirty="0"/>
          </a:p>
        </p:txBody>
      </p:sp>
      <p:sp>
        <p:nvSpPr>
          <p:cNvPr id="5" name="Content Placeholder 2"/>
          <p:cNvSpPr>
            <a:spLocks noGrp="1"/>
          </p:cNvSpPr>
          <p:nvPr>
            <p:ph idx="1"/>
          </p:nvPr>
        </p:nvSpPr>
        <p:spPr/>
        <p:txBody>
          <a:bodyPr/>
          <a:lstStyle/>
          <a:p>
            <a:pPr marL="457200" lvl="1" indent="0">
              <a:buNone/>
            </a:pPr>
            <a:endParaRPr lang="en-GB" dirty="0">
              <a:latin typeface="Arial"/>
              <a:cs typeface="Arial"/>
            </a:endParaRPr>
          </a:p>
          <a:p>
            <a:r>
              <a:rPr lang="en-GB" dirty="0" smtClean="0">
                <a:latin typeface="Arial"/>
                <a:cs typeface="Arial"/>
              </a:rPr>
              <a:t>Families, friends and communities [including the organisation itself], are seen as integral parts of the total approach.</a:t>
            </a:r>
          </a:p>
          <a:p>
            <a:r>
              <a:rPr lang="en-GB" dirty="0" smtClean="0">
                <a:latin typeface="Arial"/>
                <a:cs typeface="Arial"/>
              </a:rPr>
              <a:t>Individuals feel valued and in control.</a:t>
            </a:r>
            <a:endParaRPr lang="en-GB" dirty="0">
              <a:latin typeface="Arial"/>
              <a:cs typeface="Arial"/>
            </a:endParaRPr>
          </a:p>
        </p:txBody>
      </p:sp>
    </p:spTree>
    <p:extLst>
      <p:ext uri="{BB962C8B-B14F-4D97-AF65-F5344CB8AC3E}">
        <p14:creationId xmlns:p14="http://schemas.microsoft.com/office/powerpoint/2010/main" val="1300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r>
              <a:rPr lang="en-GB" sz="3200" dirty="0">
                <a:latin typeface="Arial Black"/>
                <a:cs typeface="Arial Black"/>
              </a:rPr>
              <a:t>Engage with family members and carers as care partners</a:t>
            </a:r>
            <a:br>
              <a:rPr lang="en-GB" sz="3200" dirty="0">
                <a:latin typeface="Arial Black"/>
                <a:cs typeface="Arial Black"/>
              </a:rPr>
            </a:br>
            <a:endParaRPr lang="en-GB" sz="3200" dirty="0"/>
          </a:p>
        </p:txBody>
      </p:sp>
      <p:sp>
        <p:nvSpPr>
          <p:cNvPr id="5" name="Content Placeholder 2"/>
          <p:cNvSpPr>
            <a:spLocks noGrp="1"/>
          </p:cNvSpPr>
          <p:nvPr>
            <p:ph idx="1"/>
          </p:nvPr>
        </p:nvSpPr>
        <p:spPr/>
        <p:txBody>
          <a:bodyPr>
            <a:normAutofit lnSpcReduction="10000"/>
          </a:bodyPr>
          <a:lstStyle/>
          <a:p>
            <a:pPr eaLnBrk="1" hangingPunct="1"/>
            <a:r>
              <a:rPr lang="en-GB" dirty="0">
                <a:latin typeface="Arial"/>
                <a:cs typeface="Arial"/>
              </a:rPr>
              <a:t>Relatives and carers are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kept </a:t>
            </a:r>
            <a:r>
              <a:rPr lang="en-GB" dirty="0">
                <a:latin typeface="Arial"/>
                <a:cs typeface="Arial"/>
              </a:rPr>
              <a:t>fully informed and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receive </a:t>
            </a:r>
            <a:r>
              <a:rPr lang="en-GB" dirty="0">
                <a:latin typeface="Arial"/>
                <a:cs typeface="Arial"/>
              </a:rPr>
              <a:t>timely information.</a:t>
            </a:r>
          </a:p>
          <a:p>
            <a:pPr eaLnBrk="1" hangingPunct="1"/>
            <a:r>
              <a:rPr lang="en-GB" dirty="0">
                <a:latin typeface="Arial"/>
                <a:cs typeface="Arial"/>
              </a:rPr>
              <a:t>Relatives and carers are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listened </a:t>
            </a:r>
            <a:r>
              <a:rPr lang="en-GB" dirty="0">
                <a:latin typeface="Arial"/>
                <a:cs typeface="Arial"/>
              </a:rPr>
              <a:t>to and </a:t>
            </a:r>
            <a:r>
              <a:rPr lang="en-GB" dirty="0" smtClean="0">
                <a:latin typeface="Arial"/>
                <a:cs typeface="Arial"/>
              </a:rPr>
              <a:t>encouraged</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to contribute to the benefit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of </a:t>
            </a:r>
            <a:r>
              <a:rPr lang="en-GB" dirty="0">
                <a:latin typeface="Arial"/>
                <a:cs typeface="Arial"/>
              </a:rPr>
              <a:t>the person receiving the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service</a:t>
            </a:r>
            <a:r>
              <a:rPr lang="en-GB" dirty="0">
                <a:latin typeface="Book Antiqua" charset="0"/>
              </a:rPr>
              <a:t>.</a:t>
            </a:r>
            <a:endParaRPr lang="en-US" dirty="0">
              <a:latin typeface="Book Antiqua" charset="0"/>
            </a:endParaRPr>
          </a:p>
        </p:txBody>
      </p:sp>
      <p:pic>
        <p:nvPicPr>
          <p:cNvPr id="6" name="Content Placeholder 4" descr="Picture008.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372200" y="1052736"/>
            <a:ext cx="2640548" cy="4248472"/>
          </a:xfrm>
          <a:prstGeom prst="rect">
            <a:avLst/>
          </a:prstGeom>
        </p:spPr>
      </p:pic>
    </p:spTree>
    <p:extLst>
      <p:ext uri="{BB962C8B-B14F-4D97-AF65-F5344CB8AC3E}">
        <p14:creationId xmlns:p14="http://schemas.microsoft.com/office/powerpoint/2010/main" val="225059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latin typeface="Arial Black"/>
                <a:cs typeface="Arial Black"/>
              </a:rPr>
              <a:t>Assist people to maintain confidence </a:t>
            </a:r>
            <a:br>
              <a:rPr lang="en-GB" sz="3200" dirty="0">
                <a:latin typeface="Arial Black"/>
                <a:cs typeface="Arial Black"/>
              </a:rPr>
            </a:br>
            <a:r>
              <a:rPr lang="en-GB" sz="3200" dirty="0">
                <a:latin typeface="Arial Black"/>
                <a:cs typeface="Arial Black"/>
              </a:rPr>
              <a:t>and a positive self esteem</a:t>
            </a:r>
            <a:endParaRPr lang="en-GB" sz="3200" dirty="0"/>
          </a:p>
        </p:txBody>
      </p:sp>
      <p:sp>
        <p:nvSpPr>
          <p:cNvPr id="4" name="Content Placeholder 2"/>
          <p:cNvSpPr>
            <a:spLocks noGrp="1"/>
          </p:cNvSpPr>
          <p:nvPr>
            <p:ph idx="1"/>
          </p:nvPr>
        </p:nvSpPr>
        <p:spPr/>
        <p:txBody>
          <a:bodyPr/>
          <a:lstStyle/>
          <a:p>
            <a:pPr marL="57150" indent="0">
              <a:buNone/>
            </a:pPr>
            <a:r>
              <a:rPr lang="en-GB" dirty="0" smtClean="0">
                <a:latin typeface="Arial"/>
                <a:cs typeface="Arial"/>
              </a:rPr>
              <a:t>Although support is available individuals retain the responsibility for managing their lives and as such do not loss confidence in their abilities.</a:t>
            </a:r>
          </a:p>
          <a:p>
            <a:pPr marL="57150" indent="0">
              <a:buNone/>
            </a:pPr>
            <a:r>
              <a:rPr lang="en-GB" dirty="0" smtClean="0">
                <a:latin typeface="Arial"/>
                <a:cs typeface="Arial"/>
              </a:rPr>
              <a:t>This enhances self esteem, and should be strived for even where individuals do not have full capacity to exercise that control.</a:t>
            </a:r>
          </a:p>
        </p:txBody>
      </p:sp>
    </p:spTree>
    <p:extLst>
      <p:ext uri="{BB962C8B-B14F-4D97-AF65-F5344CB8AC3E}">
        <p14:creationId xmlns:p14="http://schemas.microsoft.com/office/powerpoint/2010/main" val="9270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265212"/>
            <a:ext cx="8496944" cy="1143000"/>
          </a:xfrm>
        </p:spPr>
        <p:txBody>
          <a:bodyPr>
            <a:noAutofit/>
          </a:bodyPr>
          <a:lstStyle/>
          <a:p>
            <a:pPr algn="l"/>
            <a:r>
              <a:rPr lang="en-GB" sz="3200" dirty="0">
                <a:latin typeface="Arial Black"/>
                <a:cs typeface="Arial Black"/>
              </a:rPr>
              <a:t>Assist people to maintain </a:t>
            </a:r>
            <a:r>
              <a:rPr lang="en-GB" sz="3200" dirty="0" smtClean="0">
                <a:latin typeface="Arial Black"/>
                <a:cs typeface="Arial Black"/>
              </a:rPr>
              <a:t>confidence and </a:t>
            </a:r>
            <a:r>
              <a:rPr lang="en-GB" sz="3200" dirty="0">
                <a:latin typeface="Arial Black"/>
                <a:cs typeface="Arial Black"/>
              </a:rPr>
              <a:t>a positive self esteem</a:t>
            </a:r>
            <a:endParaRPr lang="en-GB" sz="3200" dirty="0"/>
          </a:p>
        </p:txBody>
      </p:sp>
      <p:sp>
        <p:nvSpPr>
          <p:cNvPr id="5" name="Content Placeholder 2"/>
          <p:cNvSpPr>
            <a:spLocks noGrp="1"/>
          </p:cNvSpPr>
          <p:nvPr>
            <p:ph idx="1"/>
          </p:nvPr>
        </p:nvSpPr>
        <p:spPr/>
        <p:txBody>
          <a:bodyPr/>
          <a:lstStyle/>
          <a:p>
            <a:pPr eaLnBrk="1" hangingPunct="1"/>
            <a:r>
              <a:rPr lang="en-GB" dirty="0">
                <a:latin typeface="Arial"/>
                <a:cs typeface="Arial"/>
              </a:rPr>
              <a:t>The care and support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provided </a:t>
            </a:r>
            <a:r>
              <a:rPr lang="en-GB" dirty="0">
                <a:latin typeface="Arial"/>
                <a:cs typeface="Arial"/>
              </a:rPr>
              <a:t>encourages </a:t>
            </a:r>
            <a:r>
              <a:rPr lang="en-GB" dirty="0" smtClean="0">
                <a:latin typeface="Arial"/>
                <a:cs typeface="Arial"/>
              </a:rPr>
              <a:t>the</a:t>
            </a:r>
          </a:p>
          <a:p>
            <a:pPr marL="0" indent="0" eaLnBrk="1" hangingPunct="1">
              <a:buNone/>
            </a:pPr>
            <a:r>
              <a:rPr lang="en-GB" dirty="0" smtClean="0">
                <a:latin typeface="Arial"/>
                <a:cs typeface="Arial"/>
              </a:rPr>
              <a:t>   person </a:t>
            </a:r>
            <a:r>
              <a:rPr lang="en-GB" dirty="0">
                <a:latin typeface="Arial"/>
                <a:cs typeface="Arial"/>
              </a:rPr>
              <a:t>to participate as far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as </a:t>
            </a:r>
            <a:r>
              <a:rPr lang="en-GB" dirty="0">
                <a:latin typeface="Arial"/>
                <a:cs typeface="Arial"/>
              </a:rPr>
              <a:t>they feel able.</a:t>
            </a:r>
          </a:p>
          <a:p>
            <a:pPr eaLnBrk="1" hangingPunct="1"/>
            <a:r>
              <a:rPr lang="en-GB" dirty="0">
                <a:latin typeface="Arial"/>
                <a:cs typeface="Arial"/>
              </a:rPr>
              <a:t>Care aims to develop the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self-confidence </a:t>
            </a:r>
            <a:r>
              <a:rPr lang="en-GB" dirty="0">
                <a:latin typeface="Arial"/>
                <a:cs typeface="Arial"/>
              </a:rPr>
              <a:t>of the </a:t>
            </a:r>
            <a:r>
              <a:rPr lang="en-GB" dirty="0" smtClean="0">
                <a:latin typeface="Arial"/>
                <a:cs typeface="Arial"/>
              </a:rPr>
              <a:t>person</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receiving the service.</a:t>
            </a:r>
            <a:endParaRPr lang="en-US" dirty="0">
              <a:latin typeface="Arial"/>
              <a:cs typeface="Arial"/>
            </a:endParaRPr>
          </a:p>
        </p:txBody>
      </p:sp>
      <p:pic>
        <p:nvPicPr>
          <p:cNvPr id="6" name="Content Placeholder 4" descr="Picture009.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516216" y="908720"/>
            <a:ext cx="2598651" cy="4107637"/>
          </a:xfrm>
          <a:prstGeom prst="rect">
            <a:avLst/>
          </a:prstGeom>
        </p:spPr>
      </p:pic>
    </p:spTree>
    <p:extLst>
      <p:ext uri="{BB962C8B-B14F-4D97-AF65-F5344CB8AC3E}">
        <p14:creationId xmlns:p14="http://schemas.microsoft.com/office/powerpoint/2010/main" val="18135346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Black"/>
                <a:cs typeface="Arial Black"/>
              </a:rPr>
              <a:t>Act to alleviate people’s </a:t>
            </a:r>
            <a:br>
              <a:rPr lang="en-GB" dirty="0">
                <a:latin typeface="Arial Black"/>
                <a:cs typeface="Arial Black"/>
              </a:rPr>
            </a:br>
            <a:r>
              <a:rPr lang="en-GB" dirty="0">
                <a:latin typeface="Arial Black"/>
                <a:cs typeface="Arial Black"/>
              </a:rPr>
              <a:t>loneliness and isolation</a:t>
            </a:r>
            <a:endParaRPr lang="en-GB" dirty="0"/>
          </a:p>
        </p:txBody>
      </p:sp>
      <p:sp>
        <p:nvSpPr>
          <p:cNvPr id="4" name="Content Placeholder 2"/>
          <p:cNvSpPr>
            <a:spLocks noGrp="1"/>
          </p:cNvSpPr>
          <p:nvPr>
            <p:ph idx="1"/>
          </p:nvPr>
        </p:nvSpPr>
        <p:spPr/>
        <p:txBody>
          <a:bodyPr/>
          <a:lstStyle/>
          <a:p>
            <a:pPr marL="0" indent="0">
              <a:buNone/>
            </a:pPr>
            <a:endParaRPr lang="en-GB" dirty="0" smtClean="0"/>
          </a:p>
          <a:p>
            <a:pPr marL="514350" indent="-457200"/>
            <a:r>
              <a:rPr lang="en-GB" dirty="0" smtClean="0">
                <a:latin typeface="Arial"/>
                <a:cs typeface="Arial"/>
              </a:rPr>
              <a:t>Organisations provide mechanisms for the relief of isolation and loneliness, whilst still providing ‘personal space’ wherever possible. </a:t>
            </a:r>
          </a:p>
          <a:p>
            <a:pPr marL="514350" indent="-457200"/>
            <a:r>
              <a:rPr lang="en-GB" dirty="0" smtClean="0">
                <a:latin typeface="Arial"/>
                <a:cs typeface="Arial"/>
              </a:rPr>
              <a:t>Company is available when it is wanted from a range of sources</a:t>
            </a:r>
            <a:r>
              <a:rPr lang="en-GB" dirty="0" smtClean="0"/>
              <a:t>.</a:t>
            </a:r>
            <a:endParaRPr lang="en-GB" dirty="0"/>
          </a:p>
        </p:txBody>
      </p:sp>
    </p:spTree>
    <p:extLst>
      <p:ext uri="{BB962C8B-B14F-4D97-AF65-F5344CB8AC3E}">
        <p14:creationId xmlns:p14="http://schemas.microsoft.com/office/powerpoint/2010/main" val="13488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a:latin typeface="Arial Black"/>
                <a:cs typeface="Arial Black"/>
              </a:rPr>
              <a:t>Act to alleviate people’s </a:t>
            </a:r>
            <a:br>
              <a:rPr lang="en-GB" dirty="0">
                <a:latin typeface="Arial Black"/>
                <a:cs typeface="Arial Black"/>
              </a:rPr>
            </a:br>
            <a:r>
              <a:rPr lang="en-GB" dirty="0">
                <a:latin typeface="Arial Black"/>
                <a:cs typeface="Arial Black"/>
              </a:rPr>
              <a:t>loneliness and isolation</a:t>
            </a:r>
            <a:endParaRPr lang="en-GB" dirty="0"/>
          </a:p>
        </p:txBody>
      </p:sp>
      <p:sp>
        <p:nvSpPr>
          <p:cNvPr id="5" name="Content Placeholder 2"/>
          <p:cNvSpPr>
            <a:spLocks noGrp="1"/>
          </p:cNvSpPr>
          <p:nvPr>
            <p:ph idx="1"/>
          </p:nvPr>
        </p:nvSpPr>
        <p:spPr/>
        <p:txBody>
          <a:bodyPr/>
          <a:lstStyle/>
          <a:p>
            <a:pPr eaLnBrk="1" hangingPunct="1"/>
            <a:r>
              <a:rPr lang="en-GB" dirty="0">
                <a:latin typeface="Arial"/>
                <a:cs typeface="Arial"/>
              </a:rPr>
              <a:t>Offer enjoyable activities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that </a:t>
            </a:r>
            <a:r>
              <a:rPr lang="en-GB" dirty="0">
                <a:latin typeface="Arial"/>
                <a:cs typeface="Arial"/>
              </a:rPr>
              <a:t>are compatible with </a:t>
            </a:r>
            <a:endParaRPr lang="en-GB" dirty="0" smtClean="0">
              <a:latin typeface="Arial"/>
              <a:cs typeface="Arial"/>
            </a:endParaRPr>
          </a:p>
          <a:p>
            <a:pPr marL="0" indent="0" eaLnBrk="1" hangingPunct="1">
              <a:buNone/>
            </a:pPr>
            <a:r>
              <a:rPr lang="en-GB" dirty="0">
                <a:latin typeface="Arial"/>
                <a:cs typeface="Arial"/>
              </a:rPr>
              <a:t> </a:t>
            </a:r>
            <a:r>
              <a:rPr lang="en-GB" dirty="0" smtClean="0">
                <a:latin typeface="Arial"/>
                <a:cs typeface="Arial"/>
              </a:rPr>
              <a:t>   individual </a:t>
            </a:r>
            <a:r>
              <a:rPr lang="en-GB" dirty="0">
                <a:latin typeface="Arial"/>
                <a:cs typeface="Arial"/>
              </a:rPr>
              <a:t>interests, needs</a:t>
            </a:r>
            <a:r>
              <a:rPr lang="en-GB" dirty="0" smtClean="0">
                <a:latin typeface="Arial"/>
                <a:cs typeface="Arial"/>
              </a:rPr>
              <a:t>,</a:t>
            </a:r>
          </a:p>
          <a:p>
            <a:pPr marL="0" indent="0" eaLnBrk="1" hangingPunct="1">
              <a:buNone/>
            </a:pPr>
            <a:r>
              <a:rPr lang="en-GB" dirty="0">
                <a:latin typeface="Arial"/>
                <a:cs typeface="Arial"/>
              </a:rPr>
              <a:t> </a:t>
            </a:r>
            <a:r>
              <a:rPr lang="en-GB" dirty="0" smtClean="0">
                <a:latin typeface="Arial"/>
                <a:cs typeface="Arial"/>
              </a:rPr>
              <a:t>   </a:t>
            </a:r>
            <a:r>
              <a:rPr lang="en-GB" dirty="0">
                <a:latin typeface="Arial"/>
                <a:cs typeface="Arial"/>
              </a:rPr>
              <a:t>and abilities.</a:t>
            </a:r>
          </a:p>
          <a:p>
            <a:pPr eaLnBrk="1" hangingPunct="1"/>
            <a:r>
              <a:rPr lang="en-GB" dirty="0">
                <a:latin typeface="Arial"/>
                <a:cs typeface="Arial"/>
              </a:rPr>
              <a:t>Offer your time.</a:t>
            </a:r>
            <a:endParaRPr lang="en-US" dirty="0">
              <a:latin typeface="Arial"/>
              <a:cs typeface="Arial"/>
            </a:endParaRPr>
          </a:p>
        </p:txBody>
      </p:sp>
      <p:pic>
        <p:nvPicPr>
          <p:cNvPr id="6" name="Content Placeholder 4" descr="Picture010.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868144" y="1340768"/>
            <a:ext cx="2952328" cy="4052767"/>
          </a:xfrm>
          <a:prstGeom prst="rect">
            <a:avLst/>
          </a:prstGeom>
        </p:spPr>
      </p:pic>
    </p:spTree>
    <p:extLst>
      <p:ext uri="{BB962C8B-B14F-4D97-AF65-F5344CB8AC3E}">
        <p14:creationId xmlns:p14="http://schemas.microsoft.com/office/powerpoint/2010/main" val="142136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smtClean="0"/>
          </a:p>
          <a:p>
            <a:pPr lvl="1"/>
            <a:r>
              <a:rPr lang="en-GB" sz="3200" dirty="0"/>
              <a:t>DIGNITY IS?……………………..</a:t>
            </a:r>
            <a:br>
              <a:rPr lang="en-GB" sz="3200" dirty="0"/>
            </a:br>
            <a:r>
              <a:rPr lang="en-GB" sz="3200" i="1" dirty="0"/>
              <a:t>in your own words define Dignity</a:t>
            </a:r>
            <a:endParaRPr lang="en-GB" sz="3200" dirty="0"/>
          </a:p>
        </p:txBody>
      </p:sp>
    </p:spTree>
    <p:extLst>
      <p:ext uri="{BB962C8B-B14F-4D97-AF65-F5344CB8AC3E}">
        <p14:creationId xmlns:p14="http://schemas.microsoft.com/office/powerpoint/2010/main" val="1060539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endParaRPr lang="en-US" dirty="0" smtClean="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r>
              <a:rPr lang="en-US" dirty="0" smtClean="0">
                <a:solidFill>
                  <a:srgbClr val="0000FF"/>
                </a:solidFill>
              </a:rPr>
              <a:t>   What </a:t>
            </a:r>
            <a:r>
              <a:rPr lang="en-US" dirty="0">
                <a:solidFill>
                  <a:srgbClr val="0000FF"/>
                </a:solidFill>
              </a:rPr>
              <a:t>is a    </a:t>
            </a:r>
            <a:r>
              <a:rPr lang="en-US" dirty="0" smtClean="0">
                <a:solidFill>
                  <a:srgbClr val="0000FF"/>
                </a:solidFill>
              </a:rPr>
              <a:t>                                    </a:t>
            </a:r>
            <a:r>
              <a:rPr lang="en-US" dirty="0">
                <a:solidFill>
                  <a:srgbClr val="0000FF"/>
                </a:solidFill>
              </a:rPr>
              <a:t>Champion</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463800"/>
            <a:ext cx="2260600" cy="2353964"/>
          </a:xfrm>
          <a:prstGeom prst="rect">
            <a:avLst/>
          </a:prstGeom>
          <a:noFill/>
          <a:ln>
            <a:noFill/>
          </a:ln>
        </p:spPr>
      </p:pic>
    </p:spTree>
    <p:extLst>
      <p:ext uri="{BB962C8B-B14F-4D97-AF65-F5344CB8AC3E}">
        <p14:creationId xmlns:p14="http://schemas.microsoft.com/office/powerpoint/2010/main" val="3498808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sz="3200" b="1" dirty="0" smtClean="0"/>
              <a:t/>
            </a:r>
            <a:br>
              <a:rPr lang="en-GB" sz="3200" b="1" dirty="0" smtClean="0"/>
            </a:br>
            <a:r>
              <a:rPr lang="en-GB" sz="3600" b="1" dirty="0" smtClean="0">
                <a:solidFill>
                  <a:srgbClr val="FF0000"/>
                </a:solidFill>
              </a:rPr>
              <a:t>Key </a:t>
            </a:r>
            <a:r>
              <a:rPr lang="en-GB" sz="3600" b="1" dirty="0">
                <a:solidFill>
                  <a:srgbClr val="FF0000"/>
                </a:solidFill>
              </a:rPr>
              <a:t>Aims for Dignity Champions</a:t>
            </a:r>
            <a:r>
              <a:rPr lang="en-GB" sz="3600" b="1" dirty="0"/>
              <a:t/>
            </a:r>
            <a:br>
              <a:rPr lang="en-GB" sz="3600" b="1" dirty="0"/>
            </a:br>
            <a:endParaRPr lang="en-US" sz="3600" b="1" dirty="0"/>
          </a:p>
        </p:txBody>
      </p:sp>
      <p:sp>
        <p:nvSpPr>
          <p:cNvPr id="5" name="Content Placeholder 2"/>
          <p:cNvSpPr>
            <a:spLocks noGrp="1"/>
          </p:cNvSpPr>
          <p:nvPr>
            <p:ph idx="1"/>
          </p:nvPr>
        </p:nvSpPr>
        <p:spPr/>
        <p:txBody>
          <a:bodyPr>
            <a:normAutofit fontScale="62500" lnSpcReduction="20000"/>
          </a:bodyPr>
          <a:lstStyle/>
          <a:p>
            <a:pPr lvl="0"/>
            <a:r>
              <a:rPr lang="en-GB" sz="3400" dirty="0" smtClean="0"/>
              <a:t>Stand </a:t>
            </a:r>
            <a:r>
              <a:rPr lang="en-GB" sz="3400" dirty="0"/>
              <a:t>up and challenge disrespectful behaviour rather than just tolerate it.</a:t>
            </a:r>
          </a:p>
          <a:p>
            <a:pPr lvl="0"/>
            <a:r>
              <a:rPr lang="en-GB" sz="3400" dirty="0"/>
              <a:t>Act as a good role model by treating other people with respect particularly those who are less able to stand up for themselves</a:t>
            </a:r>
          </a:p>
          <a:p>
            <a:pPr lvl="0"/>
            <a:r>
              <a:rPr lang="en-GB" sz="3400" dirty="0"/>
              <a:t>Speak up about Dignity to improve the way that services are organised and delivered</a:t>
            </a:r>
          </a:p>
          <a:p>
            <a:pPr lvl="0"/>
            <a:r>
              <a:rPr lang="en-GB" sz="3400" dirty="0"/>
              <a:t>Influence and inform colleagues</a:t>
            </a:r>
          </a:p>
          <a:p>
            <a:pPr lvl="0"/>
            <a:r>
              <a:rPr lang="en-GB" sz="3400" dirty="0"/>
              <a:t>Listen to and understand the views and experiences of </a:t>
            </a:r>
            <a:r>
              <a:rPr lang="en-GB" sz="3400" dirty="0" smtClean="0"/>
              <a:t>citizens</a:t>
            </a:r>
          </a:p>
          <a:p>
            <a:pPr lvl="0"/>
            <a:r>
              <a:rPr lang="en-GB" sz="3400" dirty="0"/>
              <a:t>Making sure dignity, compassion and respect is at the heart of everyday practice and isn’t an addition to it.</a:t>
            </a:r>
          </a:p>
          <a:p>
            <a:pPr lvl="0"/>
            <a:r>
              <a:rPr lang="en-GB" sz="3400" dirty="0"/>
              <a:t>Treating everyone as a unique individual</a:t>
            </a:r>
          </a:p>
          <a:p>
            <a:pPr lvl="0"/>
            <a:r>
              <a:rPr lang="en-GB" sz="3400" dirty="0" smtClean="0"/>
              <a:t>Promoting </a:t>
            </a:r>
            <a:r>
              <a:rPr lang="en-GB" sz="3400" dirty="0"/>
              <a:t>independence, well-being and quality of care /</a:t>
            </a:r>
            <a:r>
              <a:rPr lang="en-GB" sz="3400" dirty="0" smtClean="0"/>
              <a:t>life</a:t>
            </a:r>
          </a:p>
          <a:p>
            <a:pPr lvl="0"/>
            <a:r>
              <a:rPr lang="en-GB" sz="3400" dirty="0" smtClean="0"/>
              <a:t>Uphold and promote the Ten Dignity Do’s</a:t>
            </a:r>
            <a:endParaRPr lang="en-GB" sz="3400" dirty="0"/>
          </a:p>
          <a:p>
            <a:pPr lvl="0"/>
            <a:endParaRPr lang="en-GB" dirty="0"/>
          </a:p>
          <a:p>
            <a:endParaRPr lang="en-US" dirty="0"/>
          </a:p>
        </p:txBody>
      </p:sp>
    </p:spTree>
    <p:extLst>
      <p:ext uri="{BB962C8B-B14F-4D97-AF65-F5344CB8AC3E}">
        <p14:creationId xmlns:p14="http://schemas.microsoft.com/office/powerpoint/2010/main" val="27466539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39552" y="764705"/>
            <a:ext cx="8229600" cy="5308436"/>
          </a:xfrm>
        </p:spPr>
        <p:txBody>
          <a:bodyPr/>
          <a:lstStyle/>
          <a:p>
            <a:pPr>
              <a:buFontTx/>
              <a:buNone/>
            </a:pPr>
            <a:r>
              <a:rPr lang="en-GB" b="1" dirty="0">
                <a:solidFill>
                  <a:schemeClr val="tx1"/>
                </a:solidFill>
                <a:latin typeface="Century Gothic" charset="0"/>
              </a:rPr>
              <a:t>Reward and recognise those who make a difference and go that extra mile.</a:t>
            </a:r>
          </a:p>
          <a:p>
            <a:endParaRPr lang="en-GB" dirty="0"/>
          </a:p>
        </p:txBody>
      </p:sp>
      <p:pic>
        <p:nvPicPr>
          <p:cNvPr id="5" name="Picture 4" descr="MC9004343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276475"/>
            <a:ext cx="5400675" cy="284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7629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39552" y="548681"/>
            <a:ext cx="8229600" cy="5524460"/>
          </a:xfrm>
        </p:spPr>
        <p:txBody>
          <a:bodyPr/>
          <a:lstStyle/>
          <a:p>
            <a:pPr>
              <a:buFontTx/>
              <a:buNone/>
            </a:pPr>
            <a:r>
              <a:rPr lang="en-GB" b="1" dirty="0">
                <a:solidFill>
                  <a:schemeClr val="tx1"/>
                </a:solidFill>
                <a:latin typeface="Century Gothic" charset="0"/>
              </a:rPr>
              <a:t>Stimulate a country-wide debate about the importance of care services respecting the dignity of those who use them.  </a:t>
            </a:r>
          </a:p>
          <a:p>
            <a:endParaRPr lang="en-GB" dirty="0"/>
          </a:p>
        </p:txBody>
      </p:sp>
      <p:pic>
        <p:nvPicPr>
          <p:cNvPr id="5" name="Picture 5" descr="MC90043438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284538"/>
            <a:ext cx="2592387"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66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39552" y="620689"/>
            <a:ext cx="8229600" cy="5452452"/>
          </a:xfrm>
        </p:spPr>
        <p:txBody>
          <a:bodyPr/>
          <a:lstStyle/>
          <a:p>
            <a:r>
              <a:rPr lang="en-GB" b="1" dirty="0">
                <a:solidFill>
                  <a:schemeClr val="tx1"/>
                </a:solidFill>
                <a:latin typeface="Century Gothic" charset="0"/>
              </a:rPr>
              <a:t>Encourage people to stand up and tackle services that don</a:t>
            </a:r>
            <a:r>
              <a:rPr lang="ja-JP" altLang="en-GB" b="1" dirty="0">
                <a:solidFill>
                  <a:schemeClr val="tx1"/>
                </a:solidFill>
                <a:latin typeface="Arial"/>
              </a:rPr>
              <a:t>’</a:t>
            </a:r>
            <a:r>
              <a:rPr lang="en-GB" b="1" dirty="0">
                <a:solidFill>
                  <a:schemeClr val="tx1"/>
                </a:solidFill>
                <a:latin typeface="Century Gothic" charset="0"/>
              </a:rPr>
              <a:t>t respect dignity, rather than just tolerating them</a:t>
            </a:r>
          </a:p>
        </p:txBody>
      </p:sp>
      <p:pic>
        <p:nvPicPr>
          <p:cNvPr id="5" name="Picture 4" descr="MC90043591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8139" y="2556313"/>
            <a:ext cx="196850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C90044041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508020"/>
            <a:ext cx="1830387" cy="1484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MC9004380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616763"/>
            <a:ext cx="186372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155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3"/>
            <a:ext cx="8229600" cy="5236428"/>
          </a:xfrm>
        </p:spPr>
        <p:txBody>
          <a:bodyPr/>
          <a:lstStyle/>
          <a:p>
            <a:r>
              <a:rPr lang="en-GB" b="1" dirty="0">
                <a:latin typeface="Century Gothic" charset="0"/>
              </a:rPr>
              <a:t>Raise awareness of dignity in care and inspire local people to take action</a:t>
            </a:r>
          </a:p>
          <a:p>
            <a:endParaRPr lang="en-GB" dirty="0"/>
          </a:p>
        </p:txBody>
      </p:sp>
      <p:pic>
        <p:nvPicPr>
          <p:cNvPr id="4" name="Picture 5" descr="MC9004420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708920"/>
            <a:ext cx="2447925"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17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pPr>
              <a:buFontTx/>
              <a:buNone/>
            </a:pPr>
            <a:r>
              <a:rPr lang="en-GB" b="1" dirty="0" smtClean="0">
                <a:solidFill>
                  <a:schemeClr val="tx1"/>
                </a:solidFill>
                <a:latin typeface="Century Gothic" charset="0"/>
              </a:rPr>
              <a:t>	</a:t>
            </a:r>
          </a:p>
          <a:p>
            <a:pPr>
              <a:buFontTx/>
              <a:buNone/>
            </a:pPr>
            <a:endParaRPr lang="en-GB" b="1" dirty="0">
              <a:latin typeface="Century Gothic" charset="0"/>
            </a:endParaRPr>
          </a:p>
          <a:p>
            <a:pPr>
              <a:buFontTx/>
              <a:buNone/>
            </a:pPr>
            <a:r>
              <a:rPr lang="en-GB" b="1" dirty="0" smtClean="0">
                <a:solidFill>
                  <a:schemeClr val="tx1"/>
                </a:solidFill>
                <a:latin typeface="Century Gothic" charset="0"/>
              </a:rPr>
              <a:t>	Spread </a:t>
            </a:r>
            <a:r>
              <a:rPr lang="en-GB" b="1" dirty="0">
                <a:solidFill>
                  <a:schemeClr val="tx1"/>
                </a:solidFill>
                <a:latin typeface="Century Gothic" charset="0"/>
              </a:rPr>
              <a:t>best practice and support people and organisations to drive up standards </a:t>
            </a:r>
          </a:p>
          <a:p>
            <a:endParaRPr lang="en-GB" dirty="0"/>
          </a:p>
        </p:txBody>
      </p:sp>
    </p:spTree>
    <p:extLst>
      <p:ext uri="{BB962C8B-B14F-4D97-AF65-F5344CB8AC3E}">
        <p14:creationId xmlns:p14="http://schemas.microsoft.com/office/powerpoint/2010/main" val="26742087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80000"/>
              </a:lnSpc>
              <a:buFontTx/>
              <a:buNone/>
            </a:pPr>
            <a:r>
              <a:rPr lang="en-US" sz="2800" b="1" dirty="0" smtClean="0">
                <a:solidFill>
                  <a:srgbClr val="3366FF"/>
                </a:solidFill>
                <a:latin typeface="Franklin Gothic Book"/>
                <a:cs typeface="Franklin Gothic Book"/>
              </a:rPr>
              <a:t>                                 </a:t>
            </a:r>
          </a:p>
          <a:p>
            <a:pPr>
              <a:lnSpc>
                <a:spcPct val="80000"/>
              </a:lnSpc>
              <a:buFontTx/>
              <a:buNone/>
            </a:pPr>
            <a:r>
              <a:rPr lang="en-US" sz="2800" b="1" dirty="0">
                <a:solidFill>
                  <a:srgbClr val="3366FF"/>
                </a:solidFill>
                <a:latin typeface="Franklin Gothic Book"/>
                <a:cs typeface="Franklin Gothic Book"/>
              </a:rPr>
              <a:t> </a:t>
            </a:r>
            <a:r>
              <a:rPr lang="en-US" sz="2800" b="1" dirty="0" smtClean="0">
                <a:solidFill>
                  <a:srgbClr val="3366FF"/>
                </a:solidFill>
                <a:latin typeface="Franklin Gothic Book"/>
                <a:cs typeface="Franklin Gothic Book"/>
              </a:rPr>
              <a:t>                      </a:t>
            </a:r>
            <a:endParaRPr lang="en-US" sz="3600" b="1" dirty="0" smtClean="0">
              <a:solidFill>
                <a:srgbClr val="3366FF"/>
              </a:solidFill>
              <a:latin typeface="Didot"/>
              <a:cs typeface="Didot"/>
            </a:endParaRPr>
          </a:p>
          <a:p>
            <a:pPr algn="ctr">
              <a:lnSpc>
                <a:spcPct val="80000"/>
              </a:lnSpc>
              <a:buFontTx/>
              <a:buNone/>
            </a:pPr>
            <a:endParaRPr lang="en-US" sz="3600" b="1" dirty="0" smtClean="0">
              <a:solidFill>
                <a:srgbClr val="FF0000"/>
              </a:solidFill>
              <a:latin typeface="Didot"/>
              <a:cs typeface="Didot"/>
            </a:endParaRPr>
          </a:p>
          <a:p>
            <a:pPr algn="ctr">
              <a:lnSpc>
                <a:spcPct val="80000"/>
              </a:lnSpc>
              <a:buFontTx/>
              <a:buNone/>
            </a:pPr>
            <a:r>
              <a:rPr lang="en-US" sz="3600" b="1" dirty="0" smtClean="0">
                <a:solidFill>
                  <a:srgbClr val="3366FF"/>
                </a:solidFill>
                <a:latin typeface="Didot"/>
                <a:cs typeface="Didot"/>
              </a:rPr>
              <a:t>DIGNITY CHAMPIONS</a:t>
            </a:r>
          </a:p>
          <a:p>
            <a:pPr algn="ctr">
              <a:lnSpc>
                <a:spcPct val="80000"/>
              </a:lnSpc>
              <a:buFontTx/>
              <a:buNone/>
            </a:pPr>
            <a:r>
              <a:rPr lang="en-US" sz="3600" b="1" dirty="0" smtClean="0">
                <a:solidFill>
                  <a:srgbClr val="FF0000"/>
                </a:solidFill>
                <a:latin typeface="Didot"/>
                <a:cs typeface="Didot"/>
              </a:rPr>
              <a:t> SIGN UP TO UPHOLD </a:t>
            </a:r>
          </a:p>
          <a:p>
            <a:pPr algn="ctr">
              <a:lnSpc>
                <a:spcPct val="80000"/>
              </a:lnSpc>
              <a:buFontTx/>
              <a:buNone/>
            </a:pPr>
            <a:r>
              <a:rPr lang="en-US" sz="3600" b="1" dirty="0" smtClean="0">
                <a:solidFill>
                  <a:srgbClr val="3366FF"/>
                </a:solidFill>
                <a:latin typeface="Didot"/>
                <a:cs typeface="Didot"/>
              </a:rPr>
              <a:t>THE TEN DIGNITY DO'S</a:t>
            </a:r>
          </a:p>
          <a:p>
            <a:pPr>
              <a:lnSpc>
                <a:spcPct val="80000"/>
              </a:lnSpc>
            </a:pPr>
            <a:endParaRPr lang="en-US" dirty="0" smtClean="0">
              <a:latin typeface="Franklin Gothic Book"/>
              <a:cs typeface="Franklin Gothic Book"/>
            </a:endParaRPr>
          </a:p>
        </p:txBody>
      </p:sp>
    </p:spTree>
    <p:extLst>
      <p:ext uri="{BB962C8B-B14F-4D97-AF65-F5344CB8AC3E}">
        <p14:creationId xmlns:p14="http://schemas.microsoft.com/office/powerpoint/2010/main" val="7903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US" dirty="0" smtClean="0">
              <a:solidFill>
                <a:srgbClr val="3366FF"/>
              </a:solidFill>
            </a:endParaRPr>
          </a:p>
          <a:p>
            <a:pPr marL="0" indent="0">
              <a:buNone/>
            </a:pPr>
            <a:endParaRPr lang="en-US" dirty="0">
              <a:solidFill>
                <a:srgbClr val="3366FF"/>
              </a:solidFill>
            </a:endParaRPr>
          </a:p>
          <a:p>
            <a:pPr marL="0" indent="0" algn="ctr">
              <a:buNone/>
            </a:pPr>
            <a:r>
              <a:rPr lang="en-US" dirty="0" smtClean="0">
                <a:solidFill>
                  <a:srgbClr val="3366FF"/>
                </a:solidFill>
              </a:rPr>
              <a:t>THERE </a:t>
            </a:r>
            <a:r>
              <a:rPr lang="en-US" dirty="0">
                <a:solidFill>
                  <a:srgbClr val="3366FF"/>
                </a:solidFill>
              </a:rPr>
              <a:t>ARE OVER  </a:t>
            </a:r>
            <a:r>
              <a:rPr lang="en-US" dirty="0" smtClean="0">
                <a:solidFill>
                  <a:srgbClr val="3366FF"/>
                </a:solidFill>
              </a:rPr>
              <a:t>77,000 CHAMPIONS </a:t>
            </a:r>
            <a:r>
              <a:rPr lang="en-US" dirty="0">
                <a:solidFill>
                  <a:srgbClr val="3366FF"/>
                </a:solidFill>
              </a:rPr>
              <a:t>SIGNED UP ON THE DIGNITY IN CARE WEBSITE</a:t>
            </a:r>
          </a:p>
          <a:p>
            <a:endParaRPr lang="en-GB" dirty="0"/>
          </a:p>
        </p:txBody>
      </p:sp>
    </p:spTree>
    <p:extLst>
      <p:ext uri="{BB962C8B-B14F-4D97-AF65-F5344CB8AC3E}">
        <p14:creationId xmlns:p14="http://schemas.microsoft.com/office/powerpoint/2010/main" val="3251986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4400" smtClean="0">
              <a:latin typeface="Arial" charset="0"/>
              <a:ea typeface="Arial" charset="0"/>
              <a:cs typeface="Arial" charset="0"/>
            </a:endParaRPr>
          </a:p>
          <a:p>
            <a:pPr marL="0" indent="0" algn="ctr">
              <a:buFont typeface="Arial" panose="020B0604020202020204" pitchFamily="34" charset="0"/>
              <a:buNone/>
            </a:pPr>
            <a:r>
              <a:rPr lang="en-US" sz="4400" smtClean="0">
                <a:latin typeface="Arial" charset="0"/>
                <a:ea typeface="Arial" charset="0"/>
                <a:cs typeface="Arial" charset="0"/>
              </a:rPr>
              <a:t>Taking Action – ideas – pictures </a:t>
            </a:r>
            <a:endParaRPr lang="en-US" sz="4400" dirty="0">
              <a:latin typeface="Arial" charset="0"/>
              <a:ea typeface="Arial" charset="0"/>
              <a:cs typeface="Arial" charset="0"/>
            </a:endParaRPr>
          </a:p>
        </p:txBody>
      </p:sp>
    </p:spTree>
    <p:extLst>
      <p:ext uri="{BB962C8B-B14F-4D97-AF65-F5344CB8AC3E}">
        <p14:creationId xmlns:p14="http://schemas.microsoft.com/office/powerpoint/2010/main" val="92790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charset="0"/>
              </a:rPr>
              <a:t>Defining ‘Dignity’</a:t>
            </a:r>
            <a:endParaRPr lang="en-GB" sz="3200" dirty="0"/>
          </a:p>
        </p:txBody>
      </p:sp>
      <p:sp>
        <p:nvSpPr>
          <p:cNvPr id="4" name="Content Placeholder 2"/>
          <p:cNvSpPr>
            <a:spLocks noGrp="1"/>
          </p:cNvSpPr>
          <p:nvPr>
            <p:ph idx="1"/>
          </p:nvPr>
        </p:nvSpPr>
        <p:spPr>
          <a:xfrm>
            <a:off x="539552" y="1052736"/>
            <a:ext cx="8229600" cy="5020405"/>
          </a:xfrm>
        </p:spPr>
        <p:txBody>
          <a:bodyPr>
            <a:noAutofit/>
          </a:bodyPr>
          <a:lstStyle/>
          <a:p>
            <a:r>
              <a:rPr lang="en-US" sz="2000" dirty="0" smtClean="0">
                <a:latin typeface="Arial"/>
                <a:cs typeface="Arial"/>
              </a:rPr>
              <a:t>Dignity </a:t>
            </a:r>
            <a:r>
              <a:rPr lang="en-US" sz="2000" dirty="0">
                <a:latin typeface="Arial"/>
                <a:cs typeface="Arial"/>
              </a:rPr>
              <a:t>consists of many overlapping aspects, involving </a:t>
            </a:r>
            <a:r>
              <a:rPr lang="en-US" sz="2000" b="1" dirty="0">
                <a:solidFill>
                  <a:srgbClr val="FF0000"/>
                </a:solidFill>
                <a:latin typeface="Arial"/>
                <a:cs typeface="Arial"/>
              </a:rPr>
              <a:t>respect, privacy, autonomy and self-</a:t>
            </a:r>
            <a:r>
              <a:rPr lang="en-US" sz="2000" b="1" i="1" dirty="0">
                <a:solidFill>
                  <a:srgbClr val="FF0000"/>
                </a:solidFill>
                <a:latin typeface="Arial"/>
                <a:cs typeface="Arial"/>
              </a:rPr>
              <a:t>worth    </a:t>
            </a:r>
            <a:r>
              <a:rPr lang="en-US" sz="2000" b="1" i="1" dirty="0">
                <a:solidFill>
                  <a:srgbClr val="000000"/>
                </a:solidFill>
                <a:latin typeface="Arial"/>
                <a:cs typeface="Arial"/>
              </a:rPr>
              <a:t>[</a:t>
            </a:r>
            <a:r>
              <a:rPr lang="en-US" sz="2000" b="1" i="1" dirty="0">
                <a:latin typeface="Arial"/>
                <a:cs typeface="Arial"/>
              </a:rPr>
              <a:t>Oxford Dictionary]</a:t>
            </a:r>
          </a:p>
          <a:p>
            <a:r>
              <a:rPr lang="en-US" sz="2000" dirty="0">
                <a:latin typeface="Arial"/>
                <a:cs typeface="Arial"/>
              </a:rPr>
              <a:t> a </a:t>
            </a:r>
            <a:r>
              <a:rPr lang="en-US" sz="2000" b="1" i="1" dirty="0">
                <a:latin typeface="Arial"/>
                <a:cs typeface="Arial"/>
              </a:rPr>
              <a:t>standard dictionary </a:t>
            </a:r>
            <a:r>
              <a:rPr lang="en-US" sz="2000" dirty="0">
                <a:latin typeface="Arial"/>
                <a:cs typeface="Arial"/>
              </a:rPr>
              <a:t>definition: </a:t>
            </a:r>
            <a:r>
              <a:rPr lang="en-US" sz="2000" b="1" dirty="0">
                <a:solidFill>
                  <a:srgbClr val="FF0000"/>
                </a:solidFill>
                <a:latin typeface="Arial"/>
                <a:cs typeface="Arial"/>
              </a:rPr>
              <a:t>a state, quality or manner worthy of esteem or respect</a:t>
            </a:r>
            <a:r>
              <a:rPr lang="en-US" sz="2000" dirty="0">
                <a:latin typeface="Arial"/>
                <a:cs typeface="Arial"/>
              </a:rPr>
              <a:t>; and (by extension) </a:t>
            </a:r>
            <a:r>
              <a:rPr lang="en-US" sz="2000" b="1" dirty="0">
                <a:solidFill>
                  <a:srgbClr val="FF0000"/>
                </a:solidFill>
                <a:latin typeface="Arial"/>
                <a:cs typeface="Arial"/>
              </a:rPr>
              <a:t>self-respect</a:t>
            </a:r>
            <a:r>
              <a:rPr lang="en-US" sz="2000" dirty="0">
                <a:latin typeface="Arial"/>
                <a:cs typeface="Arial"/>
              </a:rPr>
              <a:t>. </a:t>
            </a:r>
            <a:endParaRPr lang="en-US" sz="2000" dirty="0" smtClean="0">
              <a:latin typeface="Arial"/>
              <a:cs typeface="Arial"/>
            </a:endParaRPr>
          </a:p>
          <a:p>
            <a:r>
              <a:rPr lang="en-GB" sz="2000" dirty="0" smtClean="0"/>
              <a:t>To </a:t>
            </a:r>
            <a:r>
              <a:rPr lang="en-GB" sz="2000" dirty="0"/>
              <a:t>treat someone with dignity is to treat them as being of worth, in a way that is respectful of them as  valued individuals .[</a:t>
            </a:r>
            <a:r>
              <a:rPr lang="en-GB" sz="2000" i="1" dirty="0"/>
              <a:t>RCN – Defending Dignity survey 2008</a:t>
            </a:r>
            <a:r>
              <a:rPr lang="en-GB" sz="2000" i="1" dirty="0" smtClean="0"/>
              <a:t>]</a:t>
            </a:r>
            <a:endParaRPr lang="en-US" sz="2000" i="1" dirty="0">
              <a:latin typeface="Arial"/>
              <a:cs typeface="Arial"/>
            </a:endParaRPr>
          </a:p>
          <a:p>
            <a:r>
              <a:rPr lang="en-US" altLang="ja-JP" sz="2000" dirty="0">
                <a:latin typeface="Arial"/>
                <a:cs typeface="Arial"/>
              </a:rPr>
              <a:t>Dignity in care means the </a:t>
            </a:r>
            <a:r>
              <a:rPr lang="en-US" altLang="ja-JP" sz="2000" b="1" dirty="0">
                <a:solidFill>
                  <a:srgbClr val="FF3300"/>
                </a:solidFill>
                <a:latin typeface="Arial"/>
                <a:cs typeface="Arial"/>
              </a:rPr>
              <a:t>kind of care/ support</a:t>
            </a:r>
            <a:r>
              <a:rPr lang="en-US" altLang="ja-JP" sz="2000" dirty="0">
                <a:solidFill>
                  <a:srgbClr val="FF3300"/>
                </a:solidFill>
                <a:latin typeface="Arial"/>
                <a:cs typeface="Arial"/>
              </a:rPr>
              <a:t>,</a:t>
            </a:r>
            <a:r>
              <a:rPr lang="en-US" altLang="ja-JP" sz="2000" dirty="0">
                <a:latin typeface="Arial"/>
                <a:cs typeface="Arial"/>
              </a:rPr>
              <a:t> in any setting, which supports and promotes, and does not undermine, a person</a:t>
            </a:r>
            <a:r>
              <a:rPr lang="ja-JP" altLang="en-US" sz="2000" dirty="0">
                <a:latin typeface="Arial"/>
                <a:cs typeface="Arial"/>
              </a:rPr>
              <a:t>’</a:t>
            </a:r>
            <a:r>
              <a:rPr lang="en-US" altLang="ja-JP" sz="2000" dirty="0">
                <a:latin typeface="Arial"/>
                <a:cs typeface="Arial"/>
              </a:rPr>
              <a:t>s self-respect, regardless of </a:t>
            </a:r>
            <a:r>
              <a:rPr lang="en-US" altLang="ja-JP" sz="2000" b="1" dirty="0">
                <a:solidFill>
                  <a:srgbClr val="FF0000"/>
                </a:solidFill>
                <a:latin typeface="Arial"/>
                <a:cs typeface="Arial"/>
              </a:rPr>
              <a:t>difference</a:t>
            </a:r>
            <a:endParaRPr lang="en-GB" altLang="ja-JP" sz="2000" dirty="0">
              <a:latin typeface="Arial"/>
              <a:cs typeface="Arial"/>
            </a:endParaRPr>
          </a:p>
          <a:p>
            <a:pPr lvl="1">
              <a:buNone/>
            </a:pPr>
            <a:r>
              <a:rPr lang="en-US" sz="2000" i="1" dirty="0">
                <a:latin typeface="Arial"/>
                <a:cs typeface="Arial"/>
              </a:rPr>
              <a:t>(SCIE Guide 15)</a:t>
            </a:r>
          </a:p>
          <a:p>
            <a:r>
              <a:rPr lang="en-US" sz="2000" dirty="0">
                <a:latin typeface="Arial"/>
                <a:cs typeface="Arial"/>
              </a:rPr>
              <a:t>While ‘dignity’ may be difficult to define, what is clear is that </a:t>
            </a:r>
            <a:r>
              <a:rPr lang="en-US" sz="2000" b="1" dirty="0">
                <a:solidFill>
                  <a:srgbClr val="FF0000"/>
                </a:solidFill>
                <a:latin typeface="Arial"/>
                <a:cs typeface="Arial"/>
              </a:rPr>
              <a:t>people know when they have not been treated with dignity and respect</a:t>
            </a:r>
          </a:p>
          <a:p>
            <a:pPr marL="0" indent="0">
              <a:buNone/>
            </a:pPr>
            <a:r>
              <a:rPr lang="en-US" sz="2000" i="1" dirty="0" smtClean="0">
                <a:latin typeface="Arial"/>
                <a:cs typeface="Arial"/>
              </a:rPr>
              <a:t>	SCIE</a:t>
            </a:r>
            <a:r>
              <a:rPr lang="en-US" sz="2000" i="1" dirty="0">
                <a:latin typeface="Arial"/>
                <a:cs typeface="Arial"/>
              </a:rPr>
              <a:t>- Dignity in care </a:t>
            </a:r>
            <a:r>
              <a:rPr lang="en-US" sz="2000" i="1" dirty="0" smtClean="0">
                <a:latin typeface="Arial"/>
                <a:cs typeface="Arial"/>
              </a:rPr>
              <a:t>guide</a:t>
            </a:r>
          </a:p>
          <a:p>
            <a:pPr marL="0" indent="0">
              <a:buNone/>
            </a:pPr>
            <a:endParaRPr lang="en-GB" sz="2000" i="1" dirty="0">
              <a:latin typeface="Arial"/>
              <a:cs typeface="Arial"/>
            </a:endParaRPr>
          </a:p>
          <a:p>
            <a:pPr marL="0" indent="0" eaLnBrk="1" hangingPunct="1">
              <a:buNone/>
            </a:pPr>
            <a:endParaRPr lang="en-US" sz="2000" b="1" dirty="0">
              <a:latin typeface="Arial" charset="0"/>
              <a:cs typeface="Arial" charset="0"/>
            </a:endParaRPr>
          </a:p>
        </p:txBody>
      </p:sp>
    </p:spTree>
    <p:extLst>
      <p:ext uri="{BB962C8B-B14F-4D97-AF65-F5344CB8AC3E}">
        <p14:creationId xmlns:p14="http://schemas.microsoft.com/office/powerpoint/2010/main" val="1039055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latin typeface="Arial Rounded MT Bold"/>
                <a:cs typeface="Arial Rounded MT Bold"/>
              </a:rPr>
              <a:t>S    What do you </a:t>
            </a:r>
            <a:r>
              <a:rPr lang="en-US" dirty="0">
                <a:solidFill>
                  <a:srgbClr val="FF0000"/>
                </a:solidFill>
                <a:latin typeface="Arial Rounded MT Bold"/>
                <a:cs typeface="Arial Rounded MT Bold"/>
              </a:rPr>
              <a:t>S</a:t>
            </a:r>
            <a:r>
              <a:rPr lang="en-US" dirty="0">
                <a:latin typeface="Arial Rounded MT Bold"/>
                <a:cs typeface="Arial Rounded MT Bold"/>
              </a:rPr>
              <a:t>ee?……</a:t>
            </a:r>
            <a:r>
              <a:rPr lang="en-US" sz="2000" dirty="0">
                <a:latin typeface="Arial Rounded MT Bold"/>
                <a:cs typeface="Arial Rounded MT Bold"/>
              </a:rPr>
              <a:t>…</a:t>
            </a:r>
          </a:p>
          <a:p>
            <a:pPr marL="0" indent="0">
              <a:buNone/>
            </a:pPr>
            <a:endParaRPr lang="en-US" sz="2000" dirty="0">
              <a:latin typeface="Arial Rounded MT Bold"/>
              <a:cs typeface="Arial Rounded MT Bold"/>
            </a:endParaRPr>
          </a:p>
          <a:p>
            <a:pPr marL="0" indent="0">
              <a:buNone/>
            </a:pPr>
            <a:r>
              <a:rPr lang="en-US" dirty="0">
                <a:latin typeface="Arial Rounded MT Bold"/>
                <a:cs typeface="Arial Rounded MT Bold"/>
              </a:rPr>
              <a:t>A    What is the </a:t>
            </a:r>
            <a:r>
              <a:rPr lang="en-US" dirty="0">
                <a:solidFill>
                  <a:srgbClr val="FF0000"/>
                </a:solidFill>
                <a:latin typeface="Arial Rounded MT Bold"/>
                <a:cs typeface="Arial Rounded MT Bold"/>
              </a:rPr>
              <a:t>A</a:t>
            </a:r>
            <a:r>
              <a:rPr lang="en-US" dirty="0">
                <a:latin typeface="Arial Rounded MT Bold"/>
                <a:cs typeface="Arial Rounded MT Bold"/>
              </a:rPr>
              <a:t>tmosphere like?………</a:t>
            </a:r>
            <a:r>
              <a:rPr lang="en-US" sz="2000" dirty="0">
                <a:latin typeface="Arial Rounded MT Bold"/>
                <a:cs typeface="Arial Rounded MT Bold"/>
              </a:rPr>
              <a:t>…</a:t>
            </a:r>
          </a:p>
          <a:p>
            <a:pPr marL="0" indent="0">
              <a:buNone/>
            </a:pPr>
            <a:endParaRPr lang="en-US" sz="2000" dirty="0">
              <a:latin typeface="Arial Rounded MT Bold"/>
              <a:cs typeface="Arial Rounded MT Bold"/>
            </a:endParaRPr>
          </a:p>
          <a:p>
            <a:pPr marL="0" indent="0">
              <a:buNone/>
            </a:pPr>
            <a:r>
              <a:rPr lang="en-US" dirty="0">
                <a:latin typeface="Arial Rounded MT Bold"/>
                <a:cs typeface="Arial Rounded MT Bold"/>
              </a:rPr>
              <a:t>F     What do you </a:t>
            </a:r>
            <a:r>
              <a:rPr lang="en-US" dirty="0">
                <a:solidFill>
                  <a:srgbClr val="FF0000"/>
                </a:solidFill>
                <a:latin typeface="Arial Rounded MT Bold"/>
                <a:cs typeface="Arial Rounded MT Bold"/>
              </a:rPr>
              <a:t>F</a:t>
            </a:r>
            <a:r>
              <a:rPr lang="en-US" dirty="0">
                <a:latin typeface="Arial Rounded MT Bold"/>
                <a:cs typeface="Arial Rounded MT Bold"/>
              </a:rPr>
              <a:t>eel?………</a:t>
            </a:r>
          </a:p>
          <a:p>
            <a:pPr marL="0" indent="0">
              <a:buNone/>
            </a:pPr>
            <a:endParaRPr lang="en-US" sz="2000" dirty="0">
              <a:latin typeface="Arial Rounded MT Bold"/>
              <a:cs typeface="Arial Rounded MT Bold"/>
            </a:endParaRPr>
          </a:p>
          <a:p>
            <a:pPr marL="0" indent="0">
              <a:buNone/>
            </a:pPr>
            <a:r>
              <a:rPr lang="en-US" dirty="0">
                <a:latin typeface="Arial Rounded MT Bold"/>
                <a:cs typeface="Arial Rounded MT Bold"/>
              </a:rPr>
              <a:t>E     Where is your </a:t>
            </a:r>
            <a:r>
              <a:rPr lang="en-US" dirty="0">
                <a:solidFill>
                  <a:srgbClr val="FF0000"/>
                </a:solidFill>
                <a:latin typeface="Arial Rounded MT Bold"/>
                <a:cs typeface="Arial Rounded MT Bold"/>
              </a:rPr>
              <a:t>E</a:t>
            </a:r>
            <a:r>
              <a:rPr lang="en-US" dirty="0">
                <a:latin typeface="Arial Rounded MT Bold"/>
                <a:cs typeface="Arial Rounded MT Bold"/>
              </a:rPr>
              <a:t>vidence ……</a:t>
            </a:r>
          </a:p>
          <a:p>
            <a:pPr marL="0" indent="0">
              <a:buNone/>
            </a:pPr>
            <a:endParaRPr lang="en-US" sz="2000" dirty="0">
              <a:latin typeface="Arial Rounded MT Bold"/>
              <a:cs typeface="Arial Rounded MT Bold"/>
            </a:endParaRPr>
          </a:p>
          <a:p>
            <a:pPr marL="0" indent="0">
              <a:buNone/>
            </a:pPr>
            <a:r>
              <a:rPr lang="en-US" dirty="0">
                <a:latin typeface="Arial Rounded MT Bold"/>
                <a:cs typeface="Arial Rounded MT Bold"/>
              </a:rPr>
              <a:t>T    Who can you </a:t>
            </a:r>
            <a:r>
              <a:rPr lang="en-US" dirty="0">
                <a:solidFill>
                  <a:srgbClr val="FF0000"/>
                </a:solidFill>
                <a:latin typeface="Arial Rounded MT Bold"/>
                <a:cs typeface="Arial Rounded MT Bold"/>
              </a:rPr>
              <a:t>T</a:t>
            </a:r>
            <a:r>
              <a:rPr lang="en-US" dirty="0">
                <a:latin typeface="Arial Rounded MT Bold"/>
                <a:cs typeface="Arial Rounded MT Bold"/>
              </a:rPr>
              <a:t>ell</a:t>
            </a:r>
          </a:p>
          <a:p>
            <a:pPr marL="0" indent="0">
              <a:buNone/>
            </a:pPr>
            <a:endParaRPr lang="en-US" sz="2000" dirty="0">
              <a:latin typeface="Arial Rounded MT Bold"/>
              <a:cs typeface="Arial Rounded MT Bold"/>
            </a:endParaRPr>
          </a:p>
          <a:p>
            <a:pPr marL="0" indent="0">
              <a:buNone/>
            </a:pPr>
            <a:r>
              <a:rPr lang="en-US" dirty="0">
                <a:latin typeface="Arial Rounded MT Bold"/>
                <a:cs typeface="Arial Rounded MT Bold"/>
              </a:rPr>
              <a:t>Y    </a:t>
            </a:r>
            <a:r>
              <a:rPr lang="en-US" dirty="0">
                <a:solidFill>
                  <a:srgbClr val="FF0000"/>
                </a:solidFill>
                <a:latin typeface="Arial Rounded MT Bold"/>
                <a:cs typeface="Arial Rounded MT Bold"/>
              </a:rPr>
              <a:t>Y</a:t>
            </a:r>
            <a:r>
              <a:rPr lang="en-US" dirty="0">
                <a:latin typeface="Arial Rounded MT Bold"/>
                <a:cs typeface="Arial Rounded MT Bold"/>
              </a:rPr>
              <a:t>our responsibility to report.</a:t>
            </a:r>
          </a:p>
          <a:p>
            <a:endParaRPr lang="en-GB" dirty="0"/>
          </a:p>
        </p:txBody>
      </p:sp>
    </p:spTree>
    <p:extLst>
      <p:ext uri="{BB962C8B-B14F-4D97-AF65-F5344CB8AC3E}">
        <p14:creationId xmlns:p14="http://schemas.microsoft.com/office/powerpoint/2010/main" val="23564713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5E2140"/>
                </a:solidFill>
                <a:latin typeface="Arial Black"/>
                <a:cs typeface="Arial Black"/>
              </a:rPr>
              <a:t>Promoting Dignity </a:t>
            </a:r>
            <a:endParaRPr lang="en-GB" dirty="0"/>
          </a:p>
        </p:txBody>
      </p:sp>
      <p:sp>
        <p:nvSpPr>
          <p:cNvPr id="4" name="Rectangle 10"/>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a:defRPr/>
            </a:pPr>
            <a:r>
              <a:rPr lang="en-GB" sz="1600" dirty="0"/>
              <a:t>There is no wrong way to promote dignity at </a:t>
            </a:r>
            <a:r>
              <a:rPr lang="en-GB" sz="1600" dirty="0" smtClean="0"/>
              <a:t>local levels, </a:t>
            </a:r>
            <a:r>
              <a:rPr lang="en-GB" sz="1600" dirty="0"/>
              <a:t>we have seen</a:t>
            </a:r>
            <a:r>
              <a:rPr lang="en-GB" sz="1600" dirty="0" smtClean="0"/>
              <a:t>:</a:t>
            </a:r>
            <a:endParaRPr lang="en-GB" sz="1600" dirty="0"/>
          </a:p>
          <a:p>
            <a:pPr defTabSz="914400">
              <a:buFontTx/>
              <a:buChar char="•"/>
              <a:defRPr/>
            </a:pPr>
            <a:r>
              <a:rPr lang="en-GB" sz="2000" dirty="0"/>
              <a:t>Verse</a:t>
            </a:r>
          </a:p>
          <a:p>
            <a:pPr defTabSz="914400">
              <a:buFontTx/>
              <a:buChar char="•"/>
              <a:defRPr/>
            </a:pPr>
            <a:r>
              <a:rPr lang="en-GB" sz="2000" dirty="0"/>
              <a:t>Prose</a:t>
            </a:r>
          </a:p>
          <a:p>
            <a:pPr defTabSz="914400">
              <a:buFontTx/>
              <a:buChar char="•"/>
              <a:defRPr/>
            </a:pPr>
            <a:r>
              <a:rPr lang="en-GB" sz="2000" dirty="0"/>
              <a:t>Posters &amp; beer mats</a:t>
            </a:r>
          </a:p>
          <a:p>
            <a:pPr defTabSz="914400">
              <a:buFontTx/>
              <a:buChar char="•"/>
              <a:defRPr/>
            </a:pPr>
            <a:r>
              <a:rPr lang="en-GB" sz="2000" dirty="0"/>
              <a:t>Award schemes &amp; ceremonies </a:t>
            </a:r>
          </a:p>
          <a:p>
            <a:pPr defTabSz="914400">
              <a:buFontTx/>
              <a:buChar char="•"/>
              <a:defRPr/>
            </a:pPr>
            <a:r>
              <a:rPr lang="en-GB" sz="2000" dirty="0"/>
              <a:t>Dignity Charters &amp; pledges</a:t>
            </a:r>
          </a:p>
          <a:p>
            <a:pPr defTabSz="914400">
              <a:buFontTx/>
              <a:buChar char="•"/>
              <a:defRPr/>
            </a:pPr>
            <a:r>
              <a:rPr lang="en-GB" sz="2000" dirty="0"/>
              <a:t>DVDs </a:t>
            </a:r>
          </a:p>
          <a:p>
            <a:pPr defTabSz="914400">
              <a:buFontTx/>
              <a:buChar char="•"/>
              <a:defRPr/>
            </a:pPr>
            <a:r>
              <a:rPr lang="en-GB" sz="2000" dirty="0"/>
              <a:t>Post card and local media  campaigns </a:t>
            </a:r>
          </a:p>
          <a:p>
            <a:pPr defTabSz="914400">
              <a:buFontTx/>
              <a:buChar char="•"/>
              <a:defRPr/>
            </a:pPr>
            <a:r>
              <a:rPr lang="en-GB" sz="2000" dirty="0"/>
              <a:t>Arts schemes</a:t>
            </a:r>
          </a:p>
          <a:p>
            <a:pPr defTabSz="914400">
              <a:buFontTx/>
              <a:buChar char="•"/>
              <a:defRPr/>
            </a:pPr>
            <a:r>
              <a:rPr lang="en-GB" sz="2000" dirty="0"/>
              <a:t>Protected meal times</a:t>
            </a:r>
          </a:p>
          <a:p>
            <a:pPr defTabSz="914400">
              <a:buFontTx/>
              <a:buChar char="•"/>
              <a:defRPr/>
            </a:pPr>
            <a:r>
              <a:rPr lang="en-GB" sz="2000" dirty="0"/>
              <a:t>Life Story </a:t>
            </a:r>
            <a:r>
              <a:rPr lang="en-GB" sz="2000" dirty="0" smtClean="0"/>
              <a:t>work</a:t>
            </a:r>
          </a:p>
          <a:p>
            <a:pPr defTabSz="914400">
              <a:buFontTx/>
              <a:buChar char="•"/>
              <a:defRPr/>
            </a:pPr>
            <a:r>
              <a:rPr lang="en-GB" sz="2000" dirty="0" smtClean="0"/>
              <a:t>Volunteer visitor/ Befriender schemes</a:t>
            </a:r>
            <a:endParaRPr lang="en-GB" sz="20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949916614"/>
              </p:ext>
            </p:extLst>
          </p:nvPr>
        </p:nvGraphicFramePr>
        <p:xfrm>
          <a:off x="5292080" y="1916832"/>
          <a:ext cx="3032125" cy="3390900"/>
        </p:xfrm>
        <a:graphic>
          <a:graphicData uri="http://schemas.openxmlformats.org/presentationml/2006/ole">
            <mc:AlternateContent xmlns:mc="http://schemas.openxmlformats.org/markup-compatibility/2006">
              <mc:Choice xmlns:v="urn:schemas-microsoft-com:vml" Requires="v">
                <p:oleObj spid="_x0000_s1035" name="Acrobat Document" r:id="rId3" imgW="10693080" imgH="7568280" progId="AcroExch.Document.7">
                  <p:link updateAutomatic="1"/>
                </p:oleObj>
              </mc:Choice>
              <mc:Fallback>
                <p:oleObj name="Acrobat Document" r:id="rId3" imgW="10693080" imgH="7568280" progId="AcroExch.Document.7">
                  <p:link updateAutomatic="1"/>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916832"/>
                        <a:ext cx="30321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95881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Arial Black"/>
                <a:cs typeface="Arial Black"/>
              </a:rPr>
              <a:t>What action can we all take to shape </a:t>
            </a:r>
            <a:r>
              <a:rPr lang="en-GB" sz="2800" dirty="0" smtClean="0">
                <a:latin typeface="Arial Black"/>
                <a:cs typeface="Arial Black"/>
              </a:rPr>
              <a:t>dignity </a:t>
            </a:r>
            <a:r>
              <a:rPr lang="en-GB" sz="2800" dirty="0">
                <a:latin typeface="Arial Black"/>
                <a:cs typeface="Arial Black"/>
              </a:rPr>
              <a:t>in the future both at work and personally</a:t>
            </a:r>
            <a:endParaRPr lang="en-GB" sz="2800" dirty="0"/>
          </a:p>
        </p:txBody>
      </p:sp>
      <p:sp>
        <p:nvSpPr>
          <p:cNvPr id="4" name="Rectangle 3"/>
          <p:cNvSpPr>
            <a:spLocks noGrp="1" noChangeArrowheads="1"/>
          </p:cNvSpPr>
          <p:nvPr>
            <p:ph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Autofit/>
          </a:bodyPr>
          <a:lstStyle/>
          <a:p>
            <a:pPr>
              <a:lnSpc>
                <a:spcPct val="90000"/>
              </a:lnSpc>
              <a:defRPr/>
            </a:pPr>
            <a:r>
              <a:rPr lang="en-GB" sz="1800" b="1" dirty="0" smtClean="0">
                <a:cs typeface="+mn-cs"/>
              </a:rPr>
              <a:t>Lead by example</a:t>
            </a:r>
          </a:p>
          <a:p>
            <a:pPr>
              <a:lnSpc>
                <a:spcPct val="90000"/>
              </a:lnSpc>
              <a:defRPr/>
            </a:pPr>
            <a:r>
              <a:rPr lang="en-GB" sz="1800" b="1" dirty="0" smtClean="0">
                <a:cs typeface="+mn-cs"/>
              </a:rPr>
              <a:t>Encourage and develop local champions</a:t>
            </a:r>
          </a:p>
          <a:p>
            <a:pPr>
              <a:lnSpc>
                <a:spcPct val="90000"/>
              </a:lnSpc>
              <a:defRPr/>
            </a:pPr>
            <a:r>
              <a:rPr lang="en-GB" sz="1800" b="1" dirty="0" smtClean="0">
                <a:cs typeface="+mn-cs"/>
              </a:rPr>
              <a:t>Develop a dignity networks </a:t>
            </a:r>
          </a:p>
          <a:p>
            <a:pPr>
              <a:lnSpc>
                <a:spcPct val="90000"/>
              </a:lnSpc>
              <a:defRPr/>
            </a:pPr>
            <a:r>
              <a:rPr lang="en-GB" sz="1800" b="1" dirty="0" smtClean="0">
                <a:cs typeface="+mn-cs"/>
              </a:rPr>
              <a:t>Develop ways to sustain your dignity initiatives</a:t>
            </a:r>
          </a:p>
          <a:p>
            <a:pPr>
              <a:lnSpc>
                <a:spcPct val="90000"/>
              </a:lnSpc>
              <a:defRPr/>
            </a:pPr>
            <a:r>
              <a:rPr lang="en-GB" sz="1800" b="1" dirty="0" smtClean="0">
                <a:cs typeface="+mn-cs"/>
              </a:rPr>
              <a:t>Have your own dignity action day</a:t>
            </a:r>
          </a:p>
          <a:p>
            <a:pPr>
              <a:lnSpc>
                <a:spcPct val="90000"/>
              </a:lnSpc>
              <a:defRPr/>
            </a:pPr>
            <a:r>
              <a:rPr lang="en-GB" sz="1800" b="1" dirty="0" smtClean="0">
                <a:cs typeface="+mn-cs"/>
              </a:rPr>
              <a:t>Have a local award scheme</a:t>
            </a:r>
          </a:p>
          <a:p>
            <a:pPr>
              <a:lnSpc>
                <a:spcPct val="90000"/>
              </a:lnSpc>
              <a:defRPr/>
            </a:pPr>
            <a:r>
              <a:rPr lang="en-GB" sz="1800" b="1" dirty="0" smtClean="0">
                <a:cs typeface="+mn-cs"/>
              </a:rPr>
              <a:t>Work with partners to deliver dignity </a:t>
            </a:r>
          </a:p>
          <a:p>
            <a:pPr>
              <a:lnSpc>
                <a:spcPct val="90000"/>
              </a:lnSpc>
              <a:defRPr/>
            </a:pPr>
            <a:r>
              <a:rPr lang="en-GB" sz="1800" b="1" dirty="0" smtClean="0">
                <a:cs typeface="+mn-cs"/>
              </a:rPr>
              <a:t>Refer to dignity in policy and practice</a:t>
            </a:r>
          </a:p>
          <a:p>
            <a:pPr>
              <a:lnSpc>
                <a:spcPct val="90000"/>
              </a:lnSpc>
              <a:defRPr/>
            </a:pPr>
            <a:r>
              <a:rPr lang="en-GB" sz="1800" b="1" dirty="0" smtClean="0">
                <a:cs typeface="+mn-cs"/>
              </a:rPr>
              <a:t>Include dignity on your web sites</a:t>
            </a:r>
          </a:p>
          <a:p>
            <a:pPr>
              <a:lnSpc>
                <a:spcPct val="90000"/>
              </a:lnSpc>
              <a:defRPr/>
            </a:pPr>
            <a:r>
              <a:rPr lang="en-GB" sz="1800" b="1" dirty="0" smtClean="0">
                <a:cs typeface="+mn-cs"/>
              </a:rPr>
              <a:t>Include dignity in your team meetings</a:t>
            </a:r>
          </a:p>
          <a:p>
            <a:pPr>
              <a:lnSpc>
                <a:spcPct val="90000"/>
              </a:lnSpc>
              <a:defRPr/>
            </a:pPr>
            <a:r>
              <a:rPr lang="en-GB" sz="1800" b="1" dirty="0" smtClean="0">
                <a:cs typeface="+mn-cs"/>
              </a:rPr>
              <a:t>Use the 10 point challenges as a way of self assessing and appraisal of staff</a:t>
            </a:r>
          </a:p>
          <a:p>
            <a:pPr>
              <a:lnSpc>
                <a:spcPct val="90000"/>
              </a:lnSpc>
              <a:defRPr/>
            </a:pPr>
            <a:r>
              <a:rPr lang="en-GB" sz="1800" b="1" dirty="0" smtClean="0">
                <a:cs typeface="+mn-cs"/>
              </a:rPr>
              <a:t>Involve carers and family </a:t>
            </a:r>
          </a:p>
          <a:p>
            <a:pPr>
              <a:lnSpc>
                <a:spcPct val="90000"/>
              </a:lnSpc>
              <a:defRPr/>
            </a:pPr>
            <a:r>
              <a:rPr lang="en-GB" sz="1800" b="1" dirty="0" smtClean="0">
                <a:cs typeface="+mn-cs"/>
              </a:rPr>
              <a:t>Offer choice to those in care</a:t>
            </a:r>
          </a:p>
          <a:p>
            <a:pPr>
              <a:lnSpc>
                <a:spcPct val="90000"/>
              </a:lnSpc>
              <a:defRPr/>
            </a:pPr>
            <a:r>
              <a:rPr lang="en-GB" sz="1800" b="1" dirty="0" smtClean="0">
                <a:cs typeface="+mn-cs"/>
              </a:rPr>
              <a:t>Set up intergenerational initiatives</a:t>
            </a:r>
          </a:p>
          <a:p>
            <a:pPr>
              <a:lnSpc>
                <a:spcPct val="90000"/>
              </a:lnSpc>
              <a:defRPr/>
            </a:pPr>
            <a:r>
              <a:rPr lang="en-GB" sz="1800" b="1" dirty="0" smtClean="0">
                <a:cs typeface="+mn-cs"/>
              </a:rPr>
              <a:t>Use the action packs to develop care and involve the public</a:t>
            </a:r>
          </a:p>
          <a:p>
            <a:pPr>
              <a:lnSpc>
                <a:spcPct val="90000"/>
              </a:lnSpc>
              <a:defRPr/>
            </a:pPr>
            <a:r>
              <a:rPr lang="en-GB" sz="1800" b="1" dirty="0" smtClean="0">
                <a:cs typeface="+mn-cs"/>
              </a:rPr>
              <a:t>Invite  Health Watch to be involved</a:t>
            </a:r>
          </a:p>
        </p:txBody>
      </p:sp>
    </p:spTree>
    <p:extLst>
      <p:ext uri="{BB962C8B-B14F-4D97-AF65-F5344CB8AC3E}">
        <p14:creationId xmlns:p14="http://schemas.microsoft.com/office/powerpoint/2010/main" val="2130870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rPr>
              <a:t>Working Together</a:t>
            </a:r>
            <a:endParaRPr lang="en-GB" dirty="0"/>
          </a:p>
        </p:txBody>
      </p:sp>
      <p:sp>
        <p:nvSpPr>
          <p:cNvPr id="4" name="Rectangle 5"/>
          <p:cNvSpPr>
            <a:spLocks noGrp="1"/>
          </p:cNvSpPr>
          <p:nvPr>
            <p:ph idx="1"/>
          </p:nvPr>
        </p:nvSpPr>
        <p:spPr/>
        <p:txBody>
          <a:bodyPr>
            <a:normAutofit/>
          </a:bodyPr>
          <a:lstStyle/>
          <a:p>
            <a:pPr marL="0" indent="0" eaLnBrk="1" hangingPunct="1">
              <a:lnSpc>
                <a:spcPct val="80000"/>
              </a:lnSpc>
            </a:pPr>
            <a:r>
              <a:rPr lang="en-GB" sz="1800" dirty="0">
                <a:latin typeface="Arial" charset="0"/>
              </a:rPr>
              <a:t>How can you and your organisation work both internally and externally (with local partners) to deliver on this agenda?</a:t>
            </a:r>
          </a:p>
          <a:p>
            <a:pPr marL="0" indent="0" eaLnBrk="1" hangingPunct="1">
              <a:lnSpc>
                <a:spcPct val="80000"/>
              </a:lnSpc>
            </a:pPr>
            <a:r>
              <a:rPr lang="en-GB" sz="1800" dirty="0">
                <a:latin typeface="Arial" charset="0"/>
              </a:rPr>
              <a:t>Have you: </a:t>
            </a:r>
          </a:p>
          <a:p>
            <a:pPr lvl="1" eaLnBrk="1" hangingPunct="1">
              <a:lnSpc>
                <a:spcPct val="80000"/>
              </a:lnSpc>
            </a:pPr>
            <a:r>
              <a:rPr lang="en-GB" sz="1800" dirty="0">
                <a:latin typeface="Arial" charset="0"/>
                <a:cs typeface="Arial" charset="0"/>
              </a:rPr>
              <a:t>Identified a baseline?</a:t>
            </a:r>
          </a:p>
          <a:p>
            <a:pPr lvl="1" eaLnBrk="1" hangingPunct="1">
              <a:lnSpc>
                <a:spcPct val="80000"/>
              </a:lnSpc>
            </a:pPr>
            <a:r>
              <a:rPr lang="en-GB" sz="1800" dirty="0">
                <a:latin typeface="Arial" charset="0"/>
                <a:cs typeface="Arial" charset="0"/>
              </a:rPr>
              <a:t>What you need to do?</a:t>
            </a:r>
          </a:p>
          <a:p>
            <a:pPr lvl="1" eaLnBrk="1" hangingPunct="1">
              <a:lnSpc>
                <a:spcPct val="80000"/>
              </a:lnSpc>
            </a:pPr>
            <a:r>
              <a:rPr lang="en-GB" sz="1800" dirty="0">
                <a:latin typeface="Arial" charset="0"/>
                <a:cs typeface="Arial" charset="0"/>
              </a:rPr>
              <a:t>What stage you need to engage with others (local Dignity Co-ordinators)</a:t>
            </a:r>
          </a:p>
          <a:p>
            <a:pPr lvl="1" eaLnBrk="1" hangingPunct="1">
              <a:lnSpc>
                <a:spcPct val="80000"/>
              </a:lnSpc>
            </a:pPr>
            <a:r>
              <a:rPr lang="en-GB" sz="1800" dirty="0">
                <a:latin typeface="Arial" charset="0"/>
                <a:cs typeface="Arial" charset="0"/>
              </a:rPr>
              <a:t>What (if any) are the givens?</a:t>
            </a:r>
          </a:p>
          <a:p>
            <a:pPr lvl="1" eaLnBrk="1" hangingPunct="1">
              <a:lnSpc>
                <a:spcPct val="80000"/>
              </a:lnSpc>
            </a:pPr>
            <a:r>
              <a:rPr lang="en-GB" sz="1800" dirty="0">
                <a:latin typeface="Arial" charset="0"/>
                <a:cs typeface="Arial" charset="0"/>
              </a:rPr>
              <a:t>Who are your critical partners in this </a:t>
            </a:r>
          </a:p>
          <a:p>
            <a:pPr lvl="1" eaLnBrk="1" hangingPunct="1">
              <a:lnSpc>
                <a:spcPct val="80000"/>
              </a:lnSpc>
            </a:pPr>
            <a:r>
              <a:rPr lang="en-GB" sz="1800" dirty="0">
                <a:latin typeface="Arial" charset="0"/>
                <a:cs typeface="Arial" charset="0"/>
              </a:rPr>
              <a:t>Got an action plan</a:t>
            </a:r>
          </a:p>
          <a:p>
            <a:pPr lvl="1" eaLnBrk="1" hangingPunct="1">
              <a:lnSpc>
                <a:spcPct val="80000"/>
              </a:lnSpc>
            </a:pPr>
            <a:r>
              <a:rPr lang="en-GB" sz="1800" dirty="0">
                <a:latin typeface="Arial" charset="0"/>
                <a:cs typeface="Arial" charset="0"/>
              </a:rPr>
              <a:t>Got a risk log?</a:t>
            </a:r>
          </a:p>
          <a:p>
            <a:pPr marL="0" indent="0" eaLnBrk="1" hangingPunct="1">
              <a:lnSpc>
                <a:spcPct val="80000"/>
              </a:lnSpc>
            </a:pPr>
            <a:endParaRPr lang="en-GB" sz="1800" dirty="0">
              <a:latin typeface="Arial" charset="0"/>
            </a:endParaRPr>
          </a:p>
        </p:txBody>
      </p:sp>
    </p:spTree>
    <p:extLst>
      <p:ext uri="{BB962C8B-B14F-4D97-AF65-F5344CB8AC3E}">
        <p14:creationId xmlns:p14="http://schemas.microsoft.com/office/powerpoint/2010/main" val="10448816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p:cNvSpPr>
          <p:nvPr>
            <p:ph type="title"/>
          </p:nvPr>
        </p:nvSpPr>
        <p:spPr/>
        <p:txBody>
          <a:bodyPr/>
          <a:lstStyle/>
          <a:p>
            <a:pPr eaLnBrk="1" hangingPunct="1"/>
            <a:r>
              <a:rPr lang="en-GB" sz="3800" dirty="0">
                <a:latin typeface="Arial" charset="0"/>
              </a:rPr>
              <a:t>Starting position</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44201378"/>
              </p:ext>
            </p:extLst>
          </p:nvPr>
        </p:nvGraphicFramePr>
        <p:xfrm>
          <a:off x="446360" y="1124744"/>
          <a:ext cx="6861944" cy="4525962"/>
        </p:xfrm>
        <a:graphic>
          <a:graphicData uri="http://schemas.openxmlformats.org/presentationml/2006/ole">
            <mc:AlternateContent xmlns:mc="http://schemas.openxmlformats.org/markup-compatibility/2006">
              <mc:Choice xmlns:v="urn:schemas-microsoft-com:vml" Requires="v">
                <p:oleObj spid="_x0000_s2060" name="Acrobat Document" r:id="rId3" imgW="10693080" imgH="7568280" progId="AcroExch.Document.7">
                  <p:link updateAutomatic="1"/>
                </p:oleObj>
              </mc:Choice>
              <mc:Fallback>
                <p:oleObj name="Acrobat Document" r:id="rId3" imgW="10693080" imgH="7568280" progId="AcroExch.Document.7">
                  <p:link updateAutomatic="1"/>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60" y="1124744"/>
                        <a:ext cx="6861944" cy="45259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910632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6-04-09_Page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260649"/>
            <a:ext cx="6480719" cy="545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739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p:txBody>
          <a:bodyPr>
            <a:normAutofit fontScale="90000"/>
          </a:bodyPr>
          <a:lstStyle/>
          <a:p>
            <a:pPr>
              <a:defRPr/>
            </a:pPr>
            <a:r>
              <a:rPr lang="en-GB" dirty="0" smtClean="0">
                <a:cs typeface="+mj-cs"/>
              </a:rPr>
              <a:t>Sometimes personal choices are quite risky!</a:t>
            </a:r>
          </a:p>
        </p:txBody>
      </p:sp>
      <p:pic>
        <p:nvPicPr>
          <p:cNvPr id="5" name="Content Placeholder 4" descr="IMG_249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3" y="1417638"/>
            <a:ext cx="6048672" cy="403244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6654005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1700993275"/>
              </p:ext>
            </p:extLst>
          </p:nvPr>
        </p:nvGraphicFramePr>
        <p:xfrm>
          <a:off x="977799" y="28683"/>
          <a:ext cx="7188401" cy="5302919"/>
        </p:xfrm>
        <a:graphic>
          <a:graphicData uri="http://schemas.openxmlformats.org/presentationml/2006/ole">
            <mc:AlternateContent xmlns:mc="http://schemas.openxmlformats.org/markup-compatibility/2006">
              <mc:Choice xmlns:v="urn:schemas-microsoft-com:vml" Requires="v">
                <p:oleObj spid="_x0000_s3084" name="Acrobat Document" r:id="rId3" imgW="10693080" imgH="7568280" progId="AcroExch.Document.7">
                  <p:link updateAutomatic="1"/>
                </p:oleObj>
              </mc:Choice>
              <mc:Fallback>
                <p:oleObj name="Acrobat Document" r:id="rId3" imgW="10693080" imgH="7568280" progId="AcroExch.Document.7">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799" y="28683"/>
                        <a:ext cx="7188401" cy="53029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55500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endParaRPr lang="en-US"/>
          </a:p>
        </p:txBody>
      </p:sp>
      <p:pic>
        <p:nvPicPr>
          <p:cNvPr id="21508" name="Picture 4" descr="06-04-09_Pag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7"/>
            <a:ext cx="82296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6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6-04-09_Pag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88641"/>
            <a:ext cx="7056784" cy="52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6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dignity</a:t>
            </a:r>
            <a:endParaRPr lang="en-GB" dirty="0"/>
          </a:p>
        </p:txBody>
      </p:sp>
      <p:sp>
        <p:nvSpPr>
          <p:cNvPr id="5" name="Rectangle 3"/>
          <p:cNvSpPr>
            <a:spLocks noGrp="1" noChangeArrowheads="1"/>
          </p:cNvSpPr>
          <p:nvPr>
            <p:ph idx="1"/>
          </p:nvPr>
        </p:nvSpPr>
        <p:spPr/>
        <p:txBody>
          <a:bodyPr>
            <a:normAutofit fontScale="92500" lnSpcReduction="10000"/>
          </a:bodyPr>
          <a:lstStyle/>
          <a:p>
            <a:r>
              <a:rPr lang="en-US" sz="2800" dirty="0" smtClean="0">
                <a:latin typeface="Arial" charset="0"/>
                <a:ea typeface="Arial" charset="0"/>
                <a:cs typeface="Arial" charset="0"/>
              </a:rPr>
              <a:t>Treating people with respect</a:t>
            </a:r>
          </a:p>
          <a:p>
            <a:r>
              <a:rPr lang="en-US" sz="2800" dirty="0" smtClean="0">
                <a:latin typeface="Arial" charset="0"/>
                <a:ea typeface="Arial" charset="0"/>
                <a:cs typeface="Arial" charset="0"/>
              </a:rPr>
              <a:t>Listening to people</a:t>
            </a:r>
          </a:p>
          <a:p>
            <a:r>
              <a:rPr lang="en-US" sz="2800" dirty="0" smtClean="0">
                <a:latin typeface="Arial" charset="0"/>
                <a:ea typeface="Arial" charset="0"/>
                <a:cs typeface="Arial" charset="0"/>
              </a:rPr>
              <a:t>Responding to the person as soon as requested</a:t>
            </a:r>
          </a:p>
          <a:p>
            <a:r>
              <a:rPr lang="en-US" sz="2800" dirty="0" smtClean="0">
                <a:latin typeface="Arial" charset="0"/>
                <a:ea typeface="Arial" charset="0"/>
                <a:cs typeface="Arial" charset="0"/>
              </a:rPr>
              <a:t>Maintaining confidentiality at all times</a:t>
            </a:r>
          </a:p>
          <a:p>
            <a:r>
              <a:rPr lang="en-GB" sz="2800" dirty="0" smtClean="0">
                <a:latin typeface="Arial" charset="0"/>
                <a:ea typeface="Arial" charset="0"/>
                <a:cs typeface="Arial" charset="0"/>
              </a:rPr>
              <a:t>Dignity is about being treated as an individual with respect and compassion. </a:t>
            </a:r>
          </a:p>
          <a:p>
            <a:r>
              <a:rPr lang="en-US" sz="2800" dirty="0" smtClean="0">
                <a:latin typeface="Arial" charset="0"/>
                <a:ea typeface="Arial" charset="0"/>
                <a:cs typeface="Arial" charset="0"/>
              </a:rPr>
              <a:t>Putting the person receiving care at the </a:t>
            </a:r>
            <a:r>
              <a:rPr lang="en-US" sz="2800" dirty="0" err="1" smtClean="0">
                <a:latin typeface="Arial" charset="0"/>
                <a:ea typeface="Arial" charset="0"/>
                <a:cs typeface="Arial" charset="0"/>
              </a:rPr>
              <a:t>centre</a:t>
            </a:r>
            <a:r>
              <a:rPr lang="en-US" sz="2800" dirty="0" smtClean="0">
                <a:latin typeface="Arial" charset="0"/>
                <a:ea typeface="Arial" charset="0"/>
                <a:cs typeface="Arial" charset="0"/>
              </a:rPr>
              <a:t> of things</a:t>
            </a:r>
          </a:p>
          <a:p>
            <a:r>
              <a:rPr lang="en-US" sz="2800" dirty="0" smtClean="0">
                <a:latin typeface="Arial" charset="0"/>
                <a:ea typeface="Arial" charset="0"/>
                <a:cs typeface="Arial" charset="0"/>
              </a:rPr>
              <a:t>Asking what their specific wants and needs are</a:t>
            </a:r>
          </a:p>
          <a:p>
            <a:r>
              <a:rPr lang="en-US" sz="2800" dirty="0" smtClean="0">
                <a:latin typeface="Arial" charset="0"/>
                <a:ea typeface="Arial" charset="0"/>
                <a:cs typeface="Arial" charset="0"/>
              </a:rPr>
              <a:t>Giving information</a:t>
            </a:r>
            <a:r>
              <a:rPr lang="en-GB" sz="2800" dirty="0" smtClean="0">
                <a:latin typeface="Arial" charset="0"/>
                <a:ea typeface="Arial" charset="0"/>
                <a:cs typeface="Arial" charset="0"/>
              </a:rPr>
              <a:t> </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4769371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endParaRPr lang="en-US" dirty="0"/>
          </a:p>
        </p:txBody>
      </p:sp>
      <p:pic>
        <p:nvPicPr>
          <p:cNvPr id="7172" name="Picture 4" descr="06-04-09_P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6632"/>
            <a:ext cx="814724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9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629467262"/>
              </p:ext>
            </p:extLst>
          </p:nvPr>
        </p:nvGraphicFramePr>
        <p:xfrm>
          <a:off x="179512" y="260649"/>
          <a:ext cx="7231367" cy="5112568"/>
        </p:xfrm>
        <a:graphic>
          <a:graphicData uri="http://schemas.openxmlformats.org/presentationml/2006/ole">
            <mc:AlternateContent xmlns:mc="http://schemas.openxmlformats.org/markup-compatibility/2006">
              <mc:Choice xmlns:v="urn:schemas-microsoft-com:vml" Requires="v">
                <p:oleObj spid="_x0000_s4108" name="Acrobat Document" r:id="rId3" imgW="10693080" imgH="7568280" progId="AcroExch.Document.7">
                  <p:link updateAutomatic="1"/>
                </p:oleObj>
              </mc:Choice>
              <mc:Fallback>
                <p:oleObj name="Acrobat Document" r:id="rId3" imgW="10693080" imgH="7568280" progId="AcroExch.Document.7">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9"/>
                        <a:ext cx="7231367" cy="511256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978253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p:txBody>
          <a:bodyPr/>
          <a:lstStyle/>
          <a:p>
            <a:pPr>
              <a:defRPr/>
            </a:pPr>
            <a:r>
              <a:rPr lang="en-GB" dirty="0" smtClean="0">
                <a:cs typeface="+mj-cs"/>
              </a:rPr>
              <a:t>We balance risks in our own lives.</a:t>
            </a:r>
          </a:p>
        </p:txBody>
      </p:sp>
      <p:pic>
        <p:nvPicPr>
          <p:cNvPr id="5" name="Content Placeholder 4" descr="IMG_238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23318"/>
            <a:ext cx="6788943"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7790552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63919"/>
            <a:ext cx="3933031" cy="6785053"/>
          </a:xfrm>
          <a:prstGeom prst="rect">
            <a:avLst/>
          </a:prstGeom>
        </p:spPr>
      </p:pic>
    </p:spTree>
    <p:extLst>
      <p:ext uri="{BB962C8B-B14F-4D97-AF65-F5344CB8AC3E}">
        <p14:creationId xmlns:p14="http://schemas.microsoft.com/office/powerpoint/2010/main" val="42398129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28575">
            <a:solidFill>
              <a:srgbClr val="7030A0"/>
            </a:solidFill>
          </a:ln>
        </p:spPr>
        <p:txBody>
          <a:bodyPr/>
          <a:lstStyle/>
          <a:p>
            <a:r>
              <a:rPr lang="en-GB" dirty="0" err="1" smtClean="0"/>
              <a:t>Digni</a:t>
            </a:r>
            <a:r>
              <a:rPr lang="en-GB" dirty="0" smtClean="0"/>
              <a:t>-Tree Exercise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5133" y="1547813"/>
            <a:ext cx="5661163" cy="4160238"/>
          </a:xfrm>
          <a:prstGeom prst="rect">
            <a:avLst/>
          </a:prstGeom>
        </p:spPr>
      </p:pic>
    </p:spTree>
    <p:extLst>
      <p:ext uri="{BB962C8B-B14F-4D97-AF65-F5344CB8AC3E}">
        <p14:creationId xmlns:p14="http://schemas.microsoft.com/office/powerpoint/2010/main" val="7882390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marL="0" indent="0">
              <a:buNone/>
            </a:pPr>
            <a:r>
              <a:rPr lang="en-US" dirty="0" smtClean="0"/>
              <a:t>Legal Duty of </a:t>
            </a:r>
            <a:r>
              <a:rPr lang="en-US" dirty="0" err="1" smtClean="0"/>
              <a:t>Candour</a:t>
            </a:r>
            <a:r>
              <a:rPr lang="en-US" dirty="0" smtClean="0"/>
              <a:t> – </a:t>
            </a:r>
          </a:p>
          <a:p>
            <a:r>
              <a:rPr lang="en-US" dirty="0" smtClean="0"/>
              <a:t>Ensure that the NHS is the most open and transparent system in the world – for patient safety and patient experience.  When something goes wrong patients and relatives should be told about it promptly.  </a:t>
            </a:r>
            <a:endParaRPr lang="en-US" dirty="0"/>
          </a:p>
        </p:txBody>
      </p:sp>
    </p:spTree>
    <p:extLst>
      <p:ext uri="{BB962C8B-B14F-4D97-AF65-F5344CB8AC3E}">
        <p14:creationId xmlns:p14="http://schemas.microsoft.com/office/powerpoint/2010/main" val="38577952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395536" y="116632"/>
            <a:ext cx="38884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INDIVIDUAL ACTION PLAN </a:t>
            </a:r>
            <a:endParaRPr kumimoji="0" lang="en-GB" alt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Grp="1" noChangeArrowheads="1"/>
          </p:cNvSpPr>
          <p:nvPr>
            <p:ph idx="1"/>
          </p:nvPr>
        </p:nvSpPr>
        <p:spPr bwMode="auto">
          <a:xfrm>
            <a:off x="383957" y="1042456"/>
            <a:ext cx="8318481" cy="406858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en-US" alt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3 KEY THINGS I HAVE LEARNED FROM THIS EVENT: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431977" y="2452093"/>
            <a:ext cx="8270462" cy="115991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en-US" alt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WHAT SHOULD I TAKE BACK TO MY WORKPLACE THAT NEEDS       	     	    TO BE ACTIONED?</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431977" y="3620856"/>
            <a:ext cx="8270462" cy="144015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WHO DO I NEED  TO SHARE THIS WITH TO MAKE THINGS HAPPEN?              	</a:t>
            </a:r>
            <a:r>
              <a:rPr kumimoji="0" lang="en-US" altLang="en-US" sz="1600" b="1" i="0" u="none" strike="noStrike" cap="none" normalizeH="0" dirty="0" smtClean="0">
                <a:ln>
                  <a:noFill/>
                </a:ln>
                <a:solidFill>
                  <a:schemeClr val="tx1"/>
                </a:solidFill>
                <a:effectLst/>
                <a:latin typeface="Calibri" pitchFamily="34" charset="0"/>
                <a:ea typeface="SimSun" pitchFamily="2" charset="-122"/>
                <a:cs typeface="Times New Roman" pitchFamily="18" charset="0"/>
              </a:rPr>
              <a:t>            </a:t>
            </a:r>
            <a:r>
              <a:rPr kumimoji="0" lang="en-US" alt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WHAT RESOURCES DO I NEED  TO  DO THIS</a:t>
            </a:r>
            <a:r>
              <a:rPr lang="en-US" altLang="en-US" sz="1600" b="1" dirty="0" smtClean="0">
                <a:latin typeface="Calibri" pitchFamily="34" charset="0"/>
                <a:ea typeface="SimSun" pitchFamily="2" charset="-122"/>
                <a:cs typeface="Times New Roman" pitchFamily="18" charset="0"/>
              </a:rPr>
              <a: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MC9004134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42" y="1052736"/>
            <a:ext cx="751216" cy="795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43" y="2522209"/>
            <a:ext cx="997497" cy="96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77" y="3904985"/>
            <a:ext cx="1229843" cy="80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7617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404664"/>
            <a:ext cx="5040560" cy="5040560"/>
          </a:xfrm>
          <a:prstGeom prst="rect">
            <a:avLst/>
          </a:prstGeom>
        </p:spPr>
      </p:pic>
    </p:spTree>
    <p:extLst>
      <p:ext uri="{BB962C8B-B14F-4D97-AF65-F5344CB8AC3E}">
        <p14:creationId xmlns:p14="http://schemas.microsoft.com/office/powerpoint/2010/main" val="9020145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9552" y="836713"/>
            <a:ext cx="8229600" cy="5236428"/>
          </a:xfrm>
        </p:spPr>
        <p:txBody>
          <a:bodyPr>
            <a:normAutofit/>
          </a:bodyPr>
          <a:lstStyle/>
          <a:p>
            <a:pPr marL="0" indent="0" algn="ctr">
              <a:buNone/>
            </a:pPr>
            <a:r>
              <a:rPr lang="en-US" sz="4000" dirty="0" smtClean="0"/>
              <a:t>Can you be like the dandelion?</a:t>
            </a:r>
          </a:p>
          <a:p>
            <a:pPr marL="0" indent="0">
              <a:buNone/>
            </a:pPr>
            <a:endParaRPr lang="en-US" sz="4000" dirty="0"/>
          </a:p>
        </p:txBody>
      </p:sp>
      <p:pic>
        <p:nvPicPr>
          <p:cNvPr id="5" name="Content Placeholder 3"/>
          <p:cNvPicPr>
            <a:picLocks/>
          </p:cNvPicPr>
          <p:nvPr/>
        </p:nvPicPr>
        <p:blipFill>
          <a:blip r:embed="rId2" cstate="print">
            <a:extLst>
              <a:ext uri="{28A0092B-C50C-407E-A947-70E740481C1C}">
                <a14:useLocalDpi xmlns:a14="http://schemas.microsoft.com/office/drawing/2010/main" val="0"/>
              </a:ext>
            </a:extLst>
          </a:blip>
          <a:srcRect t="4321" b="4321"/>
          <a:stretch>
            <a:fillRect/>
          </a:stretch>
        </p:blipFill>
        <p:spPr bwMode="auto">
          <a:xfrm>
            <a:off x="914400" y="2443163"/>
            <a:ext cx="2870200" cy="2636836"/>
          </a:xfrm>
          <a:prstGeom prst="rect">
            <a:avLst/>
          </a:prstGeom>
          <a:noFill/>
          <a:ln>
            <a:noFill/>
          </a:ln>
        </p:spPr>
      </p:pic>
      <p:pic>
        <p:nvPicPr>
          <p:cNvPr id="6" name="Content Placeholder 3"/>
          <p:cNvPicPr>
            <a:picLocks/>
          </p:cNvPicPr>
          <p:nvPr/>
        </p:nvPicPr>
        <p:blipFill>
          <a:blip r:embed="rId3" cstate="print">
            <a:extLst>
              <a:ext uri="{28A0092B-C50C-407E-A947-70E740481C1C}">
                <a14:useLocalDpi xmlns:a14="http://schemas.microsoft.com/office/drawing/2010/main" val="0"/>
              </a:ext>
            </a:extLst>
          </a:blip>
          <a:srcRect l="3125" r="3125"/>
          <a:stretch>
            <a:fillRect/>
          </a:stretch>
        </p:blipFill>
        <p:spPr bwMode="auto">
          <a:xfrm>
            <a:off x="5003800" y="2443162"/>
            <a:ext cx="2997200" cy="2636837"/>
          </a:xfrm>
          <a:prstGeom prst="rect">
            <a:avLst/>
          </a:prstGeom>
          <a:noFill/>
          <a:ln>
            <a:noFill/>
          </a:ln>
        </p:spPr>
      </p:pic>
    </p:spTree>
    <p:extLst>
      <p:ext uri="{BB962C8B-B14F-4D97-AF65-F5344CB8AC3E}">
        <p14:creationId xmlns:p14="http://schemas.microsoft.com/office/powerpoint/2010/main" val="20008026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1600" y="332656"/>
            <a:ext cx="6438656" cy="5327988"/>
          </a:xfrm>
          <a:prstGeom prst="rect">
            <a:avLst/>
          </a:prstGeom>
        </p:spPr>
      </p:pic>
    </p:spTree>
    <p:extLst>
      <p:ext uri="{BB962C8B-B14F-4D97-AF65-F5344CB8AC3E}">
        <p14:creationId xmlns:p14="http://schemas.microsoft.com/office/powerpoint/2010/main" val="4046098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TotalTime>
  <Words>3578</Words>
  <Application>Microsoft Office PowerPoint</Application>
  <PresentationFormat>On-screen Show (4:3)</PresentationFormat>
  <Paragraphs>533</Paragraphs>
  <Slides>105</Slides>
  <Notes>2</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105</vt:i4>
      </vt:variant>
    </vt:vector>
  </HeadingPairs>
  <TitlesOfParts>
    <vt:vector size="110" baseType="lpstr">
      <vt:lpstr>Office Theme</vt:lpstr>
      <vt:lpstr>C:Anna's%20Work:Dignity%20&amp;%20Respect:North%20West%20Material:Presentations:Cartoon%20Images.pdf</vt:lpstr>
      <vt:lpstr>C:Anna's%20Work:Dignity%20&amp;%20Respect:North%20West%20Material:Presentations:Dignity%20Imagary%20.pdf</vt:lpstr>
      <vt:lpstr>C:Anna's%20Work:Dignity%20&amp;%20Respect:North%20West%20Material:Presentations:Dignity%20Imagary%20.pdf</vt:lpstr>
      <vt:lpstr>C:Anna's%20Work:Dignity%20&amp;%20Respect:North%20West%20Material:Presentations:Dignity%20Imagary%20.pdf</vt:lpstr>
      <vt:lpstr>National Dignity Council </vt:lpstr>
      <vt:lpstr> The aims of the Dignity Campaign: </vt:lpstr>
      <vt:lpstr> National Dignity Council Aim  promote the importance of ‘Dignity’ for all through:- </vt:lpstr>
      <vt:lpstr>PowerPoint Presentation</vt:lpstr>
      <vt:lpstr>The range of campaign activities and resources to help inspire and equip our social movement  </vt:lpstr>
      <vt:lpstr>PowerPoint Presentation</vt:lpstr>
      <vt:lpstr>PowerPoint Presentation</vt:lpstr>
      <vt:lpstr>Defining ‘Dignity’</vt:lpstr>
      <vt:lpstr>Definitions of dignity</vt:lpstr>
      <vt:lpstr>Definitions of dignity</vt:lpstr>
      <vt:lpstr>Dignity in Care – what does it mean?</vt:lpstr>
      <vt:lpstr>Dignity in Care – what does it mean?</vt:lpstr>
      <vt:lpstr>What is Dignity</vt:lpstr>
      <vt:lpstr>Dignity Definition</vt:lpstr>
      <vt:lpstr>COMPASSION -A deep awareness of the suffering of another coupled with the wish to relieve it.  - Dictionary </vt:lpstr>
      <vt:lpstr>Empathy</vt:lpstr>
      <vt:lpstr>PowerPoint Presentation</vt:lpstr>
      <vt:lpstr>PowerPoint Presentation</vt:lpstr>
      <vt:lpstr>  Why change?  </vt:lpstr>
      <vt:lpstr>Dignity is about people – their stories</vt:lpstr>
      <vt:lpstr>Why Change?</vt:lpstr>
      <vt:lpstr>Why Change?</vt:lpstr>
      <vt:lpstr>Changes required</vt:lpstr>
      <vt:lpstr>Implementing change</vt:lpstr>
      <vt:lpstr>Making Change Sustainable</vt:lpstr>
      <vt:lpstr>Barriers to providing dignified care</vt:lpstr>
      <vt:lpstr>Specific care needs</vt:lpstr>
      <vt:lpstr>PowerPoint Presentation</vt:lpstr>
      <vt:lpstr>PowerPoint Presentation</vt:lpstr>
      <vt:lpstr>Dignity, Human Rights &amp; our Responsibility </vt:lpstr>
      <vt:lpstr>PowerPoint Presentation</vt:lpstr>
      <vt:lpstr>Regulatory Landscape</vt:lpstr>
      <vt:lpstr>Care Act: Principles into Practice</vt:lpstr>
      <vt:lpstr>Definition of Wellbeing  </vt:lpstr>
      <vt:lpstr>PowerPoint Presentation</vt:lpstr>
      <vt:lpstr>KEY PRINCIPLES IN PERSON CENTRED CARE</vt:lpstr>
      <vt:lpstr> Caring for our Future: Reforming care and support </vt:lpstr>
      <vt:lpstr>SPICES</vt:lpstr>
      <vt:lpstr> Standards</vt:lpstr>
      <vt:lpstr>CQC operating model</vt:lpstr>
      <vt:lpstr>PowerPoint Presentation</vt:lpstr>
      <vt:lpstr>The 5 KLOES </vt:lpstr>
      <vt:lpstr>PowerPoint Presentation</vt:lpstr>
      <vt:lpstr>THE 6 C'S</vt:lpstr>
      <vt:lpstr>Policies</vt:lpstr>
      <vt:lpstr>PowerPoint Presentation</vt:lpstr>
      <vt:lpstr>PowerPoint Presentation</vt:lpstr>
      <vt:lpstr>The Dignity Do’s</vt:lpstr>
      <vt:lpstr>Learning outcomes</vt:lpstr>
      <vt:lpstr>Have a Zero   Tolerance of all forms of abuse</vt:lpstr>
      <vt:lpstr>Have a Zero   Tolerance of all forms of abuse</vt:lpstr>
      <vt:lpstr>Support people with the same respect you would want for yourself or a member of your family </vt:lpstr>
      <vt:lpstr> Support people with the          same respect you would want for              yourself or a member of your family</vt:lpstr>
      <vt:lpstr>Treat each person as an individual by offering a personalised service</vt:lpstr>
      <vt:lpstr>Treat each person as an individual by offering a personalised service.</vt:lpstr>
      <vt:lpstr>PowerPoint Presentation</vt:lpstr>
      <vt:lpstr>Enable people to maintain the maximum level of independence choice and control </vt:lpstr>
      <vt:lpstr>Listen and support people to express their needs and wants </vt:lpstr>
      <vt:lpstr>Listen and support people to express their needs and wants </vt:lpstr>
      <vt:lpstr>Respect people’s right to privacy </vt:lpstr>
      <vt:lpstr>Respect people’s right to privacy </vt:lpstr>
      <vt:lpstr>Ensure people feel able to complain without fear of retribution </vt:lpstr>
      <vt:lpstr>Ensure people feel able to complain without fear of retribution </vt:lpstr>
      <vt:lpstr>Engage with family members and carers as care partners </vt:lpstr>
      <vt:lpstr>Engage with family members and carers as care partners </vt:lpstr>
      <vt:lpstr>Assist people to maintain confidence  and a positive self esteem</vt:lpstr>
      <vt:lpstr>Assist people to maintain confidence and a positive self esteem</vt:lpstr>
      <vt:lpstr>Act to alleviate people’s  loneliness and isolation</vt:lpstr>
      <vt:lpstr>Act to alleviate people’s  loneliness and isolation</vt:lpstr>
      <vt:lpstr>PowerPoint Presentation</vt:lpstr>
      <vt:lpstr> Key Aims for Dignity Champions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Promoting Dignity </vt:lpstr>
      <vt:lpstr>What action can we all take to shape dignity in the future both at work and personally</vt:lpstr>
      <vt:lpstr>Working Together</vt:lpstr>
      <vt:lpstr>Starting position</vt:lpstr>
      <vt:lpstr>PowerPoint Presentation</vt:lpstr>
      <vt:lpstr>Sometimes personal choices are quite risky!</vt:lpstr>
      <vt:lpstr>PowerPoint Presentation</vt:lpstr>
      <vt:lpstr>PowerPoint Presentation</vt:lpstr>
      <vt:lpstr>PowerPoint Presentation</vt:lpstr>
      <vt:lpstr>PowerPoint Presentation</vt:lpstr>
      <vt:lpstr>PowerPoint Presentation</vt:lpstr>
      <vt:lpstr>We balance risks in our own lives.</vt:lpstr>
      <vt:lpstr>PowerPoint Presentation</vt:lpstr>
      <vt:lpstr>Digni-Tree Exercise</vt:lpstr>
      <vt:lpstr>PowerPoint Presentation</vt:lpstr>
      <vt:lpstr>INDIVIDUAL ACTION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 Journey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Burns</dc:creator>
  <cp:lastModifiedBy>Liz</cp:lastModifiedBy>
  <cp:revision>27</cp:revision>
  <dcterms:created xsi:type="dcterms:W3CDTF">2016-08-22T10:43:08Z</dcterms:created>
  <dcterms:modified xsi:type="dcterms:W3CDTF">2016-10-21T08:56:02Z</dcterms:modified>
</cp:coreProperties>
</file>