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68" r:id="rId4"/>
    <p:sldId id="269" r:id="rId5"/>
    <p:sldId id="262" r:id="rId6"/>
    <p:sldId id="263" r:id="rId7"/>
    <p:sldId id="264" r:id="rId8"/>
    <p:sldId id="265" r:id="rId9"/>
    <p:sldId id="258" r:id="rId10"/>
    <p:sldId id="259" r:id="rId11"/>
    <p:sldId id="260" r:id="rId12"/>
    <p:sldId id="261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E74E5-2C9F-4D78-9528-8ECC7E7ECE2A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45BD1-0B2C-48FA-B736-BADFF8C5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2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3" tIns="45362" rIns="90723" bIns="45362" anchor="b"/>
          <a:lstStyle/>
          <a:p>
            <a:pPr algn="r" defTabSz="908050"/>
            <a:fld id="{B792EEDA-A460-491A-A507-501267CCAD4B}" type="slidenum">
              <a:rPr lang="en-GB" altLang="en-US" sz="1200"/>
              <a:pPr algn="r" defTabSz="908050"/>
              <a:t>1</a:t>
            </a:fld>
            <a:endParaRPr lang="en-GB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2"/>
            <a:ext cx="5487041" cy="4115823"/>
          </a:xfrm>
          <a:noFill/>
          <a:ln/>
        </p:spPr>
        <p:txBody>
          <a:bodyPr lIns="90723" tIns="45362" rIns="90723" bIns="45362"/>
          <a:lstStyle/>
          <a:p>
            <a:pPr eaLnBrk="1" hangingPunct="1">
              <a:lnSpc>
                <a:spcPct val="90000"/>
              </a:lnSpc>
            </a:pPr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47" y="4343913"/>
            <a:ext cx="5957908" cy="4114361"/>
          </a:xfrm>
          <a:noFill/>
          <a:ln/>
        </p:spPr>
        <p:txBody>
          <a:bodyPr/>
          <a:lstStyle/>
          <a:p>
            <a:endParaRPr lang="en-GB" altLang="en-US" sz="1400" b="1" smtClean="0">
              <a:latin typeface="Arial" charset="0"/>
              <a:ea typeface="ヒラギノ角ゴ Pro W3" pitchFamily="-16" charset="-128"/>
            </a:endParaRPr>
          </a:p>
          <a:p>
            <a:endParaRPr lang="en-GB" altLang="en-US" sz="1400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4850"/>
            <a:ext cx="4573587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66083-1D7A-4E2F-9947-F5F9CC66F842}" type="slidenum">
              <a:rPr lang="en-GB" altLang="en-US" smtClean="0">
                <a:latin typeface="Arial" charset="0"/>
                <a:ea typeface="ヒラギノ角ゴ Pro W3" pitchFamily="-16" charset="-128"/>
              </a:rPr>
              <a:pPr/>
              <a:t>3</a:t>
            </a:fld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34930-60FE-48FD-8E02-C6A409EB3205}" type="slidenum">
              <a:rPr lang="en-GB" altLang="en-US" smtClean="0">
                <a:latin typeface="Arial" charset="0"/>
                <a:ea typeface="ヒラギノ角ゴ Pro W3" pitchFamily="-16" charset="-128"/>
              </a:rPr>
              <a:pPr/>
              <a:t>4</a:t>
            </a:fld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CE65D-210C-46A0-A014-3C914F76838C}" type="slidenum">
              <a:rPr lang="en-GB" altLang="en-US" smtClean="0">
                <a:latin typeface="Arial" charset="0"/>
                <a:ea typeface="ヒラギノ角ゴ Pro W3" pitchFamily="-16" charset="-128"/>
              </a:rPr>
              <a:pPr/>
              <a:t>5</a:t>
            </a:fld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42950" lvl="1" indent="-285750">
              <a:buFontTx/>
              <a:buChar char="•"/>
            </a:pPr>
            <a:r>
              <a:rPr lang="en-GB" altLang="en-US" sz="1400" smtClean="0">
                <a:latin typeface="Arial" charset="0"/>
                <a:ea typeface="ヒラギノ角ゴ Pro W3" pitchFamily="-16" charset="-128"/>
              </a:rPr>
              <a:t>Following each inspection, we will judge whether services are outstanding, good, requires improvement or are inadequate. </a:t>
            </a:r>
          </a:p>
          <a:p>
            <a:pPr marL="742950" lvl="1" indent="-285750">
              <a:buFontTx/>
              <a:buChar char="•"/>
            </a:pPr>
            <a:r>
              <a:rPr lang="en-GB" altLang="en-US" sz="1400" smtClean="0">
                <a:latin typeface="Arial" charset="0"/>
                <a:ea typeface="ヒラギノ角ゴ Pro W3" pitchFamily="-16" charset="-128"/>
              </a:rPr>
              <a:t>We have developed characteristics to describe what each of these ratings looks like (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554DC-E818-4CB9-ACAA-A0204244B2ED}" type="slidenum">
              <a:rPr lang="en-GB" altLang="en-US" smtClean="0">
                <a:latin typeface="Arial" charset="0"/>
                <a:ea typeface="ヒラギノ角ゴ Pro W3" pitchFamily="-16" charset="-128"/>
              </a:rPr>
              <a:pPr/>
              <a:t>10</a:t>
            </a:fld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47" y="4343913"/>
            <a:ext cx="5957908" cy="4114361"/>
          </a:xfrm>
          <a:noFill/>
          <a:ln/>
        </p:spPr>
        <p:txBody>
          <a:bodyPr/>
          <a:lstStyle/>
          <a:p>
            <a:endParaRPr lang="en-GB" altLang="en-US" sz="1400" b="1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DFB0F-FCF9-4E2D-859D-E43E3FDDD54C}" type="slidenum">
              <a:rPr lang="en-GB" altLang="en-US" smtClean="0">
                <a:latin typeface="Arial" charset="0"/>
                <a:ea typeface="ヒラギノ角ゴ Pro W3" pitchFamily="-16" charset="-128"/>
              </a:rPr>
              <a:pPr/>
              <a:t>12</a:t>
            </a:fld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2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9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7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2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3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2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50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6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2C73-4E6B-4DEF-9278-5E0D55BDEF14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53F8-E3AD-4263-8CFF-877A16726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8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A941C621-B27A-468B-9EB4-191BF080C3BB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/>
              <a:t>1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 flipV="1">
            <a:off x="466725" y="1557338"/>
            <a:ext cx="8277225" cy="4822825"/>
          </a:xfrm>
          <a:prstGeom prst="roundRect">
            <a:avLst>
              <a:gd name="adj" fmla="val 1676"/>
            </a:avLst>
          </a:prstGeom>
          <a:solidFill>
            <a:srgbClr val="5F2861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en-GB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1663" y="1717675"/>
            <a:ext cx="348932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altLang="en-US" sz="3600">
                <a:solidFill>
                  <a:schemeClr val="bg1"/>
                </a:solidFill>
              </a:rPr>
              <a:t>National Dignity Conference</a:t>
            </a:r>
          </a:p>
          <a:p>
            <a:endParaRPr lang="en-GB" altLang="en-US" sz="3600">
              <a:solidFill>
                <a:schemeClr val="bg1"/>
              </a:solidFill>
            </a:endParaRPr>
          </a:p>
          <a:p>
            <a:r>
              <a:rPr lang="en-GB" altLang="en-US" sz="3600">
                <a:solidFill>
                  <a:schemeClr val="bg1"/>
                </a:solidFill>
              </a:rPr>
              <a:t>CQC new approach</a:t>
            </a:r>
          </a:p>
          <a:p>
            <a:endParaRPr lang="en-GB" altLang="en-US" sz="4000">
              <a:solidFill>
                <a:schemeClr val="bg1"/>
              </a:solidFill>
            </a:endParaRPr>
          </a:p>
        </p:txBody>
      </p:sp>
      <p:pic>
        <p:nvPicPr>
          <p:cNvPr id="3077" name="Picture 20" descr="CQC_Strategy_2013_Final_10_high"/>
          <p:cNvPicPr>
            <a:picLocks noChangeAspect="1" noChangeArrowheads="1"/>
          </p:cNvPicPr>
          <p:nvPr/>
        </p:nvPicPr>
        <p:blipFill>
          <a:blip r:embed="rId3" cstate="print"/>
          <a:srcRect l="6691" t="51222" r="8272" b="6128"/>
          <a:stretch>
            <a:fillRect/>
          </a:stretch>
        </p:blipFill>
        <p:spPr bwMode="auto">
          <a:xfrm>
            <a:off x="4090988" y="1700213"/>
            <a:ext cx="45148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576263" y="5056188"/>
            <a:ext cx="73453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>
                <a:solidFill>
                  <a:schemeClr val="bg1"/>
                </a:solidFill>
              </a:rPr>
              <a:t>Sue Howard </a:t>
            </a:r>
          </a:p>
          <a:p>
            <a:r>
              <a:rPr lang="en-GB" altLang="en-US" sz="2800">
                <a:solidFill>
                  <a:schemeClr val="bg1"/>
                </a:solidFill>
              </a:rPr>
              <a:t>14 October 2014</a:t>
            </a:r>
          </a:p>
          <a:p>
            <a:endParaRPr lang="en-GB" alt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66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auto">
          <a:xfrm flipV="1">
            <a:off x="458788" y="1516063"/>
            <a:ext cx="8277225" cy="4822825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en-GB" altLang="en-US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8C2E5C-7B90-4000-B8DA-7E620F7A6ED0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z="1400" smtClean="0">
              <a:solidFill>
                <a:srgbClr val="6D2E69"/>
              </a:solidFill>
              <a:latin typeface="Arial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Timetable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30400" y="1700213"/>
            <a:ext cx="3289300" cy="574675"/>
          </a:xfrm>
          <a:prstGeom prst="rect">
            <a:avLst/>
          </a:prstGeom>
          <a:solidFill>
            <a:srgbClr val="FFFFFF"/>
          </a:solidFill>
          <a:ln w="9525">
            <a:solidFill>
              <a:srgbClr val="5F2861"/>
            </a:solidFill>
            <a:miter lim="800000"/>
            <a:headEnd/>
            <a:tailEnd/>
          </a:ln>
          <a:extLst/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kern="0" dirty="0" smtClean="0"/>
              <a:t>Co-production and development to shape consultation proposals</a:t>
            </a:r>
          </a:p>
          <a:p>
            <a:pPr marL="0" indent="0" eaLnBrk="1" hangingPunct="1">
              <a:spcBef>
                <a:spcPts val="600"/>
              </a:spcBef>
              <a:defRPr/>
            </a:pPr>
            <a:endParaRPr lang="en-GB" sz="1600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1697038"/>
            <a:ext cx="1319212" cy="577850"/>
          </a:xfrm>
          <a:prstGeom prst="rect">
            <a:avLst/>
          </a:prstGeom>
          <a:solidFill>
            <a:srgbClr val="5F2861"/>
          </a:solidFill>
          <a:ln w="9525">
            <a:solidFill>
              <a:srgbClr val="5F2861"/>
            </a:solidFill>
            <a:miter lim="800000"/>
            <a:headEnd/>
            <a:tailEnd/>
          </a:ln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b="1" kern="0" dirty="0" smtClean="0">
                <a:solidFill>
                  <a:schemeClr val="bg1"/>
                </a:solidFill>
              </a:rPr>
              <a:t>Oct 2013 – March 2014</a:t>
            </a:r>
          </a:p>
          <a:p>
            <a:pPr marL="0" indent="0" eaLnBrk="1" hangingPunct="1">
              <a:spcBef>
                <a:spcPts val="600"/>
              </a:spcBef>
              <a:defRPr/>
            </a:pPr>
            <a:endParaRPr lang="en-GB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17700" y="2347913"/>
            <a:ext cx="3590925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5F2861"/>
            </a:solidFill>
            <a:miter lim="800000"/>
            <a:headEnd/>
            <a:tailEnd/>
          </a:ln>
          <a:extLst/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kern="0" dirty="0" smtClean="0"/>
              <a:t>Consultation on regulatory approach, ratings and guidance</a:t>
            </a:r>
          </a:p>
          <a:p>
            <a:pPr marL="0" indent="0" eaLnBrk="1" hangingPunct="1">
              <a:spcBef>
                <a:spcPts val="600"/>
              </a:spcBef>
              <a:defRPr/>
            </a:pPr>
            <a:endParaRPr lang="en-GB" sz="1600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00138" y="2344738"/>
            <a:ext cx="817562" cy="579437"/>
          </a:xfrm>
          <a:prstGeom prst="rect">
            <a:avLst/>
          </a:prstGeom>
          <a:solidFill>
            <a:srgbClr val="5F2861"/>
          </a:solidFill>
          <a:ln w="9525">
            <a:solidFill>
              <a:srgbClr val="5F2861"/>
            </a:solidFill>
            <a:miter lim="800000"/>
            <a:headEnd/>
            <a:tailEnd/>
          </a:ln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b="1" kern="0" dirty="0" smtClean="0">
                <a:solidFill>
                  <a:schemeClr val="bg1"/>
                </a:solidFill>
              </a:rPr>
              <a:t>April 2014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59113" y="2992438"/>
            <a:ext cx="2881312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5F2861"/>
            </a:solidFill>
            <a:miter lim="800000"/>
            <a:headEnd/>
            <a:tailEnd/>
          </a:ln>
          <a:extLst/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kern="0" dirty="0" smtClean="0"/>
              <a:t>Wave 1 pilot inspections</a:t>
            </a:r>
          </a:p>
          <a:p>
            <a:pPr marL="0" indent="0" eaLnBrk="1" hangingPunct="1">
              <a:spcBef>
                <a:spcPts val="600"/>
              </a:spcBef>
              <a:defRPr/>
            </a:pPr>
            <a:endParaRPr lang="en-GB" sz="1600" kern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79613" y="2992438"/>
            <a:ext cx="1079500" cy="576262"/>
          </a:xfrm>
          <a:prstGeom prst="rect">
            <a:avLst/>
          </a:prstGeom>
          <a:solidFill>
            <a:srgbClr val="5F2861"/>
          </a:solidFill>
          <a:ln w="9525">
            <a:solidFill>
              <a:srgbClr val="5F2861"/>
            </a:solidFill>
            <a:miter lim="800000"/>
            <a:headEnd/>
            <a:tailEnd/>
          </a:ln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b="1" kern="0" dirty="0" smtClean="0">
                <a:solidFill>
                  <a:schemeClr val="bg1"/>
                </a:solidFill>
              </a:rPr>
              <a:t>April – </a:t>
            </a:r>
            <a:br>
              <a:rPr lang="en-GB" sz="1600" b="1" kern="0" dirty="0" smtClean="0">
                <a:solidFill>
                  <a:schemeClr val="bg1"/>
                </a:solidFill>
              </a:rPr>
            </a:br>
            <a:r>
              <a:rPr lang="en-GB" sz="1600" b="1" kern="0" dirty="0" smtClean="0">
                <a:solidFill>
                  <a:schemeClr val="bg1"/>
                </a:solidFill>
              </a:rPr>
              <a:t>May 2014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706813" y="3640138"/>
            <a:ext cx="3448050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5F2861"/>
            </a:solidFill>
            <a:miter lim="800000"/>
            <a:headEnd/>
            <a:tailEnd/>
          </a:ln>
          <a:extLst/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600"/>
              </a:spcBef>
              <a:defRPr/>
            </a:pPr>
            <a:r>
              <a:rPr lang="en-GB" sz="1600" kern="0" dirty="0" smtClean="0"/>
              <a:t>Evaluation; guidance and standards refined.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465513" y="4300538"/>
            <a:ext cx="1131887" cy="579437"/>
          </a:xfrm>
          <a:prstGeom prst="rect">
            <a:avLst/>
          </a:prstGeom>
          <a:solidFill>
            <a:srgbClr val="5F2861"/>
          </a:solidFill>
          <a:ln w="9525">
            <a:solidFill>
              <a:srgbClr val="5F2861"/>
            </a:solidFill>
            <a:miter lim="800000"/>
            <a:headEnd/>
            <a:tailEnd/>
          </a:ln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b="1" kern="0" dirty="0" smtClean="0">
                <a:solidFill>
                  <a:schemeClr val="bg1"/>
                </a:solidFill>
              </a:rPr>
              <a:t>July –  Sept 2014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06925" y="4300538"/>
            <a:ext cx="3946525" cy="579437"/>
          </a:xfrm>
          <a:prstGeom prst="rect">
            <a:avLst/>
          </a:prstGeom>
          <a:solidFill>
            <a:srgbClr val="FFFFFF"/>
          </a:solidFill>
          <a:ln w="9525">
            <a:solidFill>
              <a:srgbClr val="5F2861"/>
            </a:solidFill>
            <a:miter lim="800000"/>
            <a:headEnd/>
            <a:tailEnd/>
          </a:ln>
          <a:extLst/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kern="0" dirty="0" smtClean="0"/>
              <a:t>Provider guidance consultation. Wave 2 pilot inspections, initial ratings of services</a:t>
            </a:r>
          </a:p>
          <a:p>
            <a:pPr marL="0" indent="0" eaLnBrk="1" hangingPunct="1">
              <a:spcBef>
                <a:spcPts val="600"/>
              </a:spcBef>
              <a:defRPr/>
            </a:pPr>
            <a:endParaRPr lang="en-GB" sz="1600" kern="0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916238" y="3640138"/>
            <a:ext cx="796925" cy="576262"/>
          </a:xfrm>
          <a:prstGeom prst="rect">
            <a:avLst/>
          </a:prstGeom>
          <a:solidFill>
            <a:srgbClr val="5F2861"/>
          </a:solidFill>
          <a:ln w="9525">
            <a:solidFill>
              <a:srgbClr val="5F2861"/>
            </a:solidFill>
            <a:miter lim="800000"/>
            <a:headEnd/>
            <a:tailEnd/>
          </a:ln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b="1" kern="0" dirty="0" smtClean="0">
                <a:solidFill>
                  <a:schemeClr val="bg1"/>
                </a:solidFill>
              </a:rPr>
              <a:t>June 2014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10100" y="4941888"/>
            <a:ext cx="874713" cy="606425"/>
          </a:xfrm>
          <a:prstGeom prst="rect">
            <a:avLst/>
          </a:prstGeom>
          <a:solidFill>
            <a:srgbClr val="5F2861"/>
          </a:solidFill>
          <a:ln w="9525">
            <a:solidFill>
              <a:srgbClr val="5F2861"/>
            </a:solidFill>
            <a:miter lim="800000"/>
            <a:headEnd/>
            <a:tailEnd/>
          </a:ln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b="1" kern="0" dirty="0" smtClean="0">
                <a:solidFill>
                  <a:schemeClr val="bg1"/>
                </a:solidFill>
              </a:rPr>
              <a:t>Oct 2014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484813" y="4941888"/>
            <a:ext cx="3190875" cy="606425"/>
          </a:xfrm>
          <a:prstGeom prst="rect">
            <a:avLst/>
          </a:prstGeom>
          <a:solidFill>
            <a:srgbClr val="FFFFFF"/>
          </a:solidFill>
          <a:ln w="9525">
            <a:solidFill>
              <a:srgbClr val="5F2861"/>
            </a:solidFill>
            <a:miter lim="800000"/>
            <a:headEnd/>
            <a:tailEnd/>
          </a:ln>
          <a:extLst/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kern="0" dirty="0" smtClean="0"/>
              <a:t>New approach fully implemented and indicative ratings confirmed</a:t>
            </a:r>
          </a:p>
          <a:p>
            <a:pPr marL="0" indent="0" eaLnBrk="1" hangingPunct="1">
              <a:spcBef>
                <a:spcPts val="600"/>
              </a:spcBef>
              <a:defRPr/>
            </a:pPr>
            <a:endParaRPr lang="en-GB" sz="1600" kern="0" dirty="0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43575" y="5661025"/>
            <a:ext cx="874713" cy="539750"/>
          </a:xfrm>
          <a:prstGeom prst="rect">
            <a:avLst/>
          </a:prstGeom>
          <a:solidFill>
            <a:srgbClr val="5F2861"/>
          </a:solidFill>
          <a:ln w="9525">
            <a:solidFill>
              <a:srgbClr val="5F2861"/>
            </a:solidFill>
            <a:miter lim="800000"/>
            <a:headEnd/>
            <a:tailEnd/>
          </a:ln>
        </p:spPr>
        <p:txBody>
          <a:bodyPr lIns="108000" tIns="72000" rIns="36000" bIns="3600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b="1" kern="0" dirty="0" smtClean="0">
                <a:solidFill>
                  <a:schemeClr val="bg1"/>
                </a:solidFill>
              </a:rPr>
              <a:t>March 2016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618288" y="5661025"/>
            <a:ext cx="2057400" cy="539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5F2861"/>
            </a:solidFill>
            <a:miter lim="800000"/>
            <a:headEnd/>
            <a:tailEnd/>
          </a:ln>
          <a:extLst/>
        </p:spPr>
        <p:txBody>
          <a:bodyPr lIns="108000" tIns="72000" rIns="36000" bIns="36000" anchor="ctr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GB" sz="1600" kern="0" dirty="0" smtClean="0"/>
              <a:t>Every adult social care service rated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2751138" y="4300538"/>
            <a:ext cx="615950" cy="514350"/>
          </a:xfrm>
          <a:prstGeom prst="star5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935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315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245A7F92-D966-4BBD-9203-51D219F3624C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/>
              <a:t>11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611188" y="1700213"/>
            <a:ext cx="7632700" cy="8239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857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2857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573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indent="0">
              <a:spcAft>
                <a:spcPts val="900"/>
              </a:spcAft>
              <a:buClr>
                <a:srgbClr val="733A70"/>
              </a:buClr>
              <a:buSzPct val="100000"/>
              <a:defRPr/>
            </a:pPr>
            <a:endParaRPr lang="en-GB" sz="1800" dirty="0" smtClean="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  <a:buClr>
                <a:srgbClr val="733A70"/>
              </a:buClr>
              <a:buSzPct val="100000"/>
              <a:buFontTx/>
              <a:buBlip>
                <a:blip r:embed="rId3"/>
              </a:buBlip>
              <a:defRPr/>
            </a:pPr>
            <a:endParaRPr lang="en-GB" sz="1800" dirty="0" smtClean="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  <a:buClr>
                <a:srgbClr val="733A70"/>
              </a:buClr>
              <a:buSzPct val="100000"/>
              <a:buFontTx/>
              <a:buBlip>
                <a:blip r:embed="rId3"/>
              </a:buBlip>
              <a:defRPr/>
            </a:pPr>
            <a:endParaRPr lang="en-GB" sz="1800" dirty="0" smtClean="0">
              <a:solidFill>
                <a:srgbClr val="000000"/>
              </a:solidFill>
            </a:endParaRPr>
          </a:p>
          <a:p>
            <a:pPr lvl="2">
              <a:buSzPct val="100000"/>
              <a:buFontTx/>
              <a:buBlip>
                <a:blip r:embed="rId3"/>
              </a:buBlip>
              <a:defRPr/>
            </a:pPr>
            <a:endParaRPr lang="en-GB" sz="1800" dirty="0" smtClean="0">
              <a:solidFill>
                <a:srgbClr val="000000"/>
              </a:solidFill>
            </a:endParaRPr>
          </a:p>
        </p:txBody>
      </p:sp>
      <p:sp>
        <p:nvSpPr>
          <p:cNvPr id="13317" name="Rectangle 2"/>
          <p:cNvSpPr txBox="1">
            <a:spLocks noChangeArrowheads="1"/>
          </p:cNvSpPr>
          <p:nvPr/>
        </p:nvSpPr>
        <p:spPr bwMode="auto">
          <a:xfrm>
            <a:off x="558800" y="620713"/>
            <a:ext cx="58324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0" lvl="1">
              <a:spcAft>
                <a:spcPts val="900"/>
              </a:spcAft>
            </a:pPr>
            <a:r>
              <a:rPr lang="en-GB" altLang="en-US" sz="2800">
                <a:solidFill>
                  <a:srgbClr val="FFFFFF"/>
                </a:solidFill>
              </a:rPr>
              <a:t>Why does this matter?</a:t>
            </a:r>
          </a:p>
        </p:txBody>
      </p:sp>
      <p:pic>
        <p:nvPicPr>
          <p:cNvPr id="13318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650" y="1693863"/>
            <a:ext cx="5684838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6948488" y="2384425"/>
            <a:ext cx="1778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4000">
                <a:solidFill>
                  <a:srgbClr val="6C276A"/>
                </a:solidFill>
              </a:rPr>
              <a:t>People are at the heart of it</a:t>
            </a:r>
          </a:p>
        </p:txBody>
      </p:sp>
    </p:spTree>
    <p:extLst>
      <p:ext uri="{BB962C8B-B14F-4D97-AF65-F5344CB8AC3E}">
        <p14:creationId xmlns:p14="http://schemas.microsoft.com/office/powerpoint/2010/main" val="1080857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 flipV="1">
            <a:off x="468313" y="1557338"/>
            <a:ext cx="8280400" cy="4824412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6B3D90-354A-4FBD-8C10-7F30341D792E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z="1400" smtClean="0">
              <a:solidFill>
                <a:srgbClr val="6D2E69"/>
              </a:solidFill>
              <a:latin typeface="Arial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Get involved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129462" cy="2519362"/>
          </a:xfrm>
        </p:spPr>
        <p:txBody>
          <a:bodyPr/>
          <a:lstStyle/>
          <a:p>
            <a:pPr marL="365125" indent="-365125"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3600" dirty="0" smtClean="0">
                <a:solidFill>
                  <a:srgbClr val="6C276A"/>
                </a:solidFill>
              </a:rPr>
              <a:t>enquiries@cqc.org.uk</a:t>
            </a:r>
            <a:endParaRPr lang="en-GB" sz="3600" dirty="0">
              <a:solidFill>
                <a:srgbClr val="6C276A"/>
              </a:solidFill>
            </a:endParaRPr>
          </a:p>
          <a:p>
            <a:pPr marL="365125" indent="-365125"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3600" dirty="0" smtClean="0">
                <a:solidFill>
                  <a:srgbClr val="6C276A"/>
                </a:solidFill>
              </a:rPr>
              <a:t>    @</a:t>
            </a:r>
            <a:r>
              <a:rPr lang="en-GB" sz="3600" dirty="0" err="1">
                <a:solidFill>
                  <a:srgbClr val="6C276A"/>
                </a:solidFill>
              </a:rPr>
              <a:t>CareQualityComm</a:t>
            </a:r>
            <a:r>
              <a:rPr lang="en-GB" sz="3600" dirty="0">
                <a:solidFill>
                  <a:srgbClr val="6C276A"/>
                </a:solidFill>
              </a:rPr>
              <a:t> </a:t>
            </a:r>
          </a:p>
          <a:p>
            <a:pPr marL="365125" indent="-365125"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3600" dirty="0" smtClean="0">
                <a:solidFill>
                  <a:srgbClr val="5F2861"/>
                </a:solidFill>
              </a:rPr>
              <a:t>www.cqc.org.uk</a:t>
            </a:r>
          </a:p>
          <a:p>
            <a:pPr marL="0" indent="0" eaLnBrk="1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SzPct val="100000"/>
              <a:defRPr/>
            </a:pPr>
            <a:endParaRPr lang="en-GB" sz="2400" dirty="0"/>
          </a:p>
          <a:p>
            <a:pPr marL="270000" indent="-270000" eaLnBrk="1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/>
            </a:pPr>
            <a:endParaRPr lang="en-GB" sz="2400" dirty="0" smtClean="0">
              <a:ea typeface="+mn-ea"/>
            </a:endParaRPr>
          </a:p>
          <a:p>
            <a:pPr marL="270000" indent="-270000" eaLnBrk="1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/>
            </a:pPr>
            <a:endParaRPr lang="en-GB" sz="2200" dirty="0">
              <a:ea typeface="+mn-ea"/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GB" sz="1900" dirty="0" smtClean="0">
              <a:ea typeface="+mn-ea"/>
            </a:endParaRPr>
          </a:p>
          <a:p>
            <a:pPr marL="0" indent="0" eaLnBrk="1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Tx/>
              <a:buChar char="•"/>
              <a:defRPr/>
            </a:pPr>
            <a:endParaRPr lang="en-GB" sz="1900" dirty="0" smtClean="0">
              <a:ea typeface="+mn-ea"/>
            </a:endParaRPr>
          </a:p>
          <a:p>
            <a:pPr marL="0" indent="0" eaLnBrk="1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Tx/>
              <a:buChar char="•"/>
              <a:defRPr/>
            </a:pPr>
            <a:endParaRPr lang="en-GB" sz="1900" dirty="0" smtClean="0">
              <a:ea typeface="+mn-ea"/>
            </a:endParaRPr>
          </a:p>
          <a:p>
            <a:pPr marL="0" indent="0" eaLnBrk="1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Tx/>
              <a:buChar char="•"/>
              <a:defRPr/>
            </a:pPr>
            <a:endParaRPr lang="en-GB" sz="1900" dirty="0" smtClean="0">
              <a:ea typeface="+mn-ea"/>
            </a:endParaRPr>
          </a:p>
        </p:txBody>
      </p:sp>
      <p:pic>
        <p:nvPicPr>
          <p:cNvPr id="14342" name="Picture 8" descr="http://www.ccfinorman.org/wp-content/uploads/2009/03/getinvolved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409950"/>
            <a:ext cx="40322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938" y="2574925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847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GB" altLang="en-US">
              <a:solidFill>
                <a:srgbClr val="000000"/>
              </a:solidFill>
            </a:endParaRPr>
          </a:p>
          <a:p>
            <a:pPr algn="ctr"/>
            <a:endParaRPr lang="en-GB" altLang="en-US">
              <a:solidFill>
                <a:srgbClr val="000000"/>
              </a:solidFill>
            </a:endParaRPr>
          </a:p>
          <a:p>
            <a:pPr algn="ctr"/>
            <a:endParaRPr lang="en-GB" altLang="en-US">
              <a:solidFill>
                <a:srgbClr val="000000"/>
              </a:solidFill>
            </a:endParaRPr>
          </a:p>
          <a:p>
            <a:pPr algn="ctr"/>
            <a:endParaRPr lang="en-GB" altLang="en-US">
              <a:solidFill>
                <a:srgbClr val="000000"/>
              </a:solidFill>
            </a:endParaRPr>
          </a:p>
          <a:p>
            <a:pPr algn="ctr"/>
            <a:endParaRPr lang="en-GB" altLang="en-US">
              <a:solidFill>
                <a:srgbClr val="000000"/>
              </a:solidFill>
            </a:endParaRPr>
          </a:p>
          <a:p>
            <a:pPr algn="ctr"/>
            <a:endParaRPr lang="en-GB" altLang="en-US" sz="2800">
              <a:solidFill>
                <a:srgbClr val="000000"/>
              </a:solidFill>
            </a:endParaRPr>
          </a:p>
          <a:p>
            <a:pPr algn="ctr"/>
            <a:r>
              <a:rPr lang="en-GB" altLang="en-US" sz="2800">
                <a:solidFill>
                  <a:srgbClr val="672861"/>
                </a:solidFill>
              </a:rPr>
              <a:t>www.cqc.org.uk</a:t>
            </a:r>
          </a:p>
          <a:p>
            <a:pPr algn="ctr"/>
            <a:endParaRPr lang="en-GB" altLang="en-US" sz="1400">
              <a:solidFill>
                <a:srgbClr val="672861"/>
              </a:solidFill>
            </a:endParaRPr>
          </a:p>
          <a:p>
            <a:pPr algn="ctr"/>
            <a:r>
              <a:rPr lang="en-GB" altLang="en-US" sz="2800">
                <a:solidFill>
                  <a:srgbClr val="672861"/>
                </a:solidFill>
              </a:rPr>
              <a:t>Sue Howard </a:t>
            </a:r>
          </a:p>
          <a:p>
            <a:pPr algn="ctr"/>
            <a:r>
              <a:rPr lang="en-GB" altLang="en-US" sz="2800">
                <a:solidFill>
                  <a:srgbClr val="672861"/>
                </a:solidFill>
              </a:rPr>
              <a:t>Interim Deputy Chief Inspector of Adult Social Care</a:t>
            </a:r>
          </a:p>
          <a:p>
            <a:pPr algn="ctr"/>
            <a:endParaRPr lang="en-GB" altLang="en-US" sz="900">
              <a:solidFill>
                <a:srgbClr val="672861"/>
              </a:solidFill>
            </a:endParaRPr>
          </a:p>
          <a:p>
            <a:pPr algn="ctr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363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E87EC91A-B5C5-4221-82CC-34477AFC7F75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/>
              <a:t>13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611188" y="1700213"/>
            <a:ext cx="7632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19150" lvl="1" indent="-361950">
              <a:spcAft>
                <a:spcPts val="900"/>
              </a:spcAft>
              <a:buClr>
                <a:srgbClr val="733A70"/>
              </a:buClr>
              <a:buSzPct val="100000"/>
              <a:buFontTx/>
              <a:buBlip>
                <a:blip r:embed="rId3"/>
              </a:buBlip>
            </a:pPr>
            <a:endParaRPr lang="en-GB" altLang="en-US" sz="2000">
              <a:solidFill>
                <a:srgbClr val="000000"/>
              </a:solidFill>
            </a:endParaRPr>
          </a:p>
          <a:p>
            <a:pPr marL="285750" indent="-285750">
              <a:spcAft>
                <a:spcPts val="900"/>
              </a:spcAft>
              <a:buClr>
                <a:srgbClr val="733A70"/>
              </a:buClr>
              <a:buSzPct val="100000"/>
              <a:buFontTx/>
              <a:buBlip>
                <a:blip r:embed="rId3"/>
              </a:buBlip>
            </a:pPr>
            <a:endParaRPr lang="en-GB" altLang="en-US" sz="1800">
              <a:solidFill>
                <a:srgbClr val="000000"/>
              </a:solidFill>
            </a:endParaRPr>
          </a:p>
          <a:p>
            <a:pPr marL="285750" indent="-285750">
              <a:spcAft>
                <a:spcPts val="900"/>
              </a:spcAft>
              <a:buClr>
                <a:srgbClr val="733A70"/>
              </a:buClr>
              <a:buSzPct val="100000"/>
              <a:buFontTx/>
              <a:buBlip>
                <a:blip r:embed="rId3"/>
              </a:buBlip>
            </a:pPr>
            <a:endParaRPr lang="en-GB" altLang="en-US" sz="1800">
              <a:solidFill>
                <a:srgbClr val="000000"/>
              </a:solidFill>
            </a:endParaRPr>
          </a:p>
          <a:p>
            <a:pPr marL="285750" indent="-285750">
              <a:spcAft>
                <a:spcPts val="900"/>
              </a:spcAft>
              <a:buClr>
                <a:srgbClr val="733A70"/>
              </a:buClr>
              <a:buSzPct val="100000"/>
              <a:buFontTx/>
              <a:buBlip>
                <a:blip r:embed="rId3"/>
              </a:buBlip>
            </a:pPr>
            <a:endParaRPr lang="en-GB" altLang="en-US" sz="1800">
              <a:solidFill>
                <a:srgbClr val="000000"/>
              </a:solidFill>
            </a:endParaRPr>
          </a:p>
          <a:p>
            <a:pPr marL="285750" lvl="2" indent="-285750">
              <a:buSzPct val="100000"/>
              <a:buFontTx/>
              <a:buBlip>
                <a:blip r:embed="rId3"/>
              </a:buBlip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558800" y="620713"/>
            <a:ext cx="58324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0" lvl="1">
              <a:spcAft>
                <a:spcPts val="900"/>
              </a:spcAft>
            </a:pPr>
            <a:r>
              <a:rPr lang="en-GB" altLang="en-US" sz="280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15366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900" y="1617663"/>
            <a:ext cx="21399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513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en-GB" alt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8328">
            <a:off x="6154738" y="3567113"/>
            <a:ext cx="1987550" cy="281146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15B5B2B2-5609-4097-997D-8756C1FB0CB7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/>
              <a:t>2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546100" y="688975"/>
            <a:ext cx="5600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85000"/>
              </a:lnSpc>
            </a:pPr>
            <a:r>
              <a:rPr lang="en-GB" altLang="en-US" sz="2800">
                <a:solidFill>
                  <a:schemeClr val="bg1"/>
                </a:solidFill>
              </a:rPr>
              <a:t>Our purpose and role</a:t>
            </a:r>
            <a:endParaRPr lang="en-GB" altLang="en-US" sz="28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102" name="Rectangle 3"/>
          <p:cNvSpPr txBox="1">
            <a:spLocks noChangeArrowheads="1"/>
          </p:cNvSpPr>
          <p:nvPr/>
        </p:nvSpPr>
        <p:spPr bwMode="auto">
          <a:xfrm>
            <a:off x="647700" y="1547813"/>
            <a:ext cx="52927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SzPct val="100000"/>
            </a:pPr>
            <a:r>
              <a:rPr lang="en-GB" altLang="en-US" sz="2800" b="1">
                <a:solidFill>
                  <a:srgbClr val="6B2861"/>
                </a:solidFill>
              </a:rPr>
              <a:t>Our purpose</a:t>
            </a:r>
          </a:p>
          <a:p>
            <a:pPr>
              <a:spcAft>
                <a:spcPts val="1200"/>
              </a:spcAft>
              <a:buSzPct val="100000"/>
              <a:buFont typeface="Symbol" pitchFamily="18" charset="2"/>
              <a:buNone/>
            </a:pPr>
            <a:r>
              <a:rPr lang="en-GB" altLang="ja-JP" sz="2200"/>
              <a:t>We </a:t>
            </a:r>
            <a:r>
              <a:rPr lang="en-GB" altLang="en-US" sz="2200"/>
              <a:t>make sure health and social care services provide people with safe, effective, compassionate, high-quality care and we encourage care services to improve</a:t>
            </a:r>
            <a:endParaRPr lang="en-GB" altLang="ja-JP" sz="2200"/>
          </a:p>
          <a:p>
            <a:pPr>
              <a:lnSpc>
                <a:spcPts val="220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GB" altLang="en-US" sz="2800" b="1">
                <a:solidFill>
                  <a:srgbClr val="6B2861"/>
                </a:solidFill>
              </a:rPr>
              <a:t>Our role</a:t>
            </a:r>
          </a:p>
          <a:p>
            <a:pPr>
              <a:spcAft>
                <a:spcPts val="2100"/>
              </a:spcAft>
              <a:buSzPct val="100000"/>
              <a:buFont typeface="Symbol" pitchFamily="18" charset="2"/>
              <a:buNone/>
            </a:pPr>
            <a:r>
              <a:rPr lang="en-GB" altLang="ja-JP" sz="2200"/>
              <a:t>We </a:t>
            </a:r>
            <a:r>
              <a:rPr lang="en-GB" altLang="en-US" sz="2200"/>
              <a:t>monitor, inspect and regulate services to make sure they meet fundamental standards of quality and safety and we publish what we find, including performance ratings to help people choose care</a:t>
            </a:r>
            <a:endParaRPr lang="en-GB" altLang="ja-JP" sz="2200"/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0000">
            <a:off x="6194425" y="1963738"/>
            <a:ext cx="1865313" cy="2647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10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C5FA5E-FB80-4370-884D-0471FC1C9BED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z="1400" smtClean="0">
              <a:solidFill>
                <a:srgbClr val="6D2E6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84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 flipV="1">
            <a:off x="449263" y="1511300"/>
            <a:ext cx="8277225" cy="4868863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en-GB" alt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2195513" y="5949950"/>
            <a:ext cx="4608512" cy="431800"/>
          </a:xfrm>
          <a:prstGeom prst="rect">
            <a:avLst/>
          </a:prstGeom>
          <a:solidFill>
            <a:srgbClr val="EFBBC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886E4A-DF60-4317-A412-AD3C960A9688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z="1400" smtClean="0">
              <a:solidFill>
                <a:srgbClr val="6D2E69"/>
              </a:solidFill>
              <a:latin typeface="Arial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5775"/>
            <a:ext cx="5832475" cy="906463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The Mum Test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37475" cy="4679950"/>
          </a:xfrm>
        </p:spPr>
        <p:txBody>
          <a:bodyPr/>
          <a:lstStyle/>
          <a:p>
            <a:pPr marL="0" indent="0" algn="ctr" eaLnBrk="1" hangingPunct="1">
              <a:defRPr/>
            </a:pPr>
            <a:endParaRPr lang="en-GB" sz="2400" b="1" i="1" dirty="0" smtClean="0">
              <a:ea typeface="MS PGothic" pitchFamily="34" charset="-128"/>
            </a:endParaRPr>
          </a:p>
          <a:p>
            <a:pPr marL="0" indent="0" algn="ctr" eaLnBrk="1" hangingPunct="1">
              <a:defRPr/>
            </a:pPr>
            <a:endParaRPr lang="en-GB" sz="2400" b="1" i="1" dirty="0" smtClean="0">
              <a:ea typeface="MS PGothic" pitchFamily="34" charset="-128"/>
            </a:endParaRPr>
          </a:p>
          <a:p>
            <a:pPr marL="0" indent="0" algn="ctr" eaLnBrk="1" hangingPunct="1">
              <a:defRPr/>
            </a:pPr>
            <a:endParaRPr lang="en-GB" sz="2400" b="1" i="1" dirty="0" smtClean="0">
              <a:ea typeface="MS PGothic" pitchFamily="34" charset="-128"/>
            </a:endParaRPr>
          </a:p>
          <a:p>
            <a:pPr marL="0" indent="0" algn="ctr" eaLnBrk="1" hangingPunct="1">
              <a:defRPr/>
            </a:pPr>
            <a:endParaRPr lang="en-GB" sz="2400" b="1" i="1" dirty="0" smtClean="0">
              <a:ea typeface="MS PGothic" pitchFamily="34" charset="-128"/>
            </a:endParaRPr>
          </a:p>
          <a:p>
            <a:pPr marL="0" indent="0" algn="ctr" eaLnBrk="1" hangingPunct="1">
              <a:defRPr/>
            </a:pPr>
            <a:endParaRPr lang="en-GB" sz="2400" b="1" i="1" dirty="0" smtClean="0">
              <a:ea typeface="MS PGothic" pitchFamily="34" charset="-128"/>
            </a:endParaRPr>
          </a:p>
          <a:p>
            <a:pPr marL="0" indent="0" algn="ctr" eaLnBrk="1" hangingPunct="1">
              <a:defRPr/>
            </a:pPr>
            <a:endParaRPr lang="en-GB" sz="2400" b="1" i="1" dirty="0" smtClean="0">
              <a:ea typeface="MS PGothic" pitchFamily="34" charset="-128"/>
            </a:endParaRPr>
          </a:p>
          <a:p>
            <a:pPr marL="0" indent="0" algn="ctr" eaLnBrk="1" hangingPunct="1">
              <a:defRPr/>
            </a:pPr>
            <a:endParaRPr lang="en-GB" sz="1600" b="1" i="1" dirty="0" smtClean="0">
              <a:ea typeface="MS PGothic" pitchFamily="34" charset="-128"/>
            </a:endParaRPr>
          </a:p>
          <a:p>
            <a:pPr marL="0" indent="0" algn="ctr" eaLnBrk="1" hangingPunct="1">
              <a:defRPr/>
            </a:pPr>
            <a:endParaRPr lang="en-GB" sz="1600" b="1" i="1" dirty="0" smtClean="0">
              <a:ea typeface="MS PGothic" pitchFamily="34" charset="-128"/>
            </a:endParaRPr>
          </a:p>
          <a:p>
            <a:pPr marL="0" indent="0" algn="ctr" eaLnBrk="1" hangingPunct="1">
              <a:defRPr/>
            </a:pPr>
            <a:endParaRPr lang="en-GB" sz="1050" b="1" i="1" dirty="0" smtClean="0">
              <a:ea typeface="MS PGothic" pitchFamily="34" charset="-128"/>
            </a:endParaRPr>
          </a:p>
          <a:p>
            <a:pPr marL="0" indent="0" algn="ctr" eaLnBrk="1" hangingPunct="1">
              <a:defRPr/>
            </a:pPr>
            <a:r>
              <a:rPr lang="en-GB" sz="2400" b="1" i="1" dirty="0" smtClean="0">
                <a:ea typeface="MS PGothic" pitchFamily="34" charset="-128"/>
              </a:rPr>
              <a:t>Is it good enough for my Mum?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5913" y="1628775"/>
            <a:ext cx="8504237" cy="4176713"/>
            <a:chOff x="179512" y="1484784"/>
            <a:chExt cx="8505328" cy="4176464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2852960"/>
              <a:ext cx="3824288" cy="280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Callout 6"/>
            <p:cNvSpPr/>
            <p:nvPr/>
          </p:nvSpPr>
          <p:spPr bwMode="auto">
            <a:xfrm>
              <a:off x="6876446" y="2276900"/>
              <a:ext cx="1727422" cy="936569"/>
            </a:xfrm>
            <a:prstGeom prst="wedgeEllipseCallout">
              <a:avLst>
                <a:gd name="adj1" fmla="val -35530"/>
                <a:gd name="adj2" fmla="val 86016"/>
              </a:avLst>
            </a:prstGeom>
            <a:solidFill>
              <a:schemeClr val="accent5">
                <a:lumMod val="9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b="1" dirty="0">
                  <a:latin typeface="Arial" pitchFamily="1" charset="0"/>
                  <a:ea typeface="ヒラギノ角ゴ Pro W3" pitchFamily="1" charset="-128"/>
                  <a:cs typeface="ヒラギノ角ゴ Pro W3" pitchFamily="1" charset="-128"/>
                </a:rPr>
                <a:t>Is it safe?</a:t>
              </a:r>
            </a:p>
          </p:txBody>
        </p:sp>
        <p:sp>
          <p:nvSpPr>
            <p:cNvPr id="5132" name="Oval Callout 7"/>
            <p:cNvSpPr>
              <a:spLocks noChangeArrowheads="1"/>
            </p:cNvSpPr>
            <p:nvPr/>
          </p:nvSpPr>
          <p:spPr bwMode="auto">
            <a:xfrm>
              <a:off x="6804248" y="4005064"/>
              <a:ext cx="1880592" cy="864096"/>
            </a:xfrm>
            <a:prstGeom prst="wedgeEllipseCallout">
              <a:avLst>
                <a:gd name="adj1" fmla="val -46199"/>
                <a:gd name="adj2" fmla="val 87486"/>
              </a:avLst>
            </a:prstGeom>
            <a:solidFill>
              <a:srgbClr val="672861">
                <a:alpha val="32156"/>
              </a:srgbClr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altLang="en-US" b="1"/>
                <a:t>Is it caring?</a:t>
              </a:r>
            </a:p>
          </p:txBody>
        </p:sp>
        <p:sp>
          <p:nvSpPr>
            <p:cNvPr id="9" name="Oval Callout 8"/>
            <p:cNvSpPr/>
            <p:nvPr/>
          </p:nvSpPr>
          <p:spPr bwMode="auto">
            <a:xfrm>
              <a:off x="179512" y="1989579"/>
              <a:ext cx="2287880" cy="1150869"/>
            </a:xfrm>
            <a:prstGeom prst="wedgeEllipseCallout">
              <a:avLst>
                <a:gd name="adj1" fmla="val 45992"/>
                <a:gd name="adj2" fmla="val 72158"/>
              </a:avLst>
            </a:prstGeom>
            <a:solidFill>
              <a:schemeClr val="accent5">
                <a:lumMod val="9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b="1" dirty="0">
                  <a:latin typeface="Arial" pitchFamily="1" charset="0"/>
                  <a:ea typeface="ヒラギノ角ゴ Pro W3" pitchFamily="1" charset="-128"/>
                  <a:cs typeface="ヒラギノ角ゴ Pro W3" pitchFamily="1" charset="-128"/>
                </a:rPr>
                <a:t>Is it</a:t>
              </a:r>
              <a:endParaRPr lang="en-GB" b="1" i="1" dirty="0"/>
            </a:p>
            <a:p>
              <a:pPr algn="ctr">
                <a:defRPr/>
              </a:pPr>
              <a:r>
                <a:rPr lang="en-GB" b="1" dirty="0">
                  <a:latin typeface="Arial" pitchFamily="1" charset="0"/>
                  <a:ea typeface="ヒラギノ角ゴ Pro W3" pitchFamily="1" charset="-128"/>
                  <a:cs typeface="ヒラギノ角ゴ Pro W3" pitchFamily="1" charset="-128"/>
                </a:rPr>
                <a:t>effective?</a:t>
              </a:r>
            </a:p>
          </p:txBody>
        </p:sp>
        <p:sp>
          <p:nvSpPr>
            <p:cNvPr id="5134" name="Oval Callout 9"/>
            <p:cNvSpPr>
              <a:spLocks noChangeArrowheads="1"/>
            </p:cNvSpPr>
            <p:nvPr/>
          </p:nvSpPr>
          <p:spPr bwMode="auto">
            <a:xfrm>
              <a:off x="2483768" y="1484784"/>
              <a:ext cx="3960440" cy="936104"/>
            </a:xfrm>
            <a:prstGeom prst="wedgeEllipseCallout">
              <a:avLst>
                <a:gd name="adj1" fmla="val 477"/>
                <a:gd name="adj2" fmla="val 74259"/>
              </a:avLst>
            </a:prstGeom>
            <a:solidFill>
              <a:srgbClr val="6C276A">
                <a:alpha val="32156"/>
              </a:srgbClr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altLang="en-US" b="1"/>
                <a:t>Is it responsive to people’s needs?</a:t>
              </a:r>
            </a:p>
          </p:txBody>
        </p:sp>
        <p:sp>
          <p:nvSpPr>
            <p:cNvPr id="5135" name="Oval Callout 10"/>
            <p:cNvSpPr>
              <a:spLocks noChangeArrowheads="1"/>
            </p:cNvSpPr>
            <p:nvPr/>
          </p:nvSpPr>
          <p:spPr bwMode="auto">
            <a:xfrm>
              <a:off x="179512" y="3789040"/>
              <a:ext cx="2216472" cy="1008112"/>
            </a:xfrm>
            <a:prstGeom prst="wedgeEllipseCallout">
              <a:avLst>
                <a:gd name="adj1" fmla="val 45991"/>
                <a:gd name="adj2" fmla="val 72157"/>
              </a:avLst>
            </a:prstGeom>
            <a:solidFill>
              <a:srgbClr val="672861">
                <a:alpha val="32156"/>
              </a:srgbClr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altLang="en-US" b="1"/>
                <a:t>Is it</a:t>
              </a:r>
              <a:endParaRPr lang="en-GB" altLang="en-US" b="1" i="1"/>
            </a:p>
            <a:p>
              <a:pPr algn="ctr"/>
              <a:r>
                <a:rPr lang="en-GB" altLang="en-US" b="1"/>
                <a:t>well-led?</a:t>
              </a:r>
            </a:p>
          </p:txBody>
        </p:sp>
      </p:grpSp>
      <p:sp>
        <p:nvSpPr>
          <p:cNvPr id="14" name="Explosion 2 13"/>
          <p:cNvSpPr/>
          <p:nvPr/>
        </p:nvSpPr>
        <p:spPr bwMode="auto">
          <a:xfrm>
            <a:off x="5075238" y="5373688"/>
            <a:ext cx="3457575" cy="1368425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accent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Andrea’s Mum!</a:t>
            </a:r>
          </a:p>
        </p:txBody>
      </p:sp>
      <p:sp>
        <p:nvSpPr>
          <p:cNvPr id="15" name="Explosion 2 14"/>
          <p:cNvSpPr/>
          <p:nvPr/>
        </p:nvSpPr>
        <p:spPr bwMode="auto">
          <a:xfrm>
            <a:off x="4600575" y="4594225"/>
            <a:ext cx="4679950" cy="3024188"/>
          </a:xfrm>
          <a:prstGeom prst="irregularSeal2">
            <a:avLst/>
          </a:prstGeom>
          <a:solidFill>
            <a:srgbClr val="6C27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b="1" dirty="0">
                <a:solidFill>
                  <a:schemeClr val="accent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My Dad? My Nan? My brother? My friend? Me?</a:t>
            </a:r>
          </a:p>
        </p:txBody>
      </p:sp>
    </p:spTree>
    <p:extLst>
      <p:ext uri="{BB962C8B-B14F-4D97-AF65-F5344CB8AC3E}">
        <p14:creationId xmlns:p14="http://schemas.microsoft.com/office/powerpoint/2010/main" val="2403960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 flipV="1">
            <a:off x="0" y="1412875"/>
            <a:ext cx="9144000" cy="5256213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66DC4C-3D4E-4E77-9759-840F0EAF06A3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z="1400" smtClean="0">
              <a:solidFill>
                <a:srgbClr val="6D2E69"/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07375" cy="5040313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GB" altLang="en-US" smtClean="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87090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CQC operating model</a:t>
            </a:r>
          </a:p>
        </p:txBody>
      </p:sp>
    </p:spTree>
    <p:extLst>
      <p:ext uri="{BB962C8B-B14F-4D97-AF65-F5344CB8AC3E}">
        <p14:creationId xmlns:p14="http://schemas.microsoft.com/office/powerpoint/2010/main" val="442763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auto">
          <a:xfrm flipV="1">
            <a:off x="449263" y="1511300"/>
            <a:ext cx="8277225" cy="4868863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en-GB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400" kern="1200" dirty="0">
                <a:solidFill>
                  <a:srgbClr val="FAA21B"/>
                </a:solidFill>
                <a:ea typeface="ＭＳ Ｐゴシック" charset="-128"/>
                <a:cs typeface="ヒラギノ角ゴ Pro W3"/>
              </a:rPr>
              <a:t>What will be different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16013" y="1749425"/>
          <a:ext cx="6769100" cy="438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622"/>
                <a:gridCol w="3584478"/>
              </a:tblGrid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Now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Future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</a:tr>
              <a:tr h="613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Outcomes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5 </a:t>
                      </a:r>
                      <a:r>
                        <a:rPr lang="en-GB" sz="1800" dirty="0">
                          <a:effectLst/>
                        </a:rPr>
                        <a:t>key </a:t>
                      </a:r>
                      <a:r>
                        <a:rPr lang="en-GB" sz="1800" dirty="0" smtClean="0">
                          <a:effectLst/>
                        </a:rPr>
                        <a:t>questions – Safe, Effective,</a:t>
                      </a:r>
                      <a:r>
                        <a:rPr lang="en-GB" sz="1800" baseline="0" dirty="0" smtClean="0">
                          <a:effectLst/>
                        </a:rPr>
                        <a:t> Well led, Responsive &amp; Caring? 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Guidance about compliance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KLOEs </a:t>
                      </a:r>
                      <a:r>
                        <a:rPr lang="en-GB" sz="1800" dirty="0" smtClean="0">
                          <a:effectLst/>
                        </a:rPr>
                        <a:t>(21 in total,</a:t>
                      </a:r>
                      <a:r>
                        <a:rPr lang="en-GB" sz="1800" baseline="0" dirty="0" smtClean="0">
                          <a:effectLst/>
                        </a:rPr>
                        <a:t> 16 mandatory) </a:t>
                      </a:r>
                      <a:r>
                        <a:rPr lang="en-GB" sz="1800" dirty="0" smtClean="0">
                          <a:effectLst/>
                        </a:rPr>
                        <a:t>and </a:t>
                      </a:r>
                      <a:r>
                        <a:rPr lang="en-GB" sz="1800" dirty="0">
                          <a:effectLst/>
                        </a:rPr>
                        <a:t>characteristics of ratings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</a:tr>
              <a:tr h="921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Focus on compliance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What good looks like – quality, improvement and ratings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Reporting non-compliance 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Report answers 5 questions and mum’s test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</a:tr>
              <a:tr h="62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Annual inspection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Frequency determined by </a:t>
                      </a:r>
                      <a:r>
                        <a:rPr lang="en-GB" sz="1800" dirty="0" smtClean="0">
                          <a:effectLst/>
                        </a:rPr>
                        <a:t>ratings</a:t>
                      </a:r>
                      <a:r>
                        <a:rPr lang="en-GB" sz="1000" baseline="0" dirty="0">
                          <a:solidFill>
                            <a:srgbClr val="5F497A"/>
                          </a:solidFill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6 months to 2 years</a:t>
                      </a:r>
                      <a:r>
                        <a:rPr lang="en-GB" sz="1600" baseline="0" dirty="0" smtClean="0">
                          <a:solidFill>
                            <a:srgbClr val="5F497A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endParaRPr lang="en-GB" sz="1800" dirty="0" smtClean="0">
                        <a:effectLst/>
                      </a:endParaRPr>
                    </a:p>
                  </a:txBody>
                  <a:tcPr marL="60348" marR="60348" marT="0" marB="0"/>
                </a:tc>
              </a:tr>
              <a:tr h="62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Ongoing monitoring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Improved by better information </a:t>
                      </a:r>
                      <a:endParaRPr lang="en-GB" sz="1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48" marR="60348" marT="0" marB="0"/>
                </a:tc>
              </a:tr>
            </a:tbl>
          </a:graphicData>
        </a:graphic>
      </p:graphicFrame>
      <p:sp>
        <p:nvSpPr>
          <p:cNvPr id="71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C98F50-0E4D-4177-A21F-BA30D293E920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z="1400" smtClean="0">
              <a:solidFill>
                <a:srgbClr val="6D2E69"/>
              </a:solidFill>
              <a:latin typeface="Arial" charset="0"/>
            </a:endParaRPr>
          </a:p>
        </p:txBody>
      </p:sp>
      <p:sp>
        <p:nvSpPr>
          <p:cNvPr id="7199" name="Rectangle 2"/>
          <p:cNvSpPr>
            <a:spLocks noChangeArrowheads="1"/>
          </p:cNvSpPr>
          <p:nvPr/>
        </p:nvSpPr>
        <p:spPr bwMode="auto">
          <a:xfrm>
            <a:off x="1619250" y="1749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1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93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 flipV="1">
            <a:off x="468313" y="1557338"/>
            <a:ext cx="8280400" cy="4824412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What will be different:</a:t>
            </a:r>
            <a:br>
              <a:rPr lang="en-GB" altLang="en-US" smtClean="0"/>
            </a:br>
            <a:r>
              <a:rPr lang="en-GB" altLang="en-US" smtClean="0"/>
              <a:t>The PIR and questionnaires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0E6533-91DB-4233-A618-662DA67FB9FA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z="1400" smtClean="0">
              <a:solidFill>
                <a:srgbClr val="6D2E69"/>
              </a:solidFill>
              <a:latin typeface="Arial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 l="31920" t="16982" r="30701" b="52751"/>
          <a:stretch>
            <a:fillRect/>
          </a:stretch>
        </p:blipFill>
        <p:spPr bwMode="auto">
          <a:xfrm rot="296417">
            <a:off x="5222875" y="1625600"/>
            <a:ext cx="37639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/>
          <a:srcRect l="20959" t="16043" r="29680" b="55537"/>
          <a:stretch>
            <a:fillRect/>
          </a:stretch>
        </p:blipFill>
        <p:spPr bwMode="auto">
          <a:xfrm rot="-683712">
            <a:off x="4760913" y="4017963"/>
            <a:ext cx="4260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5788" y="1703388"/>
            <a:ext cx="45386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5F2861"/>
              </a:buClr>
              <a:buSzPct val="120000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00088" indent="-25876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F2861"/>
              </a:buClr>
              <a:buSzPct val="120000"/>
              <a:buChar char="•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62050" indent="-28257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-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27188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87563" indent="-280988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447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19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591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16363" indent="-280988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" charset="2"/>
              <a:buChar char=""/>
              <a:tabLst>
                <a:tab pos="2619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defRPr/>
            </a:pPr>
            <a:r>
              <a:rPr lang="en-GB" sz="2500" b="1" dirty="0" smtClean="0"/>
              <a:t>Provider information return:</a:t>
            </a:r>
          </a:p>
          <a:p>
            <a:pPr marL="722313" lvl="1" indent="-365125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2400" dirty="0" smtClean="0"/>
              <a:t>Provider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defRPr/>
            </a:pPr>
            <a:r>
              <a:rPr lang="en-GB" sz="2500" b="1" dirty="0" smtClean="0"/>
              <a:t>Questionnaires:</a:t>
            </a:r>
          </a:p>
          <a:p>
            <a:pPr marL="722313" lvl="1" indent="-365125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2400" dirty="0" smtClean="0"/>
              <a:t>People who use the service</a:t>
            </a:r>
          </a:p>
          <a:p>
            <a:pPr marL="722313" lvl="1" indent="-365125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2400" dirty="0" smtClean="0"/>
              <a:t>Family and friends</a:t>
            </a:r>
          </a:p>
          <a:p>
            <a:pPr marL="722313" lvl="1" indent="-365125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2400" dirty="0" smtClean="0"/>
              <a:t>Staff</a:t>
            </a:r>
          </a:p>
          <a:p>
            <a:pPr marL="722313" lvl="1" indent="-365125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2400" dirty="0" smtClean="0"/>
              <a:t>Community professionals</a:t>
            </a:r>
          </a:p>
          <a:p>
            <a:pPr marL="365125" indent="-365125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3200" b="1" dirty="0"/>
              <a:t>A</a:t>
            </a:r>
            <a:r>
              <a:rPr lang="en-GB" sz="3200" b="1" dirty="0" smtClean="0"/>
              <a:t>ligned to the 5 key questions</a:t>
            </a:r>
          </a:p>
          <a:p>
            <a:pPr marL="365125" indent="-365125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/>
            </a:pPr>
            <a:endParaRPr lang="en-GB" altLang="en-US" sz="2800" dirty="0" smtClean="0"/>
          </a:p>
          <a:p>
            <a:pPr marL="722313" lvl="1" indent="-365125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/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47211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3D3A2195-33AF-411D-8684-B58FCD5E2234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/>
              <a:t>7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539750" y="768350"/>
            <a:ext cx="58324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85000"/>
              </a:lnSpc>
            </a:pPr>
            <a:r>
              <a:rPr lang="en-GB" altLang="en-US" sz="2800">
                <a:solidFill>
                  <a:schemeClr val="bg1"/>
                </a:solidFill>
                <a:ea typeface="ＭＳ Ｐゴシック" pitchFamily="34" charset="-128"/>
              </a:rPr>
              <a:t>Four point scale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 r="6169" b="79736"/>
          <a:stretch>
            <a:fillRect/>
          </a:stretch>
        </p:blipFill>
        <p:spPr bwMode="auto">
          <a:xfrm>
            <a:off x="430213" y="1616075"/>
            <a:ext cx="27035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82975" y="1598613"/>
          <a:ext cx="5192713" cy="4830761"/>
        </p:xfrm>
        <a:graphic>
          <a:graphicData uri="http://schemas.openxmlformats.org/drawingml/2006/table">
            <a:tbl>
              <a:tblPr firstRow="1" firstCol="1" bandRow="1"/>
              <a:tblGrid>
                <a:gridCol w="5192713"/>
              </a:tblGrid>
              <a:tr h="92715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1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36195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High 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level characteristics of each rating level</a:t>
                      </a:r>
                    </a:p>
                  </a:txBody>
                  <a:tcPr marL="68560" marR="68560" marT="36183" marB="36183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3669"/>
                    </a:solidFill>
                  </a:tcPr>
                </a:tc>
              </a:tr>
              <a:tr h="2755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40404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60" marR="68560" marT="36183" marB="36183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32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rgbClr val="40404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</a:rPr>
                        <a:t>Innovative, creative, constantly striving to improve, open and transparent</a:t>
                      </a:r>
                      <a:endParaRPr lang="en-GB" sz="1800" dirty="0">
                        <a:solidFill>
                          <a:srgbClr val="40404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60" marR="68560" marT="36183" marB="36183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7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rgbClr val="40404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</a:rPr>
                        <a:t>Consistent level of service people have a right to expect, robust arrangements in place for when things do go wrong</a:t>
                      </a:r>
                    </a:p>
                  </a:txBody>
                  <a:tcPr marL="68560" marR="68560" marT="36183" marB="36183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7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rgbClr val="40404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</a:rPr>
                        <a:t>May have elements of good practice but inconsistent, potential or actual risk, inconsistent responses when things go wrong</a:t>
                      </a:r>
                    </a:p>
                  </a:txBody>
                  <a:tcPr marL="68560" marR="68560" marT="36183" marB="36183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1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</a:rPr>
                        <a:t>Severe harm has or is likely to occur, shortfalls in practice, ineffective or no action taken to put things right or improve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0" marR="68560" marT="36183" marB="36183">
                    <a:lnL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37" name="Picture 23"/>
          <p:cNvPicPr>
            <a:picLocks noChangeAspect="1" noChangeArrowheads="1"/>
          </p:cNvPicPr>
          <p:nvPr/>
        </p:nvPicPr>
        <p:blipFill>
          <a:blip r:embed="rId4" cstate="print"/>
          <a:srcRect l="68454" t="42702" r="13805" b="20808"/>
          <a:stretch>
            <a:fillRect/>
          </a:stretch>
        </p:blipFill>
        <p:spPr bwMode="auto">
          <a:xfrm>
            <a:off x="323850" y="2763838"/>
            <a:ext cx="2881313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2680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EFD8D4-71FD-41B7-9970-01FF5FDA1687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539750" y="820738"/>
            <a:ext cx="59039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Caring KLOE - How is people’s privacy and dignity respected and promoted?</a:t>
            </a:r>
          </a:p>
          <a:p>
            <a:r>
              <a:rPr lang="en-GB">
                <a:solidFill>
                  <a:schemeClr val="bg1"/>
                </a:solidFill>
              </a:rPr>
              <a:t>Caring KLOE – Residential Services (C3)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539750" y="2133600"/>
            <a:ext cx="82089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/>
              <a:t>How are people assured that information about them is treated confidentially and respected by staff?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/>
          </a:p>
          <a:p>
            <a:pPr marL="342900" indent="-342900">
              <a:buFont typeface="Wingdings" pitchFamily="2" charset="2"/>
              <a:buChar char="§"/>
            </a:pPr>
            <a:r>
              <a:rPr lang="en-GB"/>
              <a:t>Do people have the privacy they need?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/>
          </a:p>
          <a:p>
            <a:pPr marL="342900" indent="-342900">
              <a:buFont typeface="Wingdings" pitchFamily="2" charset="2"/>
              <a:buChar char="§"/>
            </a:pPr>
            <a:r>
              <a:rPr lang="en-GB"/>
              <a:t>Are people treated with dignity and respect at all times?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/>
          </a:p>
          <a:p>
            <a:pPr marL="342900" indent="-342900">
              <a:buFont typeface="Wingdings" pitchFamily="2" charset="2"/>
              <a:buChar char="§"/>
            </a:pPr>
            <a:r>
              <a:rPr lang="en-GB"/>
              <a:t>Can people can be as independent as they want to be?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/>
          </a:p>
          <a:p>
            <a:pPr marL="342900" indent="-342900">
              <a:buFont typeface="Wingdings" pitchFamily="2" charset="2"/>
              <a:buChar char="§"/>
            </a:pPr>
            <a:r>
              <a:rPr lang="en-GB"/>
              <a:t>What arrangements are there for making sure that the body of a person who has died is cared for in a culturally sensitive and dignified way?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97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558DB6-D818-4F19-A674-F19DEF958CA9}" type="slidenum">
              <a:rPr lang="en-US" smtClean="0">
                <a:latin typeface="Arial" charset="0"/>
              </a:rPr>
              <a:pPr/>
              <a:t>9</a:t>
            </a:fld>
            <a:endParaRPr lang="en-US" sz="1400" smtClean="0">
              <a:solidFill>
                <a:srgbClr val="6D2E69"/>
              </a:solidFill>
              <a:latin typeface="Arial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11188" y="2276475"/>
            <a:ext cx="7921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/>
              <a:t>Do staff understand and promote respectful and compassionate behaviour within the staff team?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/>
          </a:p>
          <a:p>
            <a:pPr marL="342900" indent="-342900">
              <a:buFont typeface="Wingdings" pitchFamily="2" charset="2"/>
              <a:buChar char="§"/>
            </a:pPr>
            <a:r>
              <a:rPr lang="en-GB"/>
              <a:t>Are people’s relatives and friends able to visit without being unnecessarily restricted?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/>
          </a:p>
          <a:p>
            <a:pPr marL="342900" indent="-342900">
              <a:buFont typeface="Wingdings" pitchFamily="2" charset="2"/>
              <a:buChar char="§"/>
            </a:pPr>
            <a:r>
              <a:rPr lang="en-GB"/>
              <a:t>How does the service make sure that staff understand how to respect people’s privacy, dignity and human rights?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755650" y="836613"/>
            <a:ext cx="583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Caring KLOE – Residential Services (C3)</a:t>
            </a:r>
          </a:p>
        </p:txBody>
      </p:sp>
    </p:spTree>
    <p:extLst>
      <p:ext uri="{BB962C8B-B14F-4D97-AF65-F5344CB8AC3E}">
        <p14:creationId xmlns:p14="http://schemas.microsoft.com/office/powerpoint/2010/main" val="3048571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634</Words>
  <Application>Microsoft Office PowerPoint</Application>
  <PresentationFormat>On-screen Show (4:3)</PresentationFormat>
  <Paragraphs>146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The Mum Test</vt:lpstr>
      <vt:lpstr>CQC operating model</vt:lpstr>
      <vt:lpstr>What will be different</vt:lpstr>
      <vt:lpstr>What will be different: The PIR and questionnaires</vt:lpstr>
      <vt:lpstr>PowerPoint Presentation</vt:lpstr>
      <vt:lpstr>PowerPoint Presentation</vt:lpstr>
      <vt:lpstr>PowerPoint Presentation</vt:lpstr>
      <vt:lpstr>Timetable</vt:lpstr>
      <vt:lpstr>PowerPoint Presentation</vt:lpstr>
      <vt:lpstr>Get involved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</dc:creator>
  <cp:lastModifiedBy>Liz</cp:lastModifiedBy>
  <cp:revision>1</cp:revision>
  <dcterms:created xsi:type="dcterms:W3CDTF">2014-11-25T12:50:34Z</dcterms:created>
  <dcterms:modified xsi:type="dcterms:W3CDTF">2014-11-25T12:52:53Z</dcterms:modified>
</cp:coreProperties>
</file>