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0" r:id="rId2"/>
    <p:sldId id="281" r:id="rId3"/>
    <p:sldId id="282" r:id="rId4"/>
    <p:sldId id="283" r:id="rId5"/>
    <p:sldId id="276" r:id="rId6"/>
    <p:sldId id="277" r:id="rId7"/>
    <p:sldId id="278" r:id="rId8"/>
    <p:sldId id="279" r:id="rId9"/>
    <p:sldId id="272" r:id="rId10"/>
    <p:sldId id="273" r:id="rId11"/>
    <p:sldId id="274" r:id="rId12"/>
    <p:sldId id="275" r:id="rId13"/>
    <p:sldId id="268" r:id="rId14"/>
    <p:sldId id="269" r:id="rId15"/>
    <p:sldId id="270" r:id="rId16"/>
    <p:sldId id="271" r:id="rId17"/>
    <p:sldId id="264" r:id="rId18"/>
    <p:sldId id="265" r:id="rId19"/>
    <p:sldId id="266" r:id="rId20"/>
    <p:sldId id="26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A13902-AD02-46ED-9632-C50A07BDE1D6}" type="datetimeFigureOut">
              <a:rPr lang="en-GB" smtClean="0"/>
              <a:t>25/11/2014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E20C1D-84EC-4D43-8F6F-80C0BF4374C4}" type="slidenum">
              <a:rPr lang="en-GB" smtClean="0"/>
              <a:t>‹#›</a:t>
            </a:fld>
            <a:endParaRPr lang="en-GB"/>
          </a:p>
        </p:txBody>
      </p:sp>
    </p:spTree>
    <p:extLst>
      <p:ext uri="{BB962C8B-B14F-4D97-AF65-F5344CB8AC3E}">
        <p14:creationId xmlns:p14="http://schemas.microsoft.com/office/powerpoint/2010/main" val="209656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1CC3D37-4A6F-4BE8-8189-9A318EE066A9}" type="slidenum">
              <a:rPr lang="en-GB" altLang="en-US" smtClean="0">
                <a:solidFill>
                  <a:srgbClr val="000000"/>
                </a:solidFill>
              </a:rPr>
              <a:pPr/>
              <a:t>6</a:t>
            </a:fld>
            <a:endParaRPr lang="en-GB" altLang="en-US"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2064D0-2304-4F09-B269-BA369E73B51F}" type="slidenum">
              <a:rPr lang="en-GB" altLang="en-US" smtClean="0">
                <a:solidFill>
                  <a:srgbClr val="000000"/>
                </a:solidFill>
              </a:rPr>
              <a:pPr/>
              <a:t>7</a:t>
            </a:fld>
            <a:endParaRPr lang="en-GB" altLang="en-US" smtClean="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DCEBF9E-C0E0-49BD-98A3-AD81B45EBEBF}" type="slidenum">
              <a:rPr lang="en-GB" altLang="en-US" smtClean="0"/>
              <a:pPr/>
              <a:t>11</a:t>
            </a:fld>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CAC90B-6454-474A-8422-CBDAD643ACFC}" type="slidenum">
              <a:rPr lang="en-GB" altLang="en-US" smtClean="0"/>
              <a:pPr/>
              <a:t>12</a:t>
            </a:fld>
            <a:endParaRPr lang="en-GB"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DCEBF9E-C0E0-49BD-98A3-AD81B45EBEBF}" type="slidenum">
              <a:rPr lang="en-GB" altLang="en-US" smtClean="0"/>
              <a:pPr/>
              <a:t>15</a:t>
            </a:fld>
            <a:endParaRPr lang="en-GB"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CAC90B-6454-474A-8422-CBDAD643ACFC}" type="slidenum">
              <a:rPr lang="en-GB" altLang="en-US" smtClean="0"/>
              <a:pPr/>
              <a:t>16</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F3DF1C5-43FA-4990-9E94-6660645D4D9B}" type="datetimeFigureOut">
              <a:rPr lang="en-GB" smtClean="0"/>
              <a:t>25/11/2014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B1DB24-27F8-42A2-BBF3-64A4BC19EAAB}" type="slidenum">
              <a:rPr lang="en-GB" smtClean="0"/>
              <a:t>‹#›</a:t>
            </a:fld>
            <a:endParaRPr lang="en-GB"/>
          </a:p>
        </p:txBody>
      </p:sp>
    </p:spTree>
    <p:extLst>
      <p:ext uri="{BB962C8B-B14F-4D97-AF65-F5344CB8AC3E}">
        <p14:creationId xmlns:p14="http://schemas.microsoft.com/office/powerpoint/2010/main" val="3429849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3DF1C5-43FA-4990-9E94-6660645D4D9B}" type="datetimeFigureOut">
              <a:rPr lang="en-GB" smtClean="0"/>
              <a:t>25/11/2014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B1DB24-27F8-42A2-BBF3-64A4BC19EAAB}" type="slidenum">
              <a:rPr lang="en-GB" smtClean="0"/>
              <a:t>‹#›</a:t>
            </a:fld>
            <a:endParaRPr lang="en-GB"/>
          </a:p>
        </p:txBody>
      </p:sp>
    </p:spTree>
    <p:extLst>
      <p:ext uri="{BB962C8B-B14F-4D97-AF65-F5344CB8AC3E}">
        <p14:creationId xmlns:p14="http://schemas.microsoft.com/office/powerpoint/2010/main" val="3352098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3DF1C5-43FA-4990-9E94-6660645D4D9B}" type="datetimeFigureOut">
              <a:rPr lang="en-GB" smtClean="0"/>
              <a:t>25/11/2014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B1DB24-27F8-42A2-BBF3-64A4BC19EAAB}" type="slidenum">
              <a:rPr lang="en-GB" smtClean="0"/>
              <a:t>‹#›</a:t>
            </a:fld>
            <a:endParaRPr lang="en-GB"/>
          </a:p>
        </p:txBody>
      </p:sp>
    </p:spTree>
    <p:extLst>
      <p:ext uri="{BB962C8B-B14F-4D97-AF65-F5344CB8AC3E}">
        <p14:creationId xmlns:p14="http://schemas.microsoft.com/office/powerpoint/2010/main" val="1866346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3DF1C5-43FA-4990-9E94-6660645D4D9B}" type="datetimeFigureOut">
              <a:rPr lang="en-GB" smtClean="0"/>
              <a:t>25/11/2014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B1DB24-27F8-42A2-BBF3-64A4BC19EAAB}" type="slidenum">
              <a:rPr lang="en-GB" smtClean="0"/>
              <a:t>‹#›</a:t>
            </a:fld>
            <a:endParaRPr lang="en-GB"/>
          </a:p>
        </p:txBody>
      </p:sp>
    </p:spTree>
    <p:extLst>
      <p:ext uri="{BB962C8B-B14F-4D97-AF65-F5344CB8AC3E}">
        <p14:creationId xmlns:p14="http://schemas.microsoft.com/office/powerpoint/2010/main" val="4255863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3DF1C5-43FA-4990-9E94-6660645D4D9B}" type="datetimeFigureOut">
              <a:rPr lang="en-GB" smtClean="0"/>
              <a:t>25/11/2014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B1DB24-27F8-42A2-BBF3-64A4BC19EAAB}" type="slidenum">
              <a:rPr lang="en-GB" smtClean="0"/>
              <a:t>‹#›</a:t>
            </a:fld>
            <a:endParaRPr lang="en-GB"/>
          </a:p>
        </p:txBody>
      </p:sp>
    </p:spTree>
    <p:extLst>
      <p:ext uri="{BB962C8B-B14F-4D97-AF65-F5344CB8AC3E}">
        <p14:creationId xmlns:p14="http://schemas.microsoft.com/office/powerpoint/2010/main" val="3628715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F3DF1C5-43FA-4990-9E94-6660645D4D9B}" type="datetimeFigureOut">
              <a:rPr lang="en-GB" smtClean="0"/>
              <a:t>25/11/2014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B1DB24-27F8-42A2-BBF3-64A4BC19EAAB}" type="slidenum">
              <a:rPr lang="en-GB" smtClean="0"/>
              <a:t>‹#›</a:t>
            </a:fld>
            <a:endParaRPr lang="en-GB"/>
          </a:p>
        </p:txBody>
      </p:sp>
    </p:spTree>
    <p:extLst>
      <p:ext uri="{BB962C8B-B14F-4D97-AF65-F5344CB8AC3E}">
        <p14:creationId xmlns:p14="http://schemas.microsoft.com/office/powerpoint/2010/main" val="749240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F3DF1C5-43FA-4990-9E94-6660645D4D9B}" type="datetimeFigureOut">
              <a:rPr lang="en-GB" smtClean="0"/>
              <a:t>25/11/2014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9B1DB24-27F8-42A2-BBF3-64A4BC19EAAB}" type="slidenum">
              <a:rPr lang="en-GB" smtClean="0"/>
              <a:t>‹#›</a:t>
            </a:fld>
            <a:endParaRPr lang="en-GB"/>
          </a:p>
        </p:txBody>
      </p:sp>
    </p:spTree>
    <p:extLst>
      <p:ext uri="{BB962C8B-B14F-4D97-AF65-F5344CB8AC3E}">
        <p14:creationId xmlns:p14="http://schemas.microsoft.com/office/powerpoint/2010/main" val="442451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F3DF1C5-43FA-4990-9E94-6660645D4D9B}" type="datetimeFigureOut">
              <a:rPr lang="en-GB" smtClean="0"/>
              <a:t>25/11/2014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9B1DB24-27F8-42A2-BBF3-64A4BC19EAAB}" type="slidenum">
              <a:rPr lang="en-GB" smtClean="0"/>
              <a:t>‹#›</a:t>
            </a:fld>
            <a:endParaRPr lang="en-GB"/>
          </a:p>
        </p:txBody>
      </p:sp>
    </p:spTree>
    <p:extLst>
      <p:ext uri="{BB962C8B-B14F-4D97-AF65-F5344CB8AC3E}">
        <p14:creationId xmlns:p14="http://schemas.microsoft.com/office/powerpoint/2010/main" val="3894123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3DF1C5-43FA-4990-9E94-6660645D4D9B}" type="datetimeFigureOut">
              <a:rPr lang="en-GB" smtClean="0"/>
              <a:t>25/11/2014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9B1DB24-27F8-42A2-BBF3-64A4BC19EAAB}" type="slidenum">
              <a:rPr lang="en-GB" smtClean="0"/>
              <a:t>‹#›</a:t>
            </a:fld>
            <a:endParaRPr lang="en-GB"/>
          </a:p>
        </p:txBody>
      </p:sp>
    </p:spTree>
    <p:extLst>
      <p:ext uri="{BB962C8B-B14F-4D97-AF65-F5344CB8AC3E}">
        <p14:creationId xmlns:p14="http://schemas.microsoft.com/office/powerpoint/2010/main" val="2683009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3DF1C5-43FA-4990-9E94-6660645D4D9B}" type="datetimeFigureOut">
              <a:rPr lang="en-GB" smtClean="0"/>
              <a:t>25/11/2014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B1DB24-27F8-42A2-BBF3-64A4BC19EAAB}" type="slidenum">
              <a:rPr lang="en-GB" smtClean="0"/>
              <a:t>‹#›</a:t>
            </a:fld>
            <a:endParaRPr lang="en-GB"/>
          </a:p>
        </p:txBody>
      </p:sp>
    </p:spTree>
    <p:extLst>
      <p:ext uri="{BB962C8B-B14F-4D97-AF65-F5344CB8AC3E}">
        <p14:creationId xmlns:p14="http://schemas.microsoft.com/office/powerpoint/2010/main" val="773613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3DF1C5-43FA-4990-9E94-6660645D4D9B}" type="datetimeFigureOut">
              <a:rPr lang="en-GB" smtClean="0"/>
              <a:t>25/11/2014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B1DB24-27F8-42A2-BBF3-64A4BC19EAAB}" type="slidenum">
              <a:rPr lang="en-GB" smtClean="0"/>
              <a:t>‹#›</a:t>
            </a:fld>
            <a:endParaRPr lang="en-GB"/>
          </a:p>
        </p:txBody>
      </p:sp>
    </p:spTree>
    <p:extLst>
      <p:ext uri="{BB962C8B-B14F-4D97-AF65-F5344CB8AC3E}">
        <p14:creationId xmlns:p14="http://schemas.microsoft.com/office/powerpoint/2010/main" val="3373974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DF1C5-43FA-4990-9E94-6660645D4D9B}" type="datetimeFigureOut">
              <a:rPr lang="en-GB" smtClean="0"/>
              <a:t>25/11/2014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B1DB24-27F8-42A2-BBF3-64A4BC19EAAB}" type="slidenum">
              <a:rPr lang="en-GB" smtClean="0"/>
              <a:t>‹#›</a:t>
            </a:fld>
            <a:endParaRPr lang="en-GB"/>
          </a:p>
        </p:txBody>
      </p:sp>
    </p:spTree>
    <p:extLst>
      <p:ext uri="{BB962C8B-B14F-4D97-AF65-F5344CB8AC3E}">
        <p14:creationId xmlns:p14="http://schemas.microsoft.com/office/powerpoint/2010/main" val="2898391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team@adass.org.uk"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www.adass.org.u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4213" y="1989138"/>
            <a:ext cx="7772400" cy="1511300"/>
          </a:xfrm>
        </p:spPr>
        <p:txBody>
          <a:bodyPr>
            <a:normAutofit fontScale="90000"/>
          </a:bodyPr>
          <a:lstStyle/>
          <a:p>
            <a:pPr algn="ctr" eaLnBrk="1" hangingPunct="1"/>
            <a:r>
              <a:rPr lang="en-GB" altLang="en-US" sz="2800" smtClean="0"/>
              <a:t/>
            </a:r>
            <a:br>
              <a:rPr lang="en-GB" altLang="en-US" sz="2800" smtClean="0"/>
            </a:br>
            <a:r>
              <a:rPr lang="en-GB" altLang="en-US" sz="2800" smtClean="0"/>
              <a:t>National Dignity Council Conference</a:t>
            </a:r>
            <a:br>
              <a:rPr lang="en-GB" altLang="en-US" sz="2800" smtClean="0"/>
            </a:br>
            <a:r>
              <a:rPr lang="en-GB" altLang="en-US" sz="2800" smtClean="0"/>
              <a:t/>
            </a:r>
            <a:br>
              <a:rPr lang="en-GB" altLang="en-US" sz="2800" smtClean="0"/>
            </a:br>
            <a:r>
              <a:rPr lang="en-GB" altLang="en-US" sz="2800" smtClean="0"/>
              <a:t>Creating a system that delivers dignity</a:t>
            </a:r>
            <a:br>
              <a:rPr lang="en-GB" altLang="en-US" sz="2800" smtClean="0"/>
            </a:br>
            <a:endParaRPr lang="en-GB" altLang="en-US" sz="2800" smtClean="0"/>
          </a:p>
        </p:txBody>
      </p:sp>
      <p:sp>
        <p:nvSpPr>
          <p:cNvPr id="3075" name="Rectangle 3"/>
          <p:cNvSpPr>
            <a:spLocks noGrp="1" noChangeArrowheads="1"/>
          </p:cNvSpPr>
          <p:nvPr>
            <p:ph type="subTitle" idx="1"/>
          </p:nvPr>
        </p:nvSpPr>
        <p:spPr>
          <a:xfrm>
            <a:off x="1371600" y="3860800"/>
            <a:ext cx="6400800" cy="2160588"/>
          </a:xfrm>
        </p:spPr>
        <p:txBody>
          <a:bodyPr/>
          <a:lstStyle/>
          <a:p>
            <a:pPr eaLnBrk="1" hangingPunct="1">
              <a:lnSpc>
                <a:spcPct val="80000"/>
              </a:lnSpc>
            </a:pPr>
            <a:r>
              <a:rPr lang="en-GB" altLang="en-US" sz="2000" smtClean="0"/>
              <a:t>David Pear</a:t>
            </a:r>
            <a:r>
              <a:rPr lang="en-US" altLang="en-US" sz="2000" smtClean="0"/>
              <a:t>son</a:t>
            </a:r>
          </a:p>
          <a:p>
            <a:pPr eaLnBrk="1" hangingPunct="1">
              <a:lnSpc>
                <a:spcPct val="80000"/>
              </a:lnSpc>
            </a:pPr>
            <a:r>
              <a:rPr lang="en-US" altLang="en-US" sz="2000" smtClean="0"/>
              <a:t>President of the Association of the Directors of Adult Social Services</a:t>
            </a:r>
          </a:p>
          <a:p>
            <a:pPr eaLnBrk="1" hangingPunct="1">
              <a:lnSpc>
                <a:spcPct val="80000"/>
              </a:lnSpc>
            </a:pPr>
            <a:endParaRPr lang="en-US" altLang="en-US" sz="2000" smtClean="0"/>
          </a:p>
          <a:p>
            <a:pPr eaLnBrk="1" hangingPunct="1">
              <a:lnSpc>
                <a:spcPct val="80000"/>
              </a:lnSpc>
            </a:pPr>
            <a:r>
              <a:rPr lang="en-US" altLang="en-US" sz="2000" smtClean="0"/>
              <a:t>Corporate Director, Adult Social Care, Health and Public Protection </a:t>
            </a:r>
          </a:p>
          <a:p>
            <a:pPr eaLnBrk="1" hangingPunct="1">
              <a:lnSpc>
                <a:spcPct val="80000"/>
              </a:lnSpc>
            </a:pPr>
            <a:r>
              <a:rPr lang="en-US" altLang="en-US" sz="2000" smtClean="0"/>
              <a:t>Nottinghamshire County Council</a:t>
            </a:r>
          </a:p>
          <a:p>
            <a:pPr eaLnBrk="1" hangingPunct="1">
              <a:lnSpc>
                <a:spcPct val="80000"/>
              </a:lnSpc>
            </a:pPr>
            <a:endParaRPr lang="en-GB" altLang="en-US" sz="2000" smtClean="0"/>
          </a:p>
        </p:txBody>
      </p:sp>
    </p:spTree>
    <p:extLst>
      <p:ext uri="{BB962C8B-B14F-4D97-AF65-F5344CB8AC3E}">
        <p14:creationId xmlns:p14="http://schemas.microsoft.com/office/powerpoint/2010/main" val="172504872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50825" y="1484313"/>
            <a:ext cx="8642350" cy="4094162"/>
          </a:xfrm>
        </p:spPr>
        <p:txBody>
          <a:bodyPr>
            <a:normAutofit fontScale="92500" lnSpcReduction="10000"/>
          </a:bodyPr>
          <a:lstStyle/>
          <a:p>
            <a:pPr marL="0" indent="0">
              <a:buFontTx/>
              <a:buNone/>
              <a:defRPr/>
            </a:pPr>
            <a:r>
              <a:rPr lang="en-GB" altLang="en-US" sz="2400" b="1" dirty="0" smtClean="0"/>
              <a:t>Joint announcement of NHS, ADASS, Local Government Association and Think, Local, Act Personal (a partnership of over 40 national organisations promoting personalisation of services) for integrated personal health and care budgets.</a:t>
            </a:r>
          </a:p>
          <a:p>
            <a:pPr marL="0" indent="0">
              <a:buFontTx/>
              <a:buNone/>
              <a:defRPr/>
            </a:pPr>
            <a:endParaRPr lang="en-GB" altLang="en-US" sz="2400" b="1" dirty="0"/>
          </a:p>
          <a:p>
            <a:pPr marL="0" indent="0">
              <a:buFontTx/>
              <a:buNone/>
              <a:defRPr/>
            </a:pPr>
            <a:r>
              <a:rPr lang="en-GB" altLang="en-US" sz="2400" b="1" dirty="0" smtClean="0"/>
              <a:t>“North of 5 million”</a:t>
            </a:r>
          </a:p>
          <a:p>
            <a:pPr marL="0" indent="0">
              <a:buFontTx/>
              <a:buNone/>
              <a:defRPr/>
            </a:pPr>
            <a:endParaRPr lang="en-GB" altLang="en-US" sz="2800" b="1" dirty="0"/>
          </a:p>
          <a:p>
            <a:pPr lvl="1">
              <a:buFont typeface="Wingdings" panose="05000000000000000000" pitchFamily="2" charset="2"/>
              <a:buChar char="q"/>
              <a:defRPr/>
            </a:pPr>
            <a:r>
              <a:rPr lang="en-GB" altLang="en-US" sz="2100" i="1" dirty="0"/>
              <a:t>“We need to stop treating people as a collection of health problems and treatments. We need to treat them as individuals whose needs and preferences should be seen in the round and whose choices shape services, not the other way round” </a:t>
            </a:r>
          </a:p>
          <a:p>
            <a:pPr marL="457200" lvl="1" indent="0">
              <a:buFontTx/>
              <a:buNone/>
              <a:defRPr/>
            </a:pPr>
            <a:r>
              <a:rPr lang="en-GB" altLang="en-US" sz="2100" i="1" dirty="0"/>
              <a:t>    </a:t>
            </a:r>
            <a:r>
              <a:rPr lang="en-GB" altLang="en-US" sz="2000" dirty="0"/>
              <a:t>Simon Stevens, July 2014</a:t>
            </a:r>
          </a:p>
          <a:p>
            <a:pPr marL="0" indent="0">
              <a:buFontTx/>
              <a:buNone/>
              <a:defRPr/>
            </a:pPr>
            <a:endParaRPr lang="en-GB" altLang="en-US" sz="2800" dirty="0" smtClean="0"/>
          </a:p>
        </p:txBody>
      </p:sp>
    </p:spTree>
    <p:extLst>
      <p:ext uri="{BB962C8B-B14F-4D97-AF65-F5344CB8AC3E}">
        <p14:creationId xmlns:p14="http://schemas.microsoft.com/office/powerpoint/2010/main" val="350804460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250825" y="4508500"/>
            <a:ext cx="8642350" cy="1728788"/>
          </a:xfrm>
        </p:spPr>
        <p:txBody>
          <a:bodyPr>
            <a:normAutofit lnSpcReduction="10000"/>
          </a:bodyPr>
          <a:lstStyle/>
          <a:p>
            <a:pPr marL="0" indent="0">
              <a:lnSpc>
                <a:spcPct val="80000"/>
              </a:lnSpc>
              <a:buFontTx/>
              <a:buNone/>
              <a:defRPr/>
            </a:pPr>
            <a:r>
              <a:rPr lang="en-GB" altLang="en-US" sz="1600" dirty="0" smtClean="0"/>
              <a:t>Joint project between Nottinghamshire County Council and Alzheimer’s Society to promote use of Personal Budgets for people with dementia. This showed that:</a:t>
            </a:r>
          </a:p>
          <a:p>
            <a:pPr>
              <a:lnSpc>
                <a:spcPct val="80000"/>
              </a:lnSpc>
              <a:defRPr/>
            </a:pPr>
            <a:endParaRPr lang="en-GB" altLang="en-US" sz="1600" dirty="0" smtClean="0"/>
          </a:p>
          <a:p>
            <a:pPr lvl="1">
              <a:lnSpc>
                <a:spcPct val="80000"/>
              </a:lnSpc>
              <a:buFont typeface="Wingdings" panose="05000000000000000000" pitchFamily="2" charset="2"/>
              <a:buChar char="§"/>
              <a:defRPr/>
            </a:pPr>
            <a:r>
              <a:rPr lang="en-GB" altLang="en-US" sz="1600" dirty="0" smtClean="0"/>
              <a:t>Personal Budgets for people with dementia can be very cost effective. Case studies evidence that people with dementia and other health conditions can live in the community with the right support, at comparable or less cost than in residential care </a:t>
            </a:r>
          </a:p>
          <a:p>
            <a:pPr lvl="1">
              <a:lnSpc>
                <a:spcPct val="80000"/>
              </a:lnSpc>
              <a:buFont typeface="Wingdings" panose="05000000000000000000" pitchFamily="2" charset="2"/>
              <a:buChar char="§"/>
              <a:defRPr/>
            </a:pPr>
            <a:r>
              <a:rPr lang="en-GB" altLang="en-US" sz="1600" dirty="0" smtClean="0"/>
              <a:t>Factors that make community and home based support effective in maintaining people with dementia at home - reliability, continuity of carers, trust and consistency</a:t>
            </a:r>
          </a:p>
          <a:p>
            <a:pPr>
              <a:lnSpc>
                <a:spcPct val="80000"/>
              </a:lnSpc>
              <a:defRPr/>
            </a:pPr>
            <a:endParaRPr lang="en-GB" altLang="en-US" sz="1600" dirty="0" smtClean="0"/>
          </a:p>
        </p:txBody>
      </p:sp>
      <p:sp>
        <p:nvSpPr>
          <p:cNvPr id="5" name="Rounded Rectangle 4"/>
          <p:cNvSpPr/>
          <p:nvPr/>
        </p:nvSpPr>
        <p:spPr>
          <a:xfrm>
            <a:off x="250825" y="1557338"/>
            <a:ext cx="8496300" cy="2663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GB" altLang="en-US" sz="1600" dirty="0" smtClean="0">
                <a:solidFill>
                  <a:schemeClr val="tx2"/>
                </a:solidFill>
                <a:latin typeface="Arial Unicode MS" pitchFamily="34" charset="-128"/>
              </a:rPr>
              <a:t>Mrs K is 84 years old, has been diagnosed with dementia and has a range of other health problems. Following a fall she was admitted to hospital and from there to a step up bed in a care home and was at risk of remaining in long term residential care.  </a:t>
            </a:r>
          </a:p>
          <a:p>
            <a:pPr eaLnBrk="1" hangingPunct="1">
              <a:defRPr/>
            </a:pPr>
            <a:r>
              <a:rPr lang="en-GB" altLang="en-US" sz="1600" dirty="0" smtClean="0">
                <a:solidFill>
                  <a:schemeClr val="tx2"/>
                </a:solidFill>
                <a:latin typeface="Arial Unicode MS" pitchFamily="34" charset="-128"/>
              </a:rPr>
              <a:t> </a:t>
            </a:r>
          </a:p>
          <a:p>
            <a:pPr eaLnBrk="1" hangingPunct="1">
              <a:defRPr/>
            </a:pPr>
            <a:r>
              <a:rPr lang="en-GB" altLang="en-US" sz="1600" dirty="0" smtClean="0">
                <a:solidFill>
                  <a:schemeClr val="tx2"/>
                </a:solidFill>
                <a:latin typeface="Arial Unicode MS" pitchFamily="34" charset="-128"/>
              </a:rPr>
              <a:t>With input from Short Term Assessment and Reablement Team brokerage, her husband chose one of three agencies that expressed an ability to offer home based support to Mrs K on her discharge. Mrs. K was discharged home with a direct payment with her husband acting as her Suitable Person.  The care agency Mr K chose provides daily support mornings and evenings. Total cost of direct payment £147 per week.</a:t>
            </a:r>
          </a:p>
        </p:txBody>
      </p:sp>
      <p:sp>
        <p:nvSpPr>
          <p:cNvPr id="17412" name="Title 5"/>
          <p:cNvSpPr>
            <a:spLocks noGrp="1"/>
          </p:cNvSpPr>
          <p:nvPr>
            <p:ph type="title"/>
          </p:nvPr>
        </p:nvSpPr>
        <p:spPr>
          <a:xfrm>
            <a:off x="250825" y="620713"/>
            <a:ext cx="6697663" cy="1008062"/>
          </a:xfrm>
        </p:spPr>
        <p:txBody>
          <a:bodyPr/>
          <a:lstStyle/>
          <a:p>
            <a:r>
              <a:rPr lang="en-GB" altLang="en-US" smtClean="0"/>
              <a:t>What the impact can be</a:t>
            </a:r>
          </a:p>
        </p:txBody>
      </p:sp>
    </p:spTree>
    <p:extLst>
      <p:ext uri="{BB962C8B-B14F-4D97-AF65-F5344CB8AC3E}">
        <p14:creationId xmlns:p14="http://schemas.microsoft.com/office/powerpoint/2010/main" val="363698844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250825" y="4941888"/>
            <a:ext cx="8642350" cy="1295400"/>
          </a:xfrm>
        </p:spPr>
        <p:txBody>
          <a:bodyPr/>
          <a:lstStyle/>
          <a:p>
            <a:pPr lvl="1">
              <a:lnSpc>
                <a:spcPct val="80000"/>
              </a:lnSpc>
              <a:buFont typeface="Wingdings" pitchFamily="2" charset="2"/>
              <a:buChar char="§"/>
            </a:pPr>
            <a:r>
              <a:rPr lang="en-GB" altLang="en-US" sz="1600" smtClean="0"/>
              <a:t>Personal budgets can help people to remain at home who previously would have been in a care home</a:t>
            </a:r>
          </a:p>
          <a:p>
            <a:pPr lvl="1">
              <a:lnSpc>
                <a:spcPct val="80000"/>
              </a:lnSpc>
              <a:buFont typeface="Wingdings" pitchFamily="2" charset="2"/>
              <a:buChar char="§"/>
            </a:pPr>
            <a:r>
              <a:rPr lang="en-GB" altLang="en-US" sz="1600" smtClean="0"/>
              <a:t>START brokerage helps to source the support of choice </a:t>
            </a:r>
          </a:p>
          <a:p>
            <a:pPr lvl="1">
              <a:lnSpc>
                <a:spcPct val="80000"/>
              </a:lnSpc>
              <a:buFont typeface="Wingdings" pitchFamily="2" charset="2"/>
              <a:buChar char="§"/>
            </a:pPr>
            <a:r>
              <a:rPr lang="en-GB" altLang="en-US" sz="1600" smtClean="0"/>
              <a:t>The prepayment card is a way of making the direct payment more manageable and reduces transaction costs</a:t>
            </a:r>
          </a:p>
          <a:p>
            <a:pPr lvl="1">
              <a:lnSpc>
                <a:spcPct val="80000"/>
              </a:lnSpc>
              <a:buFont typeface="Wingdings" pitchFamily="2" charset="2"/>
              <a:buChar char="ü"/>
            </a:pPr>
            <a:endParaRPr lang="en-GB" altLang="en-US" sz="1200" smtClean="0"/>
          </a:p>
          <a:p>
            <a:pPr>
              <a:lnSpc>
                <a:spcPct val="80000"/>
              </a:lnSpc>
            </a:pPr>
            <a:endParaRPr lang="en-GB" altLang="en-US" sz="1200" smtClean="0"/>
          </a:p>
        </p:txBody>
      </p:sp>
      <p:sp>
        <p:nvSpPr>
          <p:cNvPr id="5" name="Rounded Rectangle 4"/>
          <p:cNvSpPr/>
          <p:nvPr/>
        </p:nvSpPr>
        <p:spPr>
          <a:xfrm>
            <a:off x="323850" y="1557338"/>
            <a:ext cx="8496300" cy="3095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GB" altLang="en-US" sz="1600" dirty="0" smtClean="0">
              <a:latin typeface="+mn-lt"/>
            </a:endParaRPr>
          </a:p>
          <a:p>
            <a:pPr>
              <a:defRPr/>
            </a:pPr>
            <a:r>
              <a:rPr lang="en-GB" altLang="en-US" sz="1600" dirty="0" smtClean="0">
                <a:latin typeface="+mn-lt"/>
              </a:rPr>
              <a:t>Mr D. </a:t>
            </a:r>
            <a:r>
              <a:rPr lang="en-GB" altLang="en-US" sz="1600" dirty="0">
                <a:latin typeface="+mn-lt"/>
              </a:rPr>
              <a:t>h</a:t>
            </a:r>
            <a:r>
              <a:rPr lang="en-GB" altLang="en-US" sz="1600" dirty="0" smtClean="0">
                <a:latin typeface="+mn-lt"/>
              </a:rPr>
              <a:t>as Lewy Body dementia and gets anxious and agitated when his routine changes. His mobility is also very slow. He has recently been discharged home after 26 weeks in hospital after being admitted with a  severe leg infection causing him to hallucinate and not recognise his family.</a:t>
            </a:r>
          </a:p>
          <a:p>
            <a:pPr>
              <a:defRPr/>
            </a:pPr>
            <a:r>
              <a:rPr lang="en-GB" altLang="en-US" sz="1600" dirty="0" smtClean="0">
                <a:latin typeface="+mn-lt"/>
              </a:rPr>
              <a:t>He was keen to remain independent at home for as long as possible, but is aware he has memory difficulties.</a:t>
            </a:r>
          </a:p>
          <a:p>
            <a:pPr>
              <a:defRPr/>
            </a:pPr>
            <a:r>
              <a:rPr lang="en-GB" altLang="en-US" sz="1600" dirty="0" smtClean="0">
                <a:latin typeface="+mn-lt"/>
              </a:rPr>
              <a:t>A direct payment was put in place with his daughter acting as a Suitable Person. She is using a prepayment card to manage the direct payment finances. Following input from START brokerage a support agency was identified that could provide practical support and personal care and could work around his need for consistency and reliability of carers. Total cost of Direct Payment £175 per week.</a:t>
            </a:r>
          </a:p>
          <a:p>
            <a:pPr>
              <a:defRPr/>
            </a:pPr>
            <a:endParaRPr lang="en-GB" altLang="en-US" sz="1600" dirty="0" smtClean="0"/>
          </a:p>
        </p:txBody>
      </p:sp>
      <p:sp>
        <p:nvSpPr>
          <p:cNvPr id="18436" name="Title 5"/>
          <p:cNvSpPr>
            <a:spLocks noGrp="1"/>
          </p:cNvSpPr>
          <p:nvPr>
            <p:ph type="title"/>
          </p:nvPr>
        </p:nvSpPr>
        <p:spPr>
          <a:xfrm>
            <a:off x="250825" y="549275"/>
            <a:ext cx="6697663" cy="863600"/>
          </a:xfrm>
        </p:spPr>
        <p:txBody>
          <a:bodyPr>
            <a:normAutofit fontScale="90000"/>
          </a:bodyPr>
          <a:lstStyle/>
          <a:p>
            <a:r>
              <a:rPr lang="en-GB" altLang="en-US" smtClean="0"/>
              <a:t>What the impact can be (cont’d)</a:t>
            </a:r>
          </a:p>
        </p:txBody>
      </p:sp>
    </p:spTree>
    <p:extLst>
      <p:ext uri="{BB962C8B-B14F-4D97-AF65-F5344CB8AC3E}">
        <p14:creationId xmlns:p14="http://schemas.microsoft.com/office/powerpoint/2010/main" val="107993371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50825" y="908050"/>
            <a:ext cx="6697663" cy="941388"/>
          </a:xfrm>
        </p:spPr>
        <p:txBody>
          <a:bodyPr/>
          <a:lstStyle/>
          <a:p>
            <a:r>
              <a:rPr lang="en-GB" altLang="en-US" smtClean="0"/>
              <a:t>Personalise services	</a:t>
            </a:r>
          </a:p>
        </p:txBody>
      </p:sp>
      <p:sp>
        <p:nvSpPr>
          <p:cNvPr id="11267" name="Content Placeholder 2"/>
          <p:cNvSpPr>
            <a:spLocks noGrp="1"/>
          </p:cNvSpPr>
          <p:nvPr>
            <p:ph idx="1"/>
          </p:nvPr>
        </p:nvSpPr>
        <p:spPr>
          <a:xfrm>
            <a:off x="250825" y="1773238"/>
            <a:ext cx="8642350" cy="4094162"/>
          </a:xfrm>
        </p:spPr>
        <p:txBody>
          <a:bodyPr/>
          <a:lstStyle/>
          <a:p>
            <a:pPr marL="0" indent="0">
              <a:buFontTx/>
              <a:buNone/>
              <a:defRPr/>
            </a:pPr>
            <a:r>
              <a:rPr lang="en-GB" altLang="en-US" sz="2400" dirty="0" smtClean="0"/>
              <a:t>This means from being person-centred to giving people the  money to manage care if they wish</a:t>
            </a:r>
          </a:p>
          <a:p>
            <a:pPr>
              <a:defRPr/>
            </a:pPr>
            <a:endParaRPr lang="en-GB" altLang="en-US" sz="2400" dirty="0"/>
          </a:p>
          <a:p>
            <a:pPr marL="0" indent="0">
              <a:buFontTx/>
              <a:buNone/>
              <a:defRPr/>
            </a:pPr>
            <a:r>
              <a:rPr lang="en-GB" altLang="en-US" sz="2400" dirty="0" smtClean="0"/>
              <a:t>2001 – Mandatory for local authorities to offer a direct payment</a:t>
            </a:r>
          </a:p>
          <a:p>
            <a:pPr marL="0" indent="0">
              <a:buFontTx/>
              <a:buNone/>
              <a:defRPr/>
            </a:pPr>
            <a:endParaRPr lang="en-GB" altLang="en-US" sz="2400" dirty="0" smtClean="0"/>
          </a:p>
          <a:p>
            <a:pPr marL="0" indent="0">
              <a:buFontTx/>
              <a:buNone/>
              <a:defRPr/>
            </a:pPr>
            <a:r>
              <a:rPr lang="en-GB" altLang="en-US" sz="2400" dirty="0" smtClean="0"/>
              <a:t>2008 – Putting people first</a:t>
            </a:r>
          </a:p>
          <a:p>
            <a:pPr marL="0" indent="0">
              <a:buFontTx/>
              <a:buNone/>
              <a:defRPr/>
            </a:pPr>
            <a:endParaRPr lang="en-GB" altLang="en-US" sz="2400" dirty="0" smtClean="0"/>
          </a:p>
          <a:p>
            <a:pPr marL="0" indent="0">
              <a:buFontTx/>
              <a:buNone/>
              <a:defRPr/>
            </a:pPr>
            <a:r>
              <a:rPr lang="en-GB" altLang="en-US" sz="2400" dirty="0" smtClean="0"/>
              <a:t>2009 – People who lack capacity entitled to direct payments</a:t>
            </a:r>
          </a:p>
          <a:p>
            <a:pPr marL="0" indent="0">
              <a:buFontTx/>
              <a:buNone/>
              <a:defRPr/>
            </a:pPr>
            <a:endParaRPr lang="en-GB" altLang="en-US" sz="2400" dirty="0"/>
          </a:p>
          <a:p>
            <a:pPr marL="0" indent="0">
              <a:buFontTx/>
              <a:buNone/>
              <a:defRPr/>
            </a:pPr>
            <a:endParaRPr lang="en-GB" altLang="en-US" sz="2400" dirty="0" smtClean="0"/>
          </a:p>
        </p:txBody>
      </p:sp>
    </p:spTree>
    <p:extLst>
      <p:ext uri="{BB962C8B-B14F-4D97-AF65-F5344CB8AC3E}">
        <p14:creationId xmlns:p14="http://schemas.microsoft.com/office/powerpoint/2010/main" val="304910250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50825" y="1484313"/>
            <a:ext cx="8642350" cy="4094162"/>
          </a:xfrm>
        </p:spPr>
        <p:txBody>
          <a:bodyPr>
            <a:normAutofit fontScale="92500" lnSpcReduction="10000"/>
          </a:bodyPr>
          <a:lstStyle/>
          <a:p>
            <a:pPr marL="0" indent="0">
              <a:buFontTx/>
              <a:buNone/>
              <a:defRPr/>
            </a:pPr>
            <a:r>
              <a:rPr lang="en-GB" altLang="en-US" sz="2400" b="1" dirty="0" smtClean="0"/>
              <a:t>Joint announcement of NHS, ADASS, Local Government Association and Think, Local, Act Personal (a partnership of over 40 national organisations promoting personalisation of services) for integrated personal health and care budgets.</a:t>
            </a:r>
          </a:p>
          <a:p>
            <a:pPr marL="0" indent="0">
              <a:buFontTx/>
              <a:buNone/>
              <a:defRPr/>
            </a:pPr>
            <a:endParaRPr lang="en-GB" altLang="en-US" sz="2400" b="1" dirty="0"/>
          </a:p>
          <a:p>
            <a:pPr marL="0" indent="0">
              <a:buFontTx/>
              <a:buNone/>
              <a:defRPr/>
            </a:pPr>
            <a:r>
              <a:rPr lang="en-GB" altLang="en-US" sz="2400" b="1" dirty="0" smtClean="0"/>
              <a:t>“North of 5 million”</a:t>
            </a:r>
          </a:p>
          <a:p>
            <a:pPr marL="0" indent="0">
              <a:buFontTx/>
              <a:buNone/>
              <a:defRPr/>
            </a:pPr>
            <a:endParaRPr lang="en-GB" altLang="en-US" sz="2800" b="1" dirty="0"/>
          </a:p>
          <a:p>
            <a:pPr lvl="1">
              <a:buFont typeface="Wingdings" panose="05000000000000000000" pitchFamily="2" charset="2"/>
              <a:buChar char="q"/>
              <a:defRPr/>
            </a:pPr>
            <a:r>
              <a:rPr lang="en-GB" altLang="en-US" sz="2100" i="1" dirty="0"/>
              <a:t>“We need to stop treating people as a collection of health problems and treatments. We need to treat them as individuals whose needs and preferences should be seen in the round and whose choices shape services, not the other way round” </a:t>
            </a:r>
          </a:p>
          <a:p>
            <a:pPr marL="457200" lvl="1" indent="0">
              <a:buFontTx/>
              <a:buNone/>
              <a:defRPr/>
            </a:pPr>
            <a:r>
              <a:rPr lang="en-GB" altLang="en-US" sz="2100" i="1" dirty="0"/>
              <a:t>    </a:t>
            </a:r>
            <a:r>
              <a:rPr lang="en-GB" altLang="en-US" sz="2000" dirty="0"/>
              <a:t>Simon Stevens, July 2014</a:t>
            </a:r>
          </a:p>
          <a:p>
            <a:pPr marL="0" indent="0">
              <a:buFontTx/>
              <a:buNone/>
              <a:defRPr/>
            </a:pPr>
            <a:endParaRPr lang="en-GB" altLang="en-US" sz="2800" dirty="0" smtClean="0"/>
          </a:p>
        </p:txBody>
      </p:sp>
    </p:spTree>
    <p:extLst>
      <p:ext uri="{BB962C8B-B14F-4D97-AF65-F5344CB8AC3E}">
        <p14:creationId xmlns:p14="http://schemas.microsoft.com/office/powerpoint/2010/main" val="350804460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250825" y="4508500"/>
            <a:ext cx="8642350" cy="1728788"/>
          </a:xfrm>
        </p:spPr>
        <p:txBody>
          <a:bodyPr>
            <a:normAutofit lnSpcReduction="10000"/>
          </a:bodyPr>
          <a:lstStyle/>
          <a:p>
            <a:pPr marL="0" indent="0">
              <a:lnSpc>
                <a:spcPct val="80000"/>
              </a:lnSpc>
              <a:buFontTx/>
              <a:buNone/>
              <a:defRPr/>
            </a:pPr>
            <a:r>
              <a:rPr lang="en-GB" altLang="en-US" sz="1600" dirty="0" smtClean="0"/>
              <a:t>Joint project between Nottinghamshire County Council and Alzheimer’s Society to promote use of Personal Budgets for people with dementia. This showed that:</a:t>
            </a:r>
          </a:p>
          <a:p>
            <a:pPr>
              <a:lnSpc>
                <a:spcPct val="80000"/>
              </a:lnSpc>
              <a:defRPr/>
            </a:pPr>
            <a:endParaRPr lang="en-GB" altLang="en-US" sz="1600" dirty="0" smtClean="0"/>
          </a:p>
          <a:p>
            <a:pPr lvl="1">
              <a:lnSpc>
                <a:spcPct val="80000"/>
              </a:lnSpc>
              <a:buFont typeface="Wingdings" panose="05000000000000000000" pitchFamily="2" charset="2"/>
              <a:buChar char="§"/>
              <a:defRPr/>
            </a:pPr>
            <a:r>
              <a:rPr lang="en-GB" altLang="en-US" sz="1600" dirty="0" smtClean="0"/>
              <a:t>Personal Budgets for people with dementia can be very cost effective. Case studies evidence that people with dementia and other health conditions can live in the community with the right support, at comparable or less cost than in residential care </a:t>
            </a:r>
          </a:p>
          <a:p>
            <a:pPr lvl="1">
              <a:lnSpc>
                <a:spcPct val="80000"/>
              </a:lnSpc>
              <a:buFont typeface="Wingdings" panose="05000000000000000000" pitchFamily="2" charset="2"/>
              <a:buChar char="§"/>
              <a:defRPr/>
            </a:pPr>
            <a:r>
              <a:rPr lang="en-GB" altLang="en-US" sz="1600" dirty="0" smtClean="0"/>
              <a:t>Factors that make community and home based support effective in maintaining people with dementia at home - reliability, continuity of carers, trust and consistency</a:t>
            </a:r>
          </a:p>
          <a:p>
            <a:pPr>
              <a:lnSpc>
                <a:spcPct val="80000"/>
              </a:lnSpc>
              <a:defRPr/>
            </a:pPr>
            <a:endParaRPr lang="en-GB" altLang="en-US" sz="1600" dirty="0" smtClean="0"/>
          </a:p>
        </p:txBody>
      </p:sp>
      <p:sp>
        <p:nvSpPr>
          <p:cNvPr id="5" name="Rounded Rectangle 4"/>
          <p:cNvSpPr/>
          <p:nvPr/>
        </p:nvSpPr>
        <p:spPr>
          <a:xfrm>
            <a:off x="250825" y="1557338"/>
            <a:ext cx="8496300" cy="2663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GB" altLang="en-US" sz="1600" dirty="0" smtClean="0">
                <a:solidFill>
                  <a:schemeClr val="tx2"/>
                </a:solidFill>
                <a:latin typeface="Arial Unicode MS" pitchFamily="34" charset="-128"/>
              </a:rPr>
              <a:t>Mrs K is 84 years old, has been diagnosed with dementia and has a range of other health problems. Following a fall she was admitted to hospital and from there to a step up bed in a care home and was at risk of remaining in long term residential care.  </a:t>
            </a:r>
          </a:p>
          <a:p>
            <a:pPr eaLnBrk="1" hangingPunct="1">
              <a:defRPr/>
            </a:pPr>
            <a:r>
              <a:rPr lang="en-GB" altLang="en-US" sz="1600" dirty="0" smtClean="0">
                <a:solidFill>
                  <a:schemeClr val="tx2"/>
                </a:solidFill>
                <a:latin typeface="Arial Unicode MS" pitchFamily="34" charset="-128"/>
              </a:rPr>
              <a:t> </a:t>
            </a:r>
          </a:p>
          <a:p>
            <a:pPr eaLnBrk="1" hangingPunct="1">
              <a:defRPr/>
            </a:pPr>
            <a:r>
              <a:rPr lang="en-GB" altLang="en-US" sz="1600" dirty="0" smtClean="0">
                <a:solidFill>
                  <a:schemeClr val="tx2"/>
                </a:solidFill>
                <a:latin typeface="Arial Unicode MS" pitchFamily="34" charset="-128"/>
              </a:rPr>
              <a:t>With input from Short Term Assessment and Reablement Team brokerage, her husband chose one of three agencies that expressed an ability to offer home based support to Mrs K on her discharge. Mrs. K was discharged home with a direct payment with her husband acting as her Suitable Person.  The care agency Mr K chose provides daily support mornings and evenings. Total cost of direct payment £147 per week.</a:t>
            </a:r>
          </a:p>
        </p:txBody>
      </p:sp>
      <p:sp>
        <p:nvSpPr>
          <p:cNvPr id="17412" name="Title 5"/>
          <p:cNvSpPr>
            <a:spLocks noGrp="1"/>
          </p:cNvSpPr>
          <p:nvPr>
            <p:ph type="title"/>
          </p:nvPr>
        </p:nvSpPr>
        <p:spPr>
          <a:xfrm>
            <a:off x="250825" y="620713"/>
            <a:ext cx="6697663" cy="1008062"/>
          </a:xfrm>
        </p:spPr>
        <p:txBody>
          <a:bodyPr/>
          <a:lstStyle/>
          <a:p>
            <a:r>
              <a:rPr lang="en-GB" altLang="en-US" smtClean="0"/>
              <a:t>What the impact can be</a:t>
            </a:r>
          </a:p>
        </p:txBody>
      </p:sp>
    </p:spTree>
    <p:extLst>
      <p:ext uri="{BB962C8B-B14F-4D97-AF65-F5344CB8AC3E}">
        <p14:creationId xmlns:p14="http://schemas.microsoft.com/office/powerpoint/2010/main" val="363698844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250825" y="4941888"/>
            <a:ext cx="8642350" cy="1295400"/>
          </a:xfrm>
        </p:spPr>
        <p:txBody>
          <a:bodyPr/>
          <a:lstStyle/>
          <a:p>
            <a:pPr lvl="1">
              <a:lnSpc>
                <a:spcPct val="80000"/>
              </a:lnSpc>
              <a:buFont typeface="Wingdings" pitchFamily="2" charset="2"/>
              <a:buChar char="§"/>
            </a:pPr>
            <a:r>
              <a:rPr lang="en-GB" altLang="en-US" sz="1600" smtClean="0"/>
              <a:t>Personal budgets can help people to remain at home who previously would have been in a care home</a:t>
            </a:r>
          </a:p>
          <a:p>
            <a:pPr lvl="1">
              <a:lnSpc>
                <a:spcPct val="80000"/>
              </a:lnSpc>
              <a:buFont typeface="Wingdings" pitchFamily="2" charset="2"/>
              <a:buChar char="§"/>
            </a:pPr>
            <a:r>
              <a:rPr lang="en-GB" altLang="en-US" sz="1600" smtClean="0"/>
              <a:t>START brokerage helps to source the support of choice </a:t>
            </a:r>
          </a:p>
          <a:p>
            <a:pPr lvl="1">
              <a:lnSpc>
                <a:spcPct val="80000"/>
              </a:lnSpc>
              <a:buFont typeface="Wingdings" pitchFamily="2" charset="2"/>
              <a:buChar char="§"/>
            </a:pPr>
            <a:r>
              <a:rPr lang="en-GB" altLang="en-US" sz="1600" smtClean="0"/>
              <a:t>The prepayment card is a way of making the direct payment more manageable and reduces transaction costs</a:t>
            </a:r>
          </a:p>
          <a:p>
            <a:pPr lvl="1">
              <a:lnSpc>
                <a:spcPct val="80000"/>
              </a:lnSpc>
              <a:buFont typeface="Wingdings" pitchFamily="2" charset="2"/>
              <a:buChar char="ü"/>
            </a:pPr>
            <a:endParaRPr lang="en-GB" altLang="en-US" sz="1200" smtClean="0"/>
          </a:p>
          <a:p>
            <a:pPr>
              <a:lnSpc>
                <a:spcPct val="80000"/>
              </a:lnSpc>
            </a:pPr>
            <a:endParaRPr lang="en-GB" altLang="en-US" sz="1200" smtClean="0"/>
          </a:p>
        </p:txBody>
      </p:sp>
      <p:sp>
        <p:nvSpPr>
          <p:cNvPr id="5" name="Rounded Rectangle 4"/>
          <p:cNvSpPr/>
          <p:nvPr/>
        </p:nvSpPr>
        <p:spPr>
          <a:xfrm>
            <a:off x="323850" y="1557338"/>
            <a:ext cx="8496300" cy="3095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GB" altLang="en-US" sz="1600" dirty="0" smtClean="0">
              <a:latin typeface="+mn-lt"/>
            </a:endParaRPr>
          </a:p>
          <a:p>
            <a:pPr>
              <a:defRPr/>
            </a:pPr>
            <a:r>
              <a:rPr lang="en-GB" altLang="en-US" sz="1600" dirty="0" smtClean="0">
                <a:latin typeface="+mn-lt"/>
              </a:rPr>
              <a:t>Mr D. </a:t>
            </a:r>
            <a:r>
              <a:rPr lang="en-GB" altLang="en-US" sz="1600" dirty="0">
                <a:latin typeface="+mn-lt"/>
              </a:rPr>
              <a:t>h</a:t>
            </a:r>
            <a:r>
              <a:rPr lang="en-GB" altLang="en-US" sz="1600" dirty="0" smtClean="0">
                <a:latin typeface="+mn-lt"/>
              </a:rPr>
              <a:t>as Lewy Body dementia and gets anxious and agitated when his routine changes. His mobility is also very slow. He has recently been discharged home after 26 weeks in hospital after being admitted with a  severe leg infection causing him to hallucinate and not recognise his family.</a:t>
            </a:r>
          </a:p>
          <a:p>
            <a:pPr>
              <a:defRPr/>
            </a:pPr>
            <a:r>
              <a:rPr lang="en-GB" altLang="en-US" sz="1600" dirty="0" smtClean="0">
                <a:latin typeface="+mn-lt"/>
              </a:rPr>
              <a:t>He was keen to remain independent at home for as long as possible, but is aware he has memory difficulties.</a:t>
            </a:r>
          </a:p>
          <a:p>
            <a:pPr>
              <a:defRPr/>
            </a:pPr>
            <a:r>
              <a:rPr lang="en-GB" altLang="en-US" sz="1600" dirty="0" smtClean="0">
                <a:latin typeface="+mn-lt"/>
              </a:rPr>
              <a:t>A direct payment was put in place with his daughter acting as a Suitable Person. She is using a prepayment card to manage the direct payment finances. Following input from START brokerage a support agency was identified that could provide practical support and personal care and could work around his need for consistency and reliability of carers. Total cost of Direct Payment £175 per week.</a:t>
            </a:r>
          </a:p>
          <a:p>
            <a:pPr>
              <a:defRPr/>
            </a:pPr>
            <a:endParaRPr lang="en-GB" altLang="en-US" sz="1600" dirty="0" smtClean="0"/>
          </a:p>
        </p:txBody>
      </p:sp>
      <p:sp>
        <p:nvSpPr>
          <p:cNvPr id="18436" name="Title 5"/>
          <p:cNvSpPr>
            <a:spLocks noGrp="1"/>
          </p:cNvSpPr>
          <p:nvPr>
            <p:ph type="title"/>
          </p:nvPr>
        </p:nvSpPr>
        <p:spPr>
          <a:xfrm>
            <a:off x="250825" y="549275"/>
            <a:ext cx="6697663" cy="863600"/>
          </a:xfrm>
        </p:spPr>
        <p:txBody>
          <a:bodyPr>
            <a:normAutofit fontScale="90000"/>
          </a:bodyPr>
          <a:lstStyle/>
          <a:p>
            <a:r>
              <a:rPr lang="en-GB" altLang="en-US" smtClean="0"/>
              <a:t>What the impact can be (cont’d)</a:t>
            </a:r>
          </a:p>
        </p:txBody>
      </p:sp>
    </p:spTree>
    <p:extLst>
      <p:ext uri="{BB962C8B-B14F-4D97-AF65-F5344CB8AC3E}">
        <p14:creationId xmlns:p14="http://schemas.microsoft.com/office/powerpoint/2010/main" val="107993371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50825" y="981075"/>
            <a:ext cx="6697663" cy="941388"/>
          </a:xfrm>
        </p:spPr>
        <p:txBody>
          <a:bodyPr/>
          <a:lstStyle/>
          <a:p>
            <a:r>
              <a:rPr lang="en-GB" altLang="en-US" smtClean="0"/>
              <a:t>So … to culture</a:t>
            </a:r>
          </a:p>
        </p:txBody>
      </p:sp>
      <p:sp>
        <p:nvSpPr>
          <p:cNvPr id="19459" name="Content Placeholder 2"/>
          <p:cNvSpPr>
            <a:spLocks noGrp="1"/>
          </p:cNvSpPr>
          <p:nvPr>
            <p:ph idx="1"/>
          </p:nvPr>
        </p:nvSpPr>
        <p:spPr/>
        <p:txBody>
          <a:bodyPr/>
          <a:lstStyle/>
          <a:p>
            <a:r>
              <a:rPr lang="en-GB" altLang="en-US" sz="2400" b="1" smtClean="0"/>
              <a:t>Starts with leaders – the single biggest factor is the quality of the manager</a:t>
            </a:r>
          </a:p>
          <a:p>
            <a:r>
              <a:rPr lang="en-GB" altLang="en-US" sz="2400" b="1" smtClean="0"/>
              <a:t>Training and development including awareness through the lens of the service user</a:t>
            </a:r>
          </a:p>
          <a:p>
            <a:r>
              <a:rPr lang="en-GB" altLang="en-US" sz="2400" b="1" smtClean="0"/>
              <a:t>Dealing with different behaviour</a:t>
            </a:r>
          </a:p>
          <a:p>
            <a:r>
              <a:rPr lang="en-GB" altLang="en-US" sz="2400" b="1" smtClean="0"/>
              <a:t>Leadership is about setting an example and challenging poor practice – but this is everyone’s job</a:t>
            </a:r>
          </a:p>
          <a:p>
            <a:r>
              <a:rPr lang="en-GB" altLang="en-US" sz="2400" b="1" smtClean="0"/>
              <a:t>Supervision involves considering emotional impact and not just tasks</a:t>
            </a:r>
            <a:endParaRPr lang="en-GB" altLang="en-US" sz="2000" smtClean="0"/>
          </a:p>
        </p:txBody>
      </p:sp>
    </p:spTree>
    <p:extLst>
      <p:ext uri="{BB962C8B-B14F-4D97-AF65-F5344CB8AC3E}">
        <p14:creationId xmlns:p14="http://schemas.microsoft.com/office/powerpoint/2010/main" val="132297278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50825" y="692150"/>
            <a:ext cx="6697663" cy="941388"/>
          </a:xfrm>
        </p:spPr>
        <p:txBody>
          <a:bodyPr/>
          <a:lstStyle/>
          <a:p>
            <a:r>
              <a:rPr lang="en-GB" altLang="en-US" smtClean="0"/>
              <a:t>Some thoughts …</a:t>
            </a:r>
          </a:p>
        </p:txBody>
      </p:sp>
      <p:sp>
        <p:nvSpPr>
          <p:cNvPr id="20483" name="Content Placeholder 2"/>
          <p:cNvSpPr>
            <a:spLocks noGrp="1"/>
          </p:cNvSpPr>
          <p:nvPr>
            <p:ph idx="1"/>
          </p:nvPr>
        </p:nvSpPr>
        <p:spPr>
          <a:xfrm>
            <a:off x="250825" y="1628775"/>
            <a:ext cx="8642350" cy="4094163"/>
          </a:xfrm>
        </p:spPr>
        <p:txBody>
          <a:bodyPr>
            <a:normAutofit lnSpcReduction="10000"/>
          </a:bodyPr>
          <a:lstStyle/>
          <a:p>
            <a:pPr marL="0" indent="0">
              <a:buFontTx/>
              <a:buNone/>
            </a:pPr>
            <a:r>
              <a:rPr lang="en-GB" altLang="en-US" sz="2200" b="1" smtClean="0"/>
              <a:t>Dignity is not just about care but how we, as a nation, treat all with respect and make every citizen count</a:t>
            </a:r>
          </a:p>
          <a:p>
            <a:pPr marL="0" indent="0">
              <a:buFontTx/>
              <a:buNone/>
            </a:pPr>
            <a:endParaRPr lang="en-GB" altLang="en-US" sz="2200" b="1" smtClean="0"/>
          </a:p>
          <a:p>
            <a:pPr marL="0" indent="0">
              <a:buFontTx/>
              <a:buNone/>
            </a:pPr>
            <a:r>
              <a:rPr lang="en-GB" altLang="en-US" sz="2200" b="1" smtClean="0"/>
              <a:t>Public services need to work with citizens and communities to add quality to life not just years to life</a:t>
            </a:r>
          </a:p>
          <a:p>
            <a:pPr marL="0" indent="0">
              <a:buFontTx/>
              <a:buNone/>
            </a:pPr>
            <a:endParaRPr lang="en-GB" altLang="en-US" sz="2200" b="1" smtClean="0"/>
          </a:p>
          <a:p>
            <a:pPr marL="0" indent="0">
              <a:buFontTx/>
              <a:buNone/>
            </a:pPr>
            <a:r>
              <a:rPr lang="en-GB" altLang="en-US" sz="2200" b="1" smtClean="0"/>
              <a:t>Dignity is about being treated with compassion and respect but more than this – helping to maintain independence, choice and control</a:t>
            </a:r>
          </a:p>
          <a:p>
            <a:pPr marL="0" indent="0">
              <a:buFontTx/>
              <a:buNone/>
            </a:pPr>
            <a:endParaRPr lang="en-GB" altLang="en-US" sz="2200" b="1" smtClean="0"/>
          </a:p>
          <a:p>
            <a:pPr marL="0" indent="0">
              <a:buFontTx/>
              <a:buNone/>
            </a:pPr>
            <a:r>
              <a:rPr lang="en-GB" altLang="en-US" sz="2200" b="1" smtClean="0"/>
              <a:t>It is about the sensitivity of services across public services, in families, neighbourhoods and communities</a:t>
            </a:r>
            <a:endParaRPr lang="en-GB" altLang="en-US" sz="2200" smtClean="0"/>
          </a:p>
        </p:txBody>
      </p:sp>
    </p:spTree>
    <p:extLst>
      <p:ext uri="{BB962C8B-B14F-4D97-AF65-F5344CB8AC3E}">
        <p14:creationId xmlns:p14="http://schemas.microsoft.com/office/powerpoint/2010/main" val="242413801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ChangeArrowheads="1"/>
          </p:cNvSpPr>
          <p:nvPr/>
        </p:nvSpPr>
        <p:spPr bwMode="auto">
          <a:xfrm>
            <a:off x="0" y="0"/>
            <a:ext cx="9144000" cy="539750"/>
          </a:xfrm>
          <a:prstGeom prst="rect">
            <a:avLst/>
          </a:prstGeom>
          <a:solidFill>
            <a:srgbClr val="DDDDDD"/>
          </a:solidFill>
          <a:ln w="9525">
            <a:noFill/>
            <a:miter lim="800000"/>
            <a:headEnd/>
            <a:tailEnd/>
          </a:ln>
          <a:effectLst/>
        </p:spPr>
        <p:txBody>
          <a:bodyPr wrap="none" anchor="ctr"/>
          <a:lstStyle/>
          <a:p>
            <a:endParaRPr lang="en-GB" altLang="en-US"/>
          </a:p>
        </p:txBody>
      </p:sp>
      <p:sp>
        <p:nvSpPr>
          <p:cNvPr id="21507" name="Rectangle 5"/>
          <p:cNvSpPr>
            <a:spLocks noChangeArrowheads="1"/>
          </p:cNvSpPr>
          <p:nvPr/>
        </p:nvSpPr>
        <p:spPr bwMode="auto">
          <a:xfrm>
            <a:off x="0" y="6318250"/>
            <a:ext cx="9144000" cy="539750"/>
          </a:xfrm>
          <a:prstGeom prst="rect">
            <a:avLst/>
          </a:prstGeom>
          <a:solidFill>
            <a:srgbClr val="DDDDDD"/>
          </a:solidFill>
          <a:ln w="9525">
            <a:noFill/>
            <a:miter lim="800000"/>
            <a:headEnd/>
            <a:tailEnd/>
          </a:ln>
          <a:effectLst/>
        </p:spPr>
        <p:txBody>
          <a:bodyPr wrap="none" anchor="ctr"/>
          <a:lstStyle/>
          <a:p>
            <a:endParaRPr lang="en-GB" altLang="en-US"/>
          </a:p>
        </p:txBody>
      </p:sp>
      <p:pic>
        <p:nvPicPr>
          <p:cNvPr id="21508" name="Picture 6" descr="ADASS LOGO_new spacing"/>
          <p:cNvPicPr>
            <a:picLocks noChangeAspect="1" noChangeArrowheads="1"/>
          </p:cNvPicPr>
          <p:nvPr/>
        </p:nvPicPr>
        <p:blipFill>
          <a:blip r:embed="rId2" cstate="print"/>
          <a:srcRect/>
          <a:stretch>
            <a:fillRect/>
          </a:stretch>
        </p:blipFill>
        <p:spPr bwMode="auto">
          <a:xfrm>
            <a:off x="1692275" y="1268413"/>
            <a:ext cx="5759450" cy="4189412"/>
          </a:xfrm>
          <a:prstGeom prst="rect">
            <a:avLst/>
          </a:prstGeom>
          <a:noFill/>
          <a:ln w="9525">
            <a:noFill/>
            <a:miter lim="800000"/>
            <a:headEnd/>
            <a:tailEnd/>
          </a:ln>
        </p:spPr>
      </p:pic>
    </p:spTree>
    <p:extLst>
      <p:ext uri="{BB962C8B-B14F-4D97-AF65-F5344CB8AC3E}">
        <p14:creationId xmlns:p14="http://schemas.microsoft.com/office/powerpoint/2010/main" val="272550776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altLang="en-US" smtClean="0"/>
              <a:t>About Adult Social Care</a:t>
            </a:r>
          </a:p>
        </p:txBody>
      </p:sp>
      <p:sp>
        <p:nvSpPr>
          <p:cNvPr id="4099" name="Rectangle 3"/>
          <p:cNvSpPr>
            <a:spLocks noGrp="1" noChangeArrowheads="1"/>
          </p:cNvSpPr>
          <p:nvPr>
            <p:ph idx="1"/>
          </p:nvPr>
        </p:nvSpPr>
        <p:spPr>
          <a:xfrm>
            <a:off x="468313" y="1989138"/>
            <a:ext cx="8191500" cy="4094162"/>
          </a:xfrm>
        </p:spPr>
        <p:txBody>
          <a:bodyPr>
            <a:normAutofit fontScale="92500" lnSpcReduction="20000"/>
          </a:bodyPr>
          <a:lstStyle/>
          <a:p>
            <a:pPr eaLnBrk="1" hangingPunct="1"/>
            <a:endParaRPr lang="en-US" altLang="en-US" smtClean="0"/>
          </a:p>
          <a:p>
            <a:pPr eaLnBrk="1" hangingPunct="1"/>
            <a:r>
              <a:rPr lang="en-US" altLang="en-US" smtClean="0"/>
              <a:t>1.3 million people</a:t>
            </a:r>
          </a:p>
          <a:p>
            <a:pPr eaLnBrk="1" hangingPunct="1"/>
            <a:r>
              <a:rPr lang="en-US" altLang="en-US" smtClean="0"/>
              <a:t>1.5 million staff</a:t>
            </a:r>
          </a:p>
          <a:p>
            <a:pPr eaLnBrk="1" hangingPunct="1"/>
            <a:r>
              <a:rPr lang="en-US" altLang="en-US" smtClean="0"/>
              <a:t>2% of public expenditure and going down</a:t>
            </a:r>
          </a:p>
          <a:p>
            <a:pPr eaLnBrk="1" hangingPunct="1"/>
            <a:r>
              <a:rPr lang="en-US" altLang="en-US" smtClean="0"/>
              <a:t>£17.2 billion - £14 billion after income deducted</a:t>
            </a:r>
          </a:p>
          <a:p>
            <a:pPr eaLnBrk="1" hangingPunct="1"/>
            <a:r>
              <a:rPr lang="en-US" altLang="en-US" smtClean="0"/>
              <a:t>152 local authorities responsible for commissioning over half of care and support</a:t>
            </a:r>
          </a:p>
          <a:p>
            <a:pPr eaLnBrk="1" hangingPunct="1"/>
            <a:r>
              <a:rPr lang="en-US" altLang="en-US" smtClean="0"/>
              <a:t>A very large number of organisations providing care and support</a:t>
            </a:r>
          </a:p>
        </p:txBody>
      </p:sp>
    </p:spTree>
    <p:extLst>
      <p:ext uri="{BB962C8B-B14F-4D97-AF65-F5344CB8AC3E}">
        <p14:creationId xmlns:p14="http://schemas.microsoft.com/office/powerpoint/2010/main" val="289026119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0"/>
            <a:ext cx="9144000" cy="539750"/>
          </a:xfrm>
          <a:prstGeom prst="rect">
            <a:avLst/>
          </a:prstGeom>
          <a:solidFill>
            <a:srgbClr val="DDDDDD"/>
          </a:solidFill>
          <a:ln w="9525">
            <a:noFill/>
            <a:miter lim="800000"/>
            <a:headEnd/>
            <a:tailEnd/>
          </a:ln>
          <a:effectLst/>
        </p:spPr>
        <p:txBody>
          <a:bodyPr wrap="none" anchor="ctr"/>
          <a:lstStyle/>
          <a:p>
            <a:endParaRPr lang="en-GB" altLang="en-US"/>
          </a:p>
        </p:txBody>
      </p:sp>
      <p:sp>
        <p:nvSpPr>
          <p:cNvPr id="22531" name="Rectangle 3"/>
          <p:cNvSpPr>
            <a:spLocks noChangeArrowheads="1"/>
          </p:cNvSpPr>
          <p:nvPr/>
        </p:nvSpPr>
        <p:spPr bwMode="auto">
          <a:xfrm>
            <a:off x="0" y="6318250"/>
            <a:ext cx="9144000" cy="539750"/>
          </a:xfrm>
          <a:prstGeom prst="rect">
            <a:avLst/>
          </a:prstGeom>
          <a:solidFill>
            <a:srgbClr val="DDDDDD"/>
          </a:solidFill>
          <a:ln w="9525">
            <a:noFill/>
            <a:miter lim="800000"/>
            <a:headEnd/>
            <a:tailEnd/>
          </a:ln>
          <a:effectLst/>
        </p:spPr>
        <p:txBody>
          <a:bodyPr wrap="none" anchor="ctr"/>
          <a:lstStyle/>
          <a:p>
            <a:endParaRPr lang="en-GB" altLang="en-US"/>
          </a:p>
        </p:txBody>
      </p:sp>
      <p:pic>
        <p:nvPicPr>
          <p:cNvPr id="22532" name="Picture 4" descr="ADASS LOGO_new spacing"/>
          <p:cNvPicPr>
            <a:picLocks noChangeAspect="1" noChangeArrowheads="1"/>
          </p:cNvPicPr>
          <p:nvPr/>
        </p:nvPicPr>
        <p:blipFill>
          <a:blip r:embed="rId2" cstate="print"/>
          <a:srcRect l="9984" t="14995" r="11789" b="17531"/>
          <a:stretch>
            <a:fillRect/>
          </a:stretch>
        </p:blipFill>
        <p:spPr bwMode="auto">
          <a:xfrm>
            <a:off x="3022600" y="765175"/>
            <a:ext cx="3097213" cy="1943100"/>
          </a:xfrm>
          <a:prstGeom prst="rect">
            <a:avLst/>
          </a:prstGeom>
          <a:noFill/>
          <a:ln w="9525">
            <a:noFill/>
            <a:miter lim="800000"/>
            <a:headEnd/>
            <a:tailEnd/>
          </a:ln>
        </p:spPr>
      </p:pic>
      <p:sp>
        <p:nvSpPr>
          <p:cNvPr id="22533" name="Text Box 5"/>
          <p:cNvSpPr txBox="1">
            <a:spLocks noChangeArrowheads="1"/>
          </p:cNvSpPr>
          <p:nvPr/>
        </p:nvSpPr>
        <p:spPr bwMode="auto">
          <a:xfrm>
            <a:off x="971550" y="2997200"/>
            <a:ext cx="7200900" cy="3167063"/>
          </a:xfrm>
          <a:prstGeom prst="rect">
            <a:avLst/>
          </a:prstGeom>
          <a:noFill/>
          <a:ln w="9525">
            <a:noFill/>
            <a:miter lim="800000"/>
            <a:headEnd/>
            <a:tailEnd/>
          </a:ln>
          <a:effectLst/>
        </p:spPr>
        <p:txBody>
          <a:bodyPr tIns="82800">
            <a:spAutoFit/>
          </a:bodyPr>
          <a:lstStyle/>
          <a:p>
            <a:pPr algn="ctr">
              <a:lnSpc>
                <a:spcPct val="70000"/>
              </a:lnSpc>
              <a:spcBef>
                <a:spcPct val="50000"/>
              </a:spcBef>
            </a:pPr>
            <a:r>
              <a:rPr lang="en-GB" altLang="en-US" sz="2000" b="1">
                <a:solidFill>
                  <a:srgbClr val="8D2F5E"/>
                </a:solidFill>
                <a:latin typeface="Lucida Fax" pitchFamily="18" charset="0"/>
              </a:rPr>
              <a:t>ADASS Business Unit </a:t>
            </a:r>
          </a:p>
          <a:p>
            <a:pPr algn="ctr">
              <a:lnSpc>
                <a:spcPct val="70000"/>
              </a:lnSpc>
              <a:spcBef>
                <a:spcPct val="50000"/>
              </a:spcBef>
            </a:pPr>
            <a:r>
              <a:rPr lang="en-GB" altLang="en-US" sz="2000" b="1">
                <a:solidFill>
                  <a:srgbClr val="8D2F5E"/>
                </a:solidFill>
                <a:latin typeface="Lucida Fax" pitchFamily="18" charset="0"/>
              </a:rPr>
              <a:t>Local Government House</a:t>
            </a:r>
          </a:p>
          <a:p>
            <a:pPr algn="ctr">
              <a:lnSpc>
                <a:spcPct val="70000"/>
              </a:lnSpc>
              <a:spcBef>
                <a:spcPct val="50000"/>
              </a:spcBef>
            </a:pPr>
            <a:r>
              <a:rPr lang="en-GB" altLang="en-US" sz="2000" b="1">
                <a:solidFill>
                  <a:srgbClr val="8D2F5E"/>
                </a:solidFill>
                <a:latin typeface="Lucida Fax" pitchFamily="18" charset="0"/>
              </a:rPr>
              <a:t>Smith Square </a:t>
            </a:r>
          </a:p>
          <a:p>
            <a:pPr algn="ctr">
              <a:lnSpc>
                <a:spcPct val="70000"/>
              </a:lnSpc>
              <a:spcBef>
                <a:spcPct val="50000"/>
              </a:spcBef>
            </a:pPr>
            <a:r>
              <a:rPr lang="en-GB" altLang="en-US" sz="2000" b="1">
                <a:solidFill>
                  <a:srgbClr val="8D2F5E"/>
                </a:solidFill>
                <a:latin typeface="Lucida Fax" pitchFamily="18" charset="0"/>
              </a:rPr>
              <a:t>London  SW1P 3HZ</a:t>
            </a:r>
          </a:p>
          <a:p>
            <a:pPr algn="ctr">
              <a:lnSpc>
                <a:spcPct val="80000"/>
              </a:lnSpc>
              <a:spcBef>
                <a:spcPct val="50000"/>
              </a:spcBef>
            </a:pPr>
            <a:endParaRPr lang="en-GB" altLang="en-US" sz="2000" b="1">
              <a:solidFill>
                <a:srgbClr val="8D2F5E"/>
              </a:solidFill>
              <a:latin typeface="Lucida Fax" pitchFamily="18" charset="0"/>
            </a:endParaRPr>
          </a:p>
          <a:p>
            <a:pPr algn="ctr">
              <a:lnSpc>
                <a:spcPct val="80000"/>
              </a:lnSpc>
              <a:spcBef>
                <a:spcPct val="50000"/>
              </a:spcBef>
            </a:pPr>
            <a:endParaRPr lang="en-GB" altLang="en-US" sz="1200" b="1">
              <a:solidFill>
                <a:srgbClr val="8D2F5E"/>
              </a:solidFill>
              <a:latin typeface="Lucida Fax" pitchFamily="18" charset="0"/>
            </a:endParaRPr>
          </a:p>
          <a:p>
            <a:pPr algn="ctr">
              <a:lnSpc>
                <a:spcPct val="70000"/>
              </a:lnSpc>
              <a:spcBef>
                <a:spcPct val="50000"/>
              </a:spcBef>
            </a:pPr>
            <a:r>
              <a:rPr lang="en-GB" altLang="en-US" sz="2000" b="1">
                <a:solidFill>
                  <a:srgbClr val="8D2F5E"/>
                </a:solidFill>
                <a:latin typeface="Lucida Fax" pitchFamily="18" charset="0"/>
              </a:rPr>
              <a:t>Tel: 020 7072 7433</a:t>
            </a:r>
          </a:p>
          <a:p>
            <a:pPr algn="ctr">
              <a:lnSpc>
                <a:spcPct val="70000"/>
              </a:lnSpc>
              <a:spcBef>
                <a:spcPct val="50000"/>
              </a:spcBef>
            </a:pPr>
            <a:r>
              <a:rPr lang="en-GB" altLang="en-US" sz="2000" b="1">
                <a:solidFill>
                  <a:srgbClr val="8D2F5E"/>
                </a:solidFill>
                <a:latin typeface="Lucida Fax" pitchFamily="18" charset="0"/>
              </a:rPr>
              <a:t>Fax: 020 7863 9133</a:t>
            </a:r>
          </a:p>
          <a:p>
            <a:pPr algn="ctr">
              <a:lnSpc>
                <a:spcPct val="70000"/>
              </a:lnSpc>
              <a:spcBef>
                <a:spcPct val="50000"/>
              </a:spcBef>
            </a:pPr>
            <a:r>
              <a:rPr lang="en-GB" altLang="en-US" sz="2000" b="1">
                <a:solidFill>
                  <a:srgbClr val="8D2F5E"/>
                </a:solidFill>
                <a:latin typeface="Lucida Fax" pitchFamily="18" charset="0"/>
              </a:rPr>
              <a:t>EMAIL:</a:t>
            </a:r>
            <a:r>
              <a:rPr lang="en-GB" altLang="en-US" sz="2000">
                <a:latin typeface="Lucida Fax" pitchFamily="18" charset="0"/>
              </a:rPr>
              <a:t> </a:t>
            </a:r>
            <a:r>
              <a:rPr lang="en-GB" altLang="en-US" sz="2000">
                <a:latin typeface="Lucida Fax" pitchFamily="18" charset="0"/>
                <a:hlinkClick r:id="rId3"/>
              </a:rPr>
              <a:t>team@adass.org.uk</a:t>
            </a:r>
            <a:r>
              <a:rPr lang="en-GB" altLang="en-US" sz="2000">
                <a:latin typeface="Lucida Fax" pitchFamily="18" charset="0"/>
              </a:rPr>
              <a:t>     </a:t>
            </a:r>
            <a:r>
              <a:rPr lang="en-GB" altLang="en-US" sz="2000" b="1">
                <a:solidFill>
                  <a:srgbClr val="8D2F5E"/>
                </a:solidFill>
                <a:latin typeface="Lucida Fax" pitchFamily="18" charset="0"/>
              </a:rPr>
              <a:t>WEB:</a:t>
            </a:r>
            <a:r>
              <a:rPr lang="en-GB" altLang="en-US" sz="2000">
                <a:latin typeface="Lucida Fax" pitchFamily="18" charset="0"/>
              </a:rPr>
              <a:t> </a:t>
            </a:r>
            <a:r>
              <a:rPr lang="en-GB" altLang="en-US" sz="2000">
                <a:latin typeface="Lucida Fax" pitchFamily="18" charset="0"/>
                <a:hlinkClick r:id="rId4"/>
              </a:rPr>
              <a:t>www.adass.org.uk</a:t>
            </a:r>
            <a:r>
              <a:rPr lang="en-GB" altLang="en-US">
                <a:latin typeface="Lucida Fax" pitchFamily="18" charset="0"/>
              </a:rPr>
              <a:t> </a:t>
            </a:r>
            <a:endParaRPr lang="en-US" altLang="en-US">
              <a:latin typeface="Lucida Fax" pitchFamily="18" charset="0"/>
            </a:endParaRPr>
          </a:p>
        </p:txBody>
      </p:sp>
    </p:spTree>
    <p:extLst>
      <p:ext uri="{BB962C8B-B14F-4D97-AF65-F5344CB8AC3E}">
        <p14:creationId xmlns:p14="http://schemas.microsoft.com/office/powerpoint/2010/main" val="117697888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altLang="en-US" sz="2800" smtClean="0"/>
              <a:t>Some challenges across health and care</a:t>
            </a:r>
          </a:p>
        </p:txBody>
      </p:sp>
      <p:sp>
        <p:nvSpPr>
          <p:cNvPr id="5123" name="Content Placeholder 2"/>
          <p:cNvSpPr>
            <a:spLocks noGrp="1"/>
          </p:cNvSpPr>
          <p:nvPr>
            <p:ph idx="1"/>
          </p:nvPr>
        </p:nvSpPr>
        <p:spPr/>
        <p:txBody>
          <a:bodyPr>
            <a:normAutofit fontScale="92500"/>
          </a:bodyPr>
          <a:lstStyle/>
          <a:p>
            <a:pPr eaLnBrk="1" hangingPunct="1"/>
            <a:r>
              <a:rPr lang="en-GB" altLang="en-US" smtClean="0"/>
              <a:t>Examples of very poor quality care</a:t>
            </a:r>
          </a:p>
          <a:p>
            <a:pPr eaLnBrk="1" hangingPunct="1"/>
            <a:r>
              <a:rPr lang="en-GB" altLang="en-US" smtClean="0"/>
              <a:t>People find it fragmented and difficult to navigate </a:t>
            </a:r>
          </a:p>
          <a:p>
            <a:pPr eaLnBrk="1" hangingPunct="1"/>
            <a:r>
              <a:rPr lang="en-GB" altLang="en-US" smtClean="0"/>
              <a:t>Low paid staff</a:t>
            </a:r>
          </a:p>
          <a:p>
            <a:pPr eaLnBrk="1" hangingPunct="1"/>
            <a:r>
              <a:rPr lang="en-GB" altLang="en-US" smtClean="0"/>
              <a:t>Low investment in training</a:t>
            </a:r>
          </a:p>
          <a:p>
            <a:pPr eaLnBrk="1" hangingPunct="1"/>
            <a:r>
              <a:rPr lang="en-GB" altLang="en-US" smtClean="0"/>
              <a:t>Concerns about the commissioning of services and whether they are properly funding</a:t>
            </a:r>
          </a:p>
          <a:p>
            <a:pPr eaLnBrk="1" hangingPunct="1"/>
            <a:r>
              <a:rPr lang="en-GB" altLang="en-US" smtClean="0"/>
              <a:t>Whilst health spend has remained static social care has had to save 26%</a:t>
            </a:r>
          </a:p>
        </p:txBody>
      </p:sp>
    </p:spTree>
    <p:extLst>
      <p:ext uri="{BB962C8B-B14F-4D97-AF65-F5344CB8AC3E}">
        <p14:creationId xmlns:p14="http://schemas.microsoft.com/office/powerpoint/2010/main" val="159294708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50825" y="692150"/>
            <a:ext cx="6697663" cy="941388"/>
          </a:xfrm>
        </p:spPr>
        <p:txBody>
          <a:bodyPr/>
          <a:lstStyle/>
          <a:p>
            <a:r>
              <a:rPr lang="en-GB" altLang="en-US" smtClean="0"/>
              <a:t>Social care funding</a:t>
            </a:r>
          </a:p>
        </p:txBody>
      </p:sp>
      <p:sp>
        <p:nvSpPr>
          <p:cNvPr id="6147" name="Content Placeholder 2"/>
          <p:cNvSpPr>
            <a:spLocks noGrp="1"/>
          </p:cNvSpPr>
          <p:nvPr>
            <p:ph idx="1"/>
          </p:nvPr>
        </p:nvSpPr>
        <p:spPr>
          <a:xfrm>
            <a:off x="250825" y="1700213"/>
            <a:ext cx="8642350" cy="3735387"/>
          </a:xfrm>
        </p:spPr>
        <p:txBody>
          <a:bodyPr>
            <a:normAutofit fontScale="92500"/>
          </a:bodyPr>
          <a:lstStyle/>
          <a:p>
            <a:pPr marL="0" indent="0">
              <a:buFontTx/>
              <a:buNone/>
              <a:defRPr/>
            </a:pPr>
            <a:r>
              <a:rPr lang="en-GB" altLang="en-US" sz="2400" dirty="0" smtClean="0"/>
              <a:t>Savings of 12% in cash and 14% due to increasing need, gone from 30% to 35% of local authority expenditure</a:t>
            </a:r>
          </a:p>
          <a:p>
            <a:pPr marL="0" indent="0">
              <a:buFontTx/>
              <a:buNone/>
              <a:defRPr/>
            </a:pPr>
            <a:endParaRPr lang="en-GB" altLang="en-US" sz="2400" dirty="0" smtClean="0"/>
          </a:p>
          <a:p>
            <a:pPr marL="0" indent="0">
              <a:buFontTx/>
              <a:buNone/>
              <a:defRPr/>
            </a:pPr>
            <a:r>
              <a:rPr lang="en-GB" altLang="en-US" sz="2400" dirty="0" smtClean="0"/>
              <a:t>Directors are worried that:</a:t>
            </a:r>
          </a:p>
          <a:p>
            <a:pPr>
              <a:defRPr/>
            </a:pPr>
            <a:r>
              <a:rPr lang="en-GB" altLang="en-US" sz="2400" dirty="0" smtClean="0"/>
              <a:t>People who may need services will not be able to access them</a:t>
            </a:r>
          </a:p>
          <a:p>
            <a:pPr>
              <a:defRPr/>
            </a:pPr>
            <a:r>
              <a:rPr lang="en-GB" altLang="en-US" sz="2400" dirty="0" smtClean="0"/>
              <a:t>Providers will get into financial difficulty</a:t>
            </a:r>
          </a:p>
          <a:p>
            <a:pPr>
              <a:defRPr/>
            </a:pPr>
            <a:r>
              <a:rPr lang="en-GB" altLang="en-US" sz="2400" dirty="0" smtClean="0"/>
              <a:t>There will be more legal challenges</a:t>
            </a:r>
          </a:p>
          <a:p>
            <a:pPr>
              <a:defRPr/>
            </a:pPr>
            <a:r>
              <a:rPr lang="en-GB" altLang="en-US" sz="2400" dirty="0" smtClean="0"/>
              <a:t>It will be difficult to support the NHS with the pressures</a:t>
            </a:r>
          </a:p>
          <a:p>
            <a:pPr>
              <a:defRPr/>
            </a:pPr>
            <a:r>
              <a:rPr lang="en-GB" altLang="en-US" sz="2400" dirty="0" smtClean="0"/>
              <a:t>Concern that the quality of care and the quality of life may be worse</a:t>
            </a:r>
          </a:p>
        </p:txBody>
      </p:sp>
    </p:spTree>
    <p:extLst>
      <p:ext uri="{BB962C8B-B14F-4D97-AF65-F5344CB8AC3E}">
        <p14:creationId xmlns:p14="http://schemas.microsoft.com/office/powerpoint/2010/main" val="228611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z="2800" smtClean="0"/>
              <a:t>The national audit office – 2014 the state of social care in England</a:t>
            </a:r>
          </a:p>
        </p:txBody>
      </p:sp>
      <p:sp>
        <p:nvSpPr>
          <p:cNvPr id="7171" name="Rectangle 3"/>
          <p:cNvSpPr>
            <a:spLocks noGrp="1" noChangeArrowheads="1"/>
          </p:cNvSpPr>
          <p:nvPr>
            <p:ph type="body" idx="1"/>
          </p:nvPr>
        </p:nvSpPr>
        <p:spPr/>
        <p:txBody>
          <a:bodyPr/>
          <a:lstStyle/>
          <a:p>
            <a:pPr marL="57150" indent="0" eaLnBrk="1" hangingPunct="1">
              <a:buFontTx/>
              <a:buNone/>
            </a:pPr>
            <a:endParaRPr lang="en-GB" altLang="en-US" sz="2800" smtClean="0"/>
          </a:p>
          <a:p>
            <a:pPr marL="57150" indent="0" eaLnBrk="1" hangingPunct="1">
              <a:buFontTx/>
              <a:buNone/>
            </a:pPr>
            <a:r>
              <a:rPr lang="en-GB" altLang="en-US" sz="2800" smtClean="0"/>
              <a:t>“People are living longer and have some long term and complex health conditions that require managing through care. Need for care is rising while public spending is falling, and there is unmet need. Departments do not know if we are approaching the limits of the capacity of the system to continue to absorb these pressures.”</a:t>
            </a:r>
            <a:endParaRPr lang="en-GB" altLang="en-US" sz="3200" smtClean="0"/>
          </a:p>
        </p:txBody>
      </p:sp>
    </p:spTree>
    <p:extLst>
      <p:ext uri="{BB962C8B-B14F-4D97-AF65-F5344CB8AC3E}">
        <p14:creationId xmlns:p14="http://schemas.microsoft.com/office/powerpoint/2010/main" val="310207588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50825" y="620713"/>
            <a:ext cx="6697663" cy="1152525"/>
          </a:xfrm>
        </p:spPr>
        <p:txBody>
          <a:bodyPr/>
          <a:lstStyle/>
          <a:p>
            <a:r>
              <a:rPr lang="en-GB" altLang="en-US" sz="3200" smtClean="0"/>
              <a:t>Deprivation of Liberty Safeguards</a:t>
            </a:r>
          </a:p>
        </p:txBody>
      </p:sp>
      <p:sp>
        <p:nvSpPr>
          <p:cNvPr id="6147" name="Content Placeholder 2"/>
          <p:cNvSpPr>
            <a:spLocks noGrp="1"/>
          </p:cNvSpPr>
          <p:nvPr>
            <p:ph idx="1"/>
          </p:nvPr>
        </p:nvSpPr>
        <p:spPr>
          <a:xfrm>
            <a:off x="250825" y="1628775"/>
            <a:ext cx="8642350" cy="4464050"/>
          </a:xfrm>
        </p:spPr>
        <p:txBody>
          <a:bodyPr/>
          <a:lstStyle/>
          <a:p>
            <a:pPr>
              <a:defRPr/>
            </a:pPr>
            <a:r>
              <a:rPr lang="en-GB" altLang="en-US" sz="2200" dirty="0" smtClean="0"/>
              <a:t>People who lack capacity and are in need of continual supervision</a:t>
            </a:r>
          </a:p>
          <a:p>
            <a:pPr>
              <a:defRPr/>
            </a:pPr>
            <a:r>
              <a:rPr lang="en-GB" altLang="en-US" sz="2200" dirty="0" smtClean="0"/>
              <a:t>Best Interest Assessors leading to authorisation by local authority </a:t>
            </a:r>
          </a:p>
          <a:p>
            <a:pPr>
              <a:defRPr/>
            </a:pPr>
            <a:r>
              <a:rPr lang="en-GB" altLang="en-US" sz="2200" dirty="0" smtClean="0"/>
              <a:t>For people outside hospital or care home process goes to the Court of Protection</a:t>
            </a:r>
          </a:p>
          <a:p>
            <a:pPr>
              <a:defRPr/>
            </a:pPr>
            <a:r>
              <a:rPr lang="en-GB" altLang="en-US" sz="2200" dirty="0" smtClean="0"/>
              <a:t>10 fold increase since Supreme Court judgement in March 2014</a:t>
            </a:r>
          </a:p>
          <a:p>
            <a:pPr>
              <a:defRPr/>
            </a:pPr>
            <a:r>
              <a:rPr lang="en-GB" altLang="en-US" sz="2200" dirty="0" smtClean="0"/>
              <a:t>Dignity involves having needs assessed in timely manner</a:t>
            </a:r>
          </a:p>
          <a:p>
            <a:pPr>
              <a:defRPr/>
            </a:pPr>
            <a:r>
              <a:rPr lang="en-GB" altLang="en-US" sz="2200" dirty="0" smtClean="0"/>
              <a:t>In discussion with the Government about resources to meet increased need and changed in the law.</a:t>
            </a:r>
            <a:endParaRPr lang="en-GB" altLang="en-US" sz="2200" dirty="0"/>
          </a:p>
          <a:p>
            <a:pPr>
              <a:defRPr/>
            </a:pPr>
            <a:r>
              <a:rPr lang="en-GB" altLang="en-US" sz="2200" dirty="0" smtClean="0"/>
              <a:t>Value of lasting power of attorney</a:t>
            </a:r>
          </a:p>
          <a:p>
            <a:pPr marL="0" indent="0" algn="ctr">
              <a:buFontTx/>
              <a:buNone/>
              <a:defRPr/>
            </a:pPr>
            <a:endParaRPr lang="en-GB" altLang="en-US" sz="2200" dirty="0" smtClean="0"/>
          </a:p>
          <a:p>
            <a:pPr marL="0" indent="0" algn="ctr">
              <a:buFontTx/>
              <a:buNone/>
              <a:defRPr/>
            </a:pPr>
            <a:r>
              <a:rPr lang="en-GB" altLang="en-US" sz="2200" dirty="0" smtClean="0"/>
              <a:t>Some better news…</a:t>
            </a:r>
          </a:p>
        </p:txBody>
      </p:sp>
    </p:spTree>
    <p:extLst>
      <p:ext uri="{BB962C8B-B14F-4D97-AF65-F5344CB8AC3E}">
        <p14:creationId xmlns:p14="http://schemas.microsoft.com/office/powerpoint/2010/main" val="274615858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50825" y="692150"/>
            <a:ext cx="6697663" cy="1152525"/>
          </a:xfrm>
        </p:spPr>
        <p:txBody>
          <a:bodyPr/>
          <a:lstStyle/>
          <a:p>
            <a:r>
              <a:rPr lang="en-GB" altLang="en-US" sz="2800" smtClean="0"/>
              <a:t>The Care Act sets a template for future care</a:t>
            </a:r>
          </a:p>
        </p:txBody>
      </p:sp>
      <p:sp>
        <p:nvSpPr>
          <p:cNvPr id="9219" name="Content Placeholder 2"/>
          <p:cNvSpPr>
            <a:spLocks noGrp="1"/>
          </p:cNvSpPr>
          <p:nvPr>
            <p:ph idx="1"/>
          </p:nvPr>
        </p:nvSpPr>
        <p:spPr>
          <a:xfrm>
            <a:off x="250825" y="1989138"/>
            <a:ext cx="8642350" cy="4248150"/>
          </a:xfrm>
        </p:spPr>
        <p:txBody>
          <a:bodyPr/>
          <a:lstStyle/>
          <a:p>
            <a:r>
              <a:rPr lang="en-GB" altLang="en-US" sz="2800" smtClean="0"/>
              <a:t>Promoting health and wellbeing</a:t>
            </a:r>
          </a:p>
          <a:p>
            <a:endParaRPr lang="en-GB" altLang="en-US" sz="2800" smtClean="0"/>
          </a:p>
          <a:p>
            <a:r>
              <a:rPr lang="en-GB" altLang="en-US" sz="2800" smtClean="0"/>
              <a:t>Giving people choice and control through person-centred, co-ordinated care and support integrated, joined up approaches between health care and other services</a:t>
            </a:r>
          </a:p>
          <a:p>
            <a:endParaRPr lang="en-GB" altLang="en-US" sz="2800" smtClean="0"/>
          </a:p>
          <a:p>
            <a:r>
              <a:rPr lang="en-GB" altLang="en-US" sz="2800" smtClean="0"/>
              <a:t>Integrating health and care and other public services</a:t>
            </a:r>
          </a:p>
        </p:txBody>
      </p:sp>
    </p:spTree>
    <p:extLst>
      <p:ext uri="{BB962C8B-B14F-4D97-AF65-F5344CB8AC3E}">
        <p14:creationId xmlns:p14="http://schemas.microsoft.com/office/powerpoint/2010/main" val="279371635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5"/>
          <p:cNvPicPr>
            <a:picLocks noChangeAspect="1" noChangeArrowheads="1"/>
          </p:cNvPicPr>
          <p:nvPr/>
        </p:nvPicPr>
        <p:blipFill>
          <a:blip r:embed="rId2" cstate="print"/>
          <a:srcRect/>
          <a:stretch>
            <a:fillRect/>
          </a:stretch>
        </p:blipFill>
        <p:spPr bwMode="auto">
          <a:xfrm>
            <a:off x="900113" y="1617663"/>
            <a:ext cx="7056437" cy="3887787"/>
          </a:xfrm>
          <a:prstGeom prst="rect">
            <a:avLst/>
          </a:prstGeom>
          <a:noFill/>
          <a:ln w="9525">
            <a:noFill/>
            <a:miter lim="800000"/>
            <a:headEnd/>
            <a:tailEnd/>
          </a:ln>
          <a:effectLst/>
        </p:spPr>
      </p:pic>
    </p:spTree>
    <p:extLst>
      <p:ext uri="{BB962C8B-B14F-4D97-AF65-F5344CB8AC3E}">
        <p14:creationId xmlns:p14="http://schemas.microsoft.com/office/powerpoint/2010/main" val="323445373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50825" y="908050"/>
            <a:ext cx="6697663" cy="941388"/>
          </a:xfrm>
        </p:spPr>
        <p:txBody>
          <a:bodyPr/>
          <a:lstStyle/>
          <a:p>
            <a:r>
              <a:rPr lang="en-GB" altLang="en-US" smtClean="0"/>
              <a:t>Personalise services	</a:t>
            </a:r>
          </a:p>
        </p:txBody>
      </p:sp>
      <p:sp>
        <p:nvSpPr>
          <p:cNvPr id="11267" name="Content Placeholder 2"/>
          <p:cNvSpPr>
            <a:spLocks noGrp="1"/>
          </p:cNvSpPr>
          <p:nvPr>
            <p:ph idx="1"/>
          </p:nvPr>
        </p:nvSpPr>
        <p:spPr>
          <a:xfrm>
            <a:off x="250825" y="1773238"/>
            <a:ext cx="8642350" cy="4094162"/>
          </a:xfrm>
        </p:spPr>
        <p:txBody>
          <a:bodyPr/>
          <a:lstStyle/>
          <a:p>
            <a:pPr marL="0" indent="0">
              <a:buFontTx/>
              <a:buNone/>
              <a:defRPr/>
            </a:pPr>
            <a:r>
              <a:rPr lang="en-GB" altLang="en-US" sz="2400" dirty="0" smtClean="0"/>
              <a:t>This means from being person-centred to giving people the  money to manage care if they wish</a:t>
            </a:r>
          </a:p>
          <a:p>
            <a:pPr>
              <a:defRPr/>
            </a:pPr>
            <a:endParaRPr lang="en-GB" altLang="en-US" sz="2400" dirty="0"/>
          </a:p>
          <a:p>
            <a:pPr marL="0" indent="0">
              <a:buFontTx/>
              <a:buNone/>
              <a:defRPr/>
            </a:pPr>
            <a:r>
              <a:rPr lang="en-GB" altLang="en-US" sz="2400" dirty="0" smtClean="0"/>
              <a:t>2001 – Mandatory for local authorities to offer a direct payment</a:t>
            </a:r>
          </a:p>
          <a:p>
            <a:pPr marL="0" indent="0">
              <a:buFontTx/>
              <a:buNone/>
              <a:defRPr/>
            </a:pPr>
            <a:endParaRPr lang="en-GB" altLang="en-US" sz="2400" dirty="0" smtClean="0"/>
          </a:p>
          <a:p>
            <a:pPr marL="0" indent="0">
              <a:buFontTx/>
              <a:buNone/>
              <a:defRPr/>
            </a:pPr>
            <a:r>
              <a:rPr lang="en-GB" altLang="en-US" sz="2400" dirty="0" smtClean="0"/>
              <a:t>2008 – Putting people first</a:t>
            </a:r>
          </a:p>
          <a:p>
            <a:pPr marL="0" indent="0">
              <a:buFontTx/>
              <a:buNone/>
              <a:defRPr/>
            </a:pPr>
            <a:endParaRPr lang="en-GB" altLang="en-US" sz="2400" dirty="0" smtClean="0"/>
          </a:p>
          <a:p>
            <a:pPr marL="0" indent="0">
              <a:buFontTx/>
              <a:buNone/>
              <a:defRPr/>
            </a:pPr>
            <a:r>
              <a:rPr lang="en-GB" altLang="en-US" sz="2400" dirty="0" smtClean="0"/>
              <a:t>2009 – People who lack capacity entitled to direct payments</a:t>
            </a:r>
          </a:p>
          <a:p>
            <a:pPr marL="0" indent="0">
              <a:buFontTx/>
              <a:buNone/>
              <a:defRPr/>
            </a:pPr>
            <a:endParaRPr lang="en-GB" altLang="en-US" sz="2400" dirty="0"/>
          </a:p>
          <a:p>
            <a:pPr marL="0" indent="0">
              <a:buFontTx/>
              <a:buNone/>
              <a:defRPr/>
            </a:pPr>
            <a:endParaRPr lang="en-GB" altLang="en-US" sz="2400" dirty="0" smtClean="0"/>
          </a:p>
        </p:txBody>
      </p:sp>
    </p:spTree>
    <p:extLst>
      <p:ext uri="{BB962C8B-B14F-4D97-AF65-F5344CB8AC3E}">
        <p14:creationId xmlns:p14="http://schemas.microsoft.com/office/powerpoint/2010/main" val="304910250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1475</Words>
  <Application>Microsoft Office PowerPoint</Application>
  <PresentationFormat>On-screen Show (4:3)</PresentationFormat>
  <Paragraphs>138</Paragraphs>
  <Slides>20</Slides>
  <Notes>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National Dignity Council Conference  Creating a system that delivers dignity </vt:lpstr>
      <vt:lpstr>About Adult Social Care</vt:lpstr>
      <vt:lpstr>Some challenges across health and care</vt:lpstr>
      <vt:lpstr>Social care funding</vt:lpstr>
      <vt:lpstr>The national audit office – 2014 the state of social care in England</vt:lpstr>
      <vt:lpstr>Deprivation of Liberty Safeguards</vt:lpstr>
      <vt:lpstr>The Care Act sets a template for future care</vt:lpstr>
      <vt:lpstr>PowerPoint Presentation</vt:lpstr>
      <vt:lpstr>Personalise services </vt:lpstr>
      <vt:lpstr>PowerPoint Presentation</vt:lpstr>
      <vt:lpstr>What the impact can be</vt:lpstr>
      <vt:lpstr>What the impact can be (cont’d)</vt:lpstr>
      <vt:lpstr>Personalise services </vt:lpstr>
      <vt:lpstr>PowerPoint Presentation</vt:lpstr>
      <vt:lpstr>What the impact can be</vt:lpstr>
      <vt:lpstr>What the impact can be (cont’d)</vt:lpstr>
      <vt:lpstr>So … to culture</vt:lpstr>
      <vt:lpstr>Some thoughts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National Dignity Council Conference  Creating a system that delivers dignity </dc:title>
  <dc:creator>Liz</dc:creator>
  <cp:lastModifiedBy>Liz</cp:lastModifiedBy>
  <cp:revision>1</cp:revision>
  <dcterms:created xsi:type="dcterms:W3CDTF">2014-11-25T16:02:14Z</dcterms:created>
  <dcterms:modified xsi:type="dcterms:W3CDTF">2014-11-25T16:07:59Z</dcterms:modified>
</cp:coreProperties>
</file>