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60" r:id="rId5"/>
    <p:sldId id="267" r:id="rId6"/>
    <p:sldId id="268" r:id="rId7"/>
    <p:sldId id="261" r:id="rId8"/>
    <p:sldId id="270" r:id="rId9"/>
    <p:sldId id="269" r:id="rId10"/>
    <p:sldId id="259" r:id="rId11"/>
    <p:sldId id="263" r:id="rId1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76" d="100"/>
          <a:sy n="76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EE5BB-99DF-4A29-95CF-C3E49BCEA093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8A025-4BEA-47EA-ADB4-D16CC4ED8F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260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FEAB9-86AE-42AA-A012-B7082482EB6D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86549-3F55-4AA4-AD38-31DB6E426E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71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https://www.youtube.com/embed/ysa5OBhXz-Q?start=6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25007-8DF1-4282-9EAB-DA4CCF7F12F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605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465EE9F-C277-8C4C-B26A-EB83A457D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218" y="1812911"/>
            <a:ext cx="8500220" cy="794090"/>
          </a:xfrm>
        </p:spPr>
        <p:txBody>
          <a:bodyPr/>
          <a:lstStyle>
            <a:lvl1pPr algn="l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6A29970-22C4-E346-A719-CF4688017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878" y="2649546"/>
            <a:ext cx="6400800" cy="435861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RWT Ribbon for ppt.jpg">
            <a:extLst>
              <a:ext uri="{FF2B5EF4-FFF2-40B4-BE49-F238E27FC236}">
                <a16:creationId xmlns:a16="http://schemas.microsoft.com/office/drawing/2014/main" id="{590C1CBF-2E55-6849-9470-24D0B7CE00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37242"/>
          <a:stretch/>
        </p:blipFill>
        <p:spPr>
          <a:xfrm>
            <a:off x="0" y="4194680"/>
            <a:ext cx="9144000" cy="155530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395F7AEA-FF64-734E-B20D-44180DDE157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26830" y="6212252"/>
            <a:ext cx="6400800" cy="47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665BA"/>
              </a:buClr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665BA"/>
              </a:buClr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665BA"/>
              </a:buClr>
              <a:buNone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665BA"/>
              </a:buClr>
              <a:buNone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665BA"/>
              </a:buClr>
              <a:buNone/>
              <a:defRPr sz="14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665BA"/>
              </a:buClr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665BA"/>
              </a:buClr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665BA"/>
              </a:buClr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665BA"/>
              </a:buClr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1300" dirty="0">
                <a:solidFill>
                  <a:srgbClr val="0A73BA"/>
                </a:solidFill>
              </a:rPr>
              <a:t>Safe &amp; Effective</a:t>
            </a:r>
            <a:r>
              <a:rPr lang="en-GB" sz="1300" dirty="0"/>
              <a:t> | </a:t>
            </a:r>
            <a:r>
              <a:rPr lang="en-GB" sz="1300" dirty="0">
                <a:solidFill>
                  <a:srgbClr val="AE0067"/>
                </a:solidFill>
              </a:rPr>
              <a:t>Kind &amp; Caring</a:t>
            </a:r>
            <a:r>
              <a:rPr lang="en-GB" sz="1300" dirty="0"/>
              <a:t> | </a:t>
            </a:r>
            <a:r>
              <a:rPr lang="en-GB" sz="1300" dirty="0">
                <a:solidFill>
                  <a:srgbClr val="5BBF21"/>
                </a:solidFill>
              </a:rPr>
              <a:t>Exceeding Expectation</a:t>
            </a:r>
            <a:endParaRPr lang="en-US" sz="1300" dirty="0">
              <a:solidFill>
                <a:srgbClr val="5BBF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0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328D78-9A06-254F-97AA-F1F33D5D2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76350"/>
            <a:ext cx="7772400" cy="685800"/>
          </a:xfrm>
        </p:spPr>
        <p:txBody>
          <a:bodyPr/>
          <a:lstStyle>
            <a:lvl1pPr>
              <a:defRPr sz="3600" b="0">
                <a:solidFill>
                  <a:srgbClr val="AE00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A2F239-6A1B-A549-B988-CDCCD07C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79624"/>
            <a:ext cx="7772400" cy="40163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RWT Ribbon for ppt.jpg">
            <a:extLst>
              <a:ext uri="{FF2B5EF4-FFF2-40B4-BE49-F238E27FC236}">
                <a16:creationId xmlns:a16="http://schemas.microsoft.com/office/drawing/2014/main" id="{FB91F312-1898-C742-A7D2-802A303C40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869"/>
            <a:ext cx="9144000" cy="7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4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WT Ribbon for ppt.jpg">
            <a:extLst>
              <a:ext uri="{FF2B5EF4-FFF2-40B4-BE49-F238E27FC236}">
                <a16:creationId xmlns:a16="http://schemas.microsoft.com/office/drawing/2014/main" id="{D6B19964-4F15-F04C-9A1F-1827E3872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869"/>
            <a:ext cx="9144000" cy="7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99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D14500-56E2-416B-A25F-5415E392F450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995562-6438-4CC5-AF9F-E6B659CA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70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5B6043EB-5BE1-1649-955A-21BB0EA8BB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7635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EF43F4C-6BE3-9544-A819-A85F376352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79624"/>
            <a:ext cx="7772400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 descr="The Royal Wolverhampton NHS Trust – RGB BLUE.eps-01.png">
            <a:extLst>
              <a:ext uri="{FF2B5EF4-FFF2-40B4-BE49-F238E27FC236}">
                <a16:creationId xmlns:a16="http://schemas.microsoft.com/office/drawing/2014/main" id="{35CD4441-A301-FC4C-A2B4-3386C60E2F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5" y="365910"/>
            <a:ext cx="2722561" cy="77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7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CE97D1D-98F9-5F40-928B-90D695D91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878" y="1745673"/>
            <a:ext cx="8500220" cy="794090"/>
          </a:xfrm>
        </p:spPr>
        <p:txBody>
          <a:bodyPr/>
          <a:lstStyle/>
          <a:p>
            <a:r>
              <a:rPr lang="en-US" sz="3200" dirty="0"/>
              <a:t>Vanda Carter</a:t>
            </a:r>
            <a:br>
              <a:rPr lang="en-US" sz="3200" b="1" dirty="0"/>
            </a:br>
            <a:r>
              <a:rPr lang="en-US" sz="1800" dirty="0"/>
              <a:t>RGN, Dip HE. MA , PhD Candidate</a:t>
            </a:r>
            <a:br>
              <a:rPr lang="en-US" sz="1800" dirty="0"/>
            </a:br>
            <a:r>
              <a:rPr lang="en-US" sz="1800" dirty="0"/>
              <a:t>Practice Education Facilitator for Research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60A27862-8E47-EC46-9A10-04288CF7DB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b="1" dirty="0"/>
              <a:t>Setting up a dignity teaching module for pre-registrants</a:t>
            </a:r>
          </a:p>
        </p:txBody>
      </p:sp>
      <p:pic>
        <p:nvPicPr>
          <p:cNvPr id="4" name="emb2AB0139" descr=" 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8" y="637309"/>
            <a:ext cx="1025237" cy="110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85537"/>
            <a:ext cx="856671" cy="934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U:\Dignity\wordcloud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891" y="1195565"/>
            <a:ext cx="2262910" cy="2430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8294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w wolves change river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531" y="1052736"/>
            <a:ext cx="8256918" cy="4644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33265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PRESS PLAY - How Wolves Change Rivers?</a:t>
            </a:r>
          </a:p>
        </p:txBody>
      </p:sp>
    </p:spTree>
    <p:extLst>
      <p:ext uri="{BB962C8B-B14F-4D97-AF65-F5344CB8AC3E}">
        <p14:creationId xmlns:p14="http://schemas.microsoft.com/office/powerpoint/2010/main" val="29687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00727"/>
            <a:ext cx="9097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cap="all" dirty="0"/>
              <a:t>“Tell me and I forget. Teach me and I remember. Involve me and I learn.” – Benjamin Franklin</a:t>
            </a:r>
            <a:endParaRPr lang="en-GB" dirty="0"/>
          </a:p>
          <a:p>
            <a:r>
              <a:rPr lang="en-GB" dirty="0"/>
              <a:t>It is now over to you………</a:t>
            </a:r>
          </a:p>
          <a:p>
            <a:endParaRPr lang="en-GB" dirty="0"/>
          </a:p>
          <a:p>
            <a:pPr algn="ctr"/>
            <a:r>
              <a:rPr lang="en-GB" sz="3600" dirty="0"/>
              <a:t>Thank you</a:t>
            </a:r>
          </a:p>
        </p:txBody>
      </p:sp>
      <p:pic>
        <p:nvPicPr>
          <p:cNvPr id="3" name="Picture 2" descr="Image result for planting a seed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599" y="4043079"/>
            <a:ext cx="3741930" cy="177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044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788E-E402-6947-B5A7-9B148A6C1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Question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How can we measure Dignity?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BBC71-117F-AC42-B0AE-D53F449D9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2" descr="C:\Users\vanda carter\AppData\Local\Microsoft\Windows\INetCache\IE\CWEDCT2K\4139ruler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09" y="2358472"/>
            <a:ext cx="385975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vanda carter\AppData\Local\Microsoft\Windows\INetCache\IE\UIRWEYLW\BtVakdNCYAAIpKo.jpg-large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56" y="3548823"/>
            <a:ext cx="3209954" cy="207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843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8544" y="1403927"/>
            <a:ext cx="7633855" cy="46920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Quantitative and qualitative research or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Feedback formal/informal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Complaints/ Litigation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Family and friends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Patient experience </a:t>
            </a:r>
            <a:r>
              <a:rPr lang="en-GB" sz="1800" dirty="0" err="1"/>
              <a:t>ie</a:t>
            </a:r>
            <a:r>
              <a:rPr lang="en-GB" sz="1800" dirty="0"/>
              <a:t> CQC, PALS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CQC ratings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Audits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Statistics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Staff survey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Observation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Gut feelings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Gauging the atmosphere. How comfortable do you feel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Your moral compass guide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54744"/>
            <a:ext cx="5756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How can we measure Dignity? </a:t>
            </a:r>
            <a:r>
              <a:rPr lang="en-US" dirty="0"/>
              <a:t>Here are my thoughts…….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333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951345"/>
            <a:ext cx="88484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RWT Project Team</a:t>
            </a:r>
          </a:p>
          <a:p>
            <a:endParaRPr lang="en-GB" sz="3600" dirty="0"/>
          </a:p>
          <a:p>
            <a:r>
              <a:rPr lang="en-GB" dirty="0"/>
              <a:t>Vanda Carter - 	Practice Education Facilitator for Research</a:t>
            </a:r>
          </a:p>
          <a:p>
            <a:endParaRPr lang="en-GB" dirty="0"/>
          </a:p>
          <a:p>
            <a:r>
              <a:rPr lang="en-GB" dirty="0"/>
              <a:t>Karen </a:t>
            </a:r>
            <a:r>
              <a:rPr lang="en-GB" dirty="0" err="1"/>
              <a:t>Meridith</a:t>
            </a:r>
            <a:r>
              <a:rPr lang="en-GB" dirty="0"/>
              <a:t> - 	Practice Education Facilitator Pre- Registration   </a:t>
            </a:r>
          </a:p>
          <a:p>
            <a:r>
              <a:rPr lang="en-GB" dirty="0"/>
              <a:t>                                   Nurse Education</a:t>
            </a:r>
          </a:p>
          <a:p>
            <a:endParaRPr lang="en-GB" dirty="0"/>
          </a:p>
          <a:p>
            <a:r>
              <a:rPr lang="en-GB" dirty="0"/>
              <a:t>Karen </a:t>
            </a:r>
            <a:r>
              <a:rPr lang="en-GB" dirty="0" err="1"/>
              <a:t>Bowley</a:t>
            </a:r>
            <a:r>
              <a:rPr lang="en-GB" dirty="0"/>
              <a:t> - 	Senior Matron</a:t>
            </a:r>
          </a:p>
          <a:p>
            <a:endParaRPr lang="en-GB" dirty="0"/>
          </a:p>
          <a:p>
            <a:r>
              <a:rPr lang="en-GB" dirty="0"/>
              <a:t>Tony </a:t>
            </a:r>
            <a:r>
              <a:rPr lang="en-GB" dirty="0" err="1"/>
              <a:t>Wheate</a:t>
            </a:r>
            <a:r>
              <a:rPr lang="en-GB" dirty="0"/>
              <a:t> - 	Practice Education Facilitator -</a:t>
            </a:r>
          </a:p>
          <a:p>
            <a:endParaRPr lang="en-GB" dirty="0"/>
          </a:p>
          <a:p>
            <a:r>
              <a:rPr lang="en-GB" dirty="0"/>
              <a:t>Jan Burns MBE - 	Chair of the UK Dignity Council</a:t>
            </a:r>
          </a:p>
          <a:p>
            <a:endParaRPr lang="en-GB" dirty="0"/>
          </a:p>
          <a:p>
            <a:r>
              <a:rPr lang="en-GB" dirty="0"/>
              <a:t>Judith Davis - 	PALS</a:t>
            </a:r>
          </a:p>
        </p:txBody>
      </p:sp>
      <p:pic>
        <p:nvPicPr>
          <p:cNvPr id="3" name="Content Placeholder 3" descr="C:\Users\Vanda\AppData\Local\Microsoft\Windows\Temporary Internet Files\Content.IE5\MKZLF81D\teamwork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23" y="4294908"/>
            <a:ext cx="2941222" cy="17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513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lanting a seed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4594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938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11565"/>
            <a:ext cx="90239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Learning Aim and Objectives:</a:t>
            </a:r>
            <a:endParaRPr lang="en-GB" dirty="0"/>
          </a:p>
          <a:p>
            <a:endParaRPr lang="en-GB" dirty="0"/>
          </a:p>
          <a:p>
            <a:r>
              <a:rPr lang="en-GB" dirty="0"/>
              <a:t>By successfully completing this workshop you can earn the right to be called a “Dignity Champion”.  Your will receive a certificate and a badge.</a:t>
            </a:r>
          </a:p>
          <a:p>
            <a:r>
              <a:rPr lang="en-GB" dirty="0"/>
              <a:t>The blended learning module is assembled to offer you a unique learning opportunity of exploration and self-discovery around the subject of dignity.  What does dignity mean to you?  This is prepared for to you work through systematically via a suite of 10 different dignity, related activities.</a:t>
            </a:r>
          </a:p>
        </p:txBody>
      </p:sp>
      <p:pic>
        <p:nvPicPr>
          <p:cNvPr id="3" name="Picture 2" descr="C:\Users\Vanda\AppData\Local\Microsoft\Windows\Temporary Internet Files\Content.IE5\AEHQVS4C\announcement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632" y="3804217"/>
            <a:ext cx="1628154" cy="226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37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655" y="951344"/>
            <a:ext cx="905163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Contents:</a:t>
            </a:r>
          </a:p>
          <a:p>
            <a:endParaRPr lang="en-GB" dirty="0"/>
          </a:p>
          <a:p>
            <a:r>
              <a:rPr lang="en-GB" dirty="0"/>
              <a:t>Project Team</a:t>
            </a:r>
          </a:p>
          <a:p>
            <a:r>
              <a:rPr lang="en-GB" dirty="0"/>
              <a:t>Forward by Jan Burns, MBE – National Dignity Council Chair</a:t>
            </a:r>
          </a:p>
          <a:p>
            <a:r>
              <a:rPr lang="en-GB" dirty="0"/>
              <a:t>Introduction:</a:t>
            </a:r>
          </a:p>
          <a:p>
            <a:r>
              <a:rPr lang="en-GB" dirty="0"/>
              <a:t>Learning Objectives:</a:t>
            </a:r>
          </a:p>
          <a:p>
            <a:r>
              <a:rPr lang="en-GB" dirty="0"/>
              <a:t>Equipment and materials</a:t>
            </a:r>
          </a:p>
          <a:p>
            <a:r>
              <a:rPr lang="en-GB" dirty="0"/>
              <a:t>Activities 1-10</a:t>
            </a:r>
          </a:p>
          <a:p>
            <a:r>
              <a:rPr lang="en-GB" dirty="0"/>
              <a:t>Final comments</a:t>
            </a:r>
          </a:p>
          <a:p>
            <a:r>
              <a:rPr lang="en-GB" dirty="0"/>
              <a:t>Further reading and Tools</a:t>
            </a:r>
          </a:p>
          <a:p>
            <a:r>
              <a:rPr lang="en-GB" dirty="0"/>
              <a:t>Dignity Commitment</a:t>
            </a:r>
          </a:p>
          <a:p>
            <a:r>
              <a:rPr lang="en-GB" dirty="0"/>
              <a:t>Evaluation form</a:t>
            </a:r>
          </a:p>
        </p:txBody>
      </p:sp>
      <p:pic>
        <p:nvPicPr>
          <p:cNvPr id="3" name="Picture 2" descr="C:\Users\karen bowley\AppData\Local\Microsoft\Windows\Temporary Internet Files\Content.Outlook\LJSHP6LS\1untitle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729" y="3153683"/>
            <a:ext cx="4627707" cy="25913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3594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73381"/>
            <a:ext cx="89869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Have a zero tolerance of all forms of abuse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Support people with the same respect you would want for yourself or a member of your family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Treat each person as an individual by offering a personalised service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Enable people to maintain the maximum possible level of independence, choice and control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Listen and support people to express their needs and wants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Respect people's right to privacy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Ensure people feel able to complain without fear of retribution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Engage with family members and carers as care partners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Assist people to maintain confidence and positive self-esteem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Act to alleviate people's loneliness and isolation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184727"/>
            <a:ext cx="5568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The Dignity Commitment</a:t>
            </a:r>
          </a:p>
          <a:p>
            <a:r>
              <a:rPr lang="en-GB" sz="3600" dirty="0"/>
              <a:t>The 10 Dignity Do's</a:t>
            </a:r>
          </a:p>
        </p:txBody>
      </p:sp>
      <p:pic>
        <p:nvPicPr>
          <p:cNvPr id="4" name="emb2AB0139" descr=" 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4156364"/>
            <a:ext cx="1625600" cy="1468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152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nda carter\AppData\Local\Microsoft\Windows\INetCache\IE\WAO2JWI8\IndiGo_new_Pilot_Uniform_Bomber_Jacket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35" y="2457524"/>
            <a:ext cx="4674466" cy="311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2525" y="1114426"/>
            <a:ext cx="5298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Next steps and piloting the project at RWT</a:t>
            </a:r>
          </a:p>
        </p:txBody>
      </p:sp>
    </p:spTree>
    <p:extLst>
      <p:ext uri="{BB962C8B-B14F-4D97-AF65-F5344CB8AC3E}">
        <p14:creationId xmlns:p14="http://schemas.microsoft.com/office/powerpoint/2010/main" val="742110590"/>
      </p:ext>
    </p:extLst>
  </p:cSld>
  <p:clrMapOvr>
    <a:masterClrMapping/>
  </p:clrMapOvr>
</p:sld>
</file>

<file path=ppt/theme/theme1.xml><?xml version="1.0" encoding="utf-8"?>
<a:theme xmlns:a="http://schemas.openxmlformats.org/drawingml/2006/main" name="RWT_Powerpoint_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FA9075B-E645-EF42-ABA3-884E9AADF28D}" vid="{6283098C-E940-8B4D-90EA-2C824B1AA9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RWT_Powerpoint_master</Template>
  <TotalTime>502</TotalTime>
  <Words>431</Words>
  <Application>Microsoft Office PowerPoint</Application>
  <PresentationFormat>On-screen Show (4:3)</PresentationFormat>
  <Paragraphs>69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RWT_Powerpoint_master</vt:lpstr>
      <vt:lpstr>Vanda Carter RGN, Dip HE. MA , PhD Candidate Practice Education Facilitator for Research</vt:lpstr>
      <vt:lpstr>Question How can we measure Dignity?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Cranfield</dc:creator>
  <cp:lastModifiedBy>User</cp:lastModifiedBy>
  <cp:revision>12</cp:revision>
  <cp:lastPrinted>2020-10-22T12:05:16Z</cp:lastPrinted>
  <dcterms:created xsi:type="dcterms:W3CDTF">2018-02-20T11:45:51Z</dcterms:created>
  <dcterms:modified xsi:type="dcterms:W3CDTF">2020-10-28T16:48:01Z</dcterms:modified>
</cp:coreProperties>
</file>