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6.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7.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0" r:id="rId4"/>
    <p:sldMasterId id="2147483803" r:id="rId5"/>
    <p:sldMasterId id="2147483807" r:id="rId6"/>
    <p:sldMasterId id="2147483815" r:id="rId7"/>
    <p:sldMasterId id="2147483823" r:id="rId8"/>
    <p:sldMasterId id="2147483827" r:id="rId9"/>
    <p:sldMasterId id="2147483831" r:id="rId10"/>
    <p:sldMasterId id="2147483836" r:id="rId11"/>
  </p:sldMasterIdLst>
  <p:notesMasterIdLst>
    <p:notesMasterId r:id="rId26"/>
  </p:notesMasterIdLst>
  <p:sldIdLst>
    <p:sldId id="256" r:id="rId12"/>
    <p:sldId id="1170" r:id="rId13"/>
    <p:sldId id="267" r:id="rId14"/>
    <p:sldId id="2146847847" r:id="rId15"/>
    <p:sldId id="2146847848" r:id="rId16"/>
    <p:sldId id="276" r:id="rId17"/>
    <p:sldId id="2170" r:id="rId18"/>
    <p:sldId id="1291" r:id="rId19"/>
    <p:sldId id="2145706395" r:id="rId20"/>
    <p:sldId id="258" r:id="rId21"/>
    <p:sldId id="2145706374" r:id="rId22"/>
    <p:sldId id="2146847849" r:id="rId23"/>
    <p:sldId id="2146847846" r:id="rId24"/>
    <p:sldId id="2145706290" r:id="rId25"/>
  </p:sldIdLst>
  <p:sldSz cx="9144000" cy="6858000" type="screen4x3"/>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26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E9C5D-52E7-45F3-AA3F-5649C76B619A}" v="80" dt="2023-01-31T12:04:44.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55" autoAdjust="0"/>
    <p:restoredTop sz="89987" autoAdjust="0"/>
  </p:normalViewPr>
  <p:slideViewPr>
    <p:cSldViewPr snapToGrid="0">
      <p:cViewPr varScale="1">
        <p:scale>
          <a:sx n="102" d="100"/>
          <a:sy n="102" d="100"/>
        </p:scale>
        <p:origin x="249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8.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3ACD57-9C95-4B4C-ACE9-D3B29A622CA0}" type="doc">
      <dgm:prSet loTypeId="urn:microsoft.com/office/officeart/2005/8/layout/pyramid1" loCatId="pyramid" qsTypeId="urn:microsoft.com/office/officeart/2005/8/quickstyle/3d5" qsCatId="3D" csTypeId="urn:microsoft.com/office/officeart/2005/8/colors/colorful2" csCatId="colorful" phldr="1"/>
      <dgm:spPr/>
    </dgm:pt>
    <dgm:pt modelId="{F4DF5377-1BA1-4149-A6C2-EAE1B7190674}">
      <dgm:prSet phldrT="[Text]" custT="1"/>
      <dgm:spPr>
        <a:solidFill>
          <a:srgbClr val="F2EACB"/>
        </a:solidFill>
      </dgm:spPr>
      <dgm:t>
        <a:bodyPr/>
        <a:lstStyle/>
        <a:p>
          <a:r>
            <a:rPr lang="en-US" sz="1600" b="1" dirty="0"/>
            <a:t>5 Key Questions</a:t>
          </a:r>
          <a:endParaRPr lang="en-GB" sz="1600" b="1" dirty="0"/>
        </a:p>
      </dgm:t>
    </dgm:pt>
    <dgm:pt modelId="{BD822416-CA69-4DDF-87B2-BED1535AC5C1}" type="parTrans" cxnId="{9D283DAA-970D-4EEC-B2B3-B7E5EA30F283}">
      <dgm:prSet/>
      <dgm:spPr/>
      <dgm:t>
        <a:bodyPr/>
        <a:lstStyle/>
        <a:p>
          <a:endParaRPr lang="en-GB" sz="2000"/>
        </a:p>
      </dgm:t>
    </dgm:pt>
    <dgm:pt modelId="{51DE85BD-12A2-402E-9692-6B29EAFC7577}" type="sibTrans" cxnId="{9D283DAA-970D-4EEC-B2B3-B7E5EA30F283}">
      <dgm:prSet/>
      <dgm:spPr/>
      <dgm:t>
        <a:bodyPr/>
        <a:lstStyle/>
        <a:p>
          <a:endParaRPr lang="en-GB" sz="2000"/>
        </a:p>
      </dgm:t>
    </dgm:pt>
    <dgm:pt modelId="{8CAED27C-9DC7-4BEC-8E1F-0E180747C96A}">
      <dgm:prSet phldrT="[Text]" custT="1"/>
      <dgm:spPr>
        <a:solidFill>
          <a:srgbClr val="666E6B"/>
        </a:solidFill>
      </dgm:spPr>
      <dgm:t>
        <a:bodyPr/>
        <a:lstStyle/>
        <a:p>
          <a:r>
            <a:rPr lang="en-US" sz="1800" b="1" dirty="0">
              <a:solidFill>
                <a:schemeClr val="bg1"/>
              </a:solidFill>
            </a:rPr>
            <a:t>Quality Statements</a:t>
          </a:r>
          <a:endParaRPr lang="en-GB" sz="1800" b="1" dirty="0">
            <a:solidFill>
              <a:schemeClr val="bg1"/>
            </a:solidFill>
          </a:endParaRPr>
        </a:p>
      </dgm:t>
    </dgm:pt>
    <dgm:pt modelId="{3AEBD334-A1FA-479F-8BFC-1AB7AA634EE1}" type="parTrans" cxnId="{5CE8DA6A-8595-4BAA-AA75-CE6B4F7B0E68}">
      <dgm:prSet/>
      <dgm:spPr/>
      <dgm:t>
        <a:bodyPr/>
        <a:lstStyle/>
        <a:p>
          <a:endParaRPr lang="en-GB" sz="2000"/>
        </a:p>
      </dgm:t>
    </dgm:pt>
    <dgm:pt modelId="{9B7EEB29-921A-46CA-8BE2-DF376BC1754C}" type="sibTrans" cxnId="{5CE8DA6A-8595-4BAA-AA75-CE6B4F7B0E68}">
      <dgm:prSet/>
      <dgm:spPr/>
      <dgm:t>
        <a:bodyPr/>
        <a:lstStyle/>
        <a:p>
          <a:endParaRPr lang="en-GB" sz="2000"/>
        </a:p>
      </dgm:t>
    </dgm:pt>
    <dgm:pt modelId="{00595EB0-4EE8-467C-BDFC-B6334B584164}">
      <dgm:prSet phldrT="[Text]" custT="1"/>
      <dgm:spPr>
        <a:solidFill>
          <a:srgbClr val="D62866"/>
        </a:solidFill>
      </dgm:spPr>
      <dgm:t>
        <a:bodyPr/>
        <a:lstStyle/>
        <a:p>
          <a:r>
            <a:rPr lang="en-US" sz="2000" b="1">
              <a:solidFill>
                <a:schemeClr val="bg1"/>
              </a:solidFill>
            </a:rPr>
            <a:t>Evidence</a:t>
          </a:r>
          <a:endParaRPr lang="en-GB" sz="2000" b="1">
            <a:solidFill>
              <a:schemeClr val="bg1"/>
            </a:solidFill>
          </a:endParaRPr>
        </a:p>
      </dgm:t>
    </dgm:pt>
    <dgm:pt modelId="{F17AD270-B352-43E7-830C-F04E75B56B3E}" type="parTrans" cxnId="{E2BC85D4-87CC-4191-9884-091F56CEF8D8}">
      <dgm:prSet/>
      <dgm:spPr/>
      <dgm:t>
        <a:bodyPr/>
        <a:lstStyle/>
        <a:p>
          <a:endParaRPr lang="en-GB" sz="2000"/>
        </a:p>
      </dgm:t>
    </dgm:pt>
    <dgm:pt modelId="{7BDF7C89-F6C4-4CA3-B616-F70F8C1B6F3A}" type="sibTrans" cxnId="{E2BC85D4-87CC-4191-9884-091F56CEF8D8}">
      <dgm:prSet/>
      <dgm:spPr/>
      <dgm:t>
        <a:bodyPr/>
        <a:lstStyle/>
        <a:p>
          <a:endParaRPr lang="en-GB" sz="2000"/>
        </a:p>
      </dgm:t>
    </dgm:pt>
    <dgm:pt modelId="{B846C00B-40C7-42FB-B343-2C31013A5595}">
      <dgm:prSet phldrT="[Text]" custT="1"/>
      <dgm:spPr>
        <a:solidFill>
          <a:srgbClr val="6B2861">
            <a:alpha val="80000"/>
          </a:srgbClr>
        </a:solidFill>
      </dgm:spPr>
      <dgm:t>
        <a:bodyPr/>
        <a:lstStyle/>
        <a:p>
          <a:r>
            <a:rPr lang="en-US" sz="2000" b="1">
              <a:solidFill>
                <a:schemeClr val="bg1"/>
              </a:solidFill>
            </a:rPr>
            <a:t>Specific evidence and quality indicators</a:t>
          </a:r>
          <a:endParaRPr lang="en-GB" sz="2000" b="1">
            <a:solidFill>
              <a:schemeClr val="bg1"/>
            </a:solidFill>
          </a:endParaRPr>
        </a:p>
      </dgm:t>
    </dgm:pt>
    <dgm:pt modelId="{5F1E5B91-3270-4512-BE03-EC200E29CA0D}" type="parTrans" cxnId="{D13A85F5-0F3D-4FCD-B4AA-AF591542DC05}">
      <dgm:prSet/>
      <dgm:spPr/>
      <dgm:t>
        <a:bodyPr/>
        <a:lstStyle/>
        <a:p>
          <a:endParaRPr lang="en-GB" sz="2000"/>
        </a:p>
      </dgm:t>
    </dgm:pt>
    <dgm:pt modelId="{37ED7B65-F450-4275-B078-AB02BDB509FB}" type="sibTrans" cxnId="{D13A85F5-0F3D-4FCD-B4AA-AF591542DC05}">
      <dgm:prSet/>
      <dgm:spPr/>
      <dgm:t>
        <a:bodyPr/>
        <a:lstStyle/>
        <a:p>
          <a:endParaRPr lang="en-GB" sz="2000"/>
        </a:p>
      </dgm:t>
    </dgm:pt>
    <dgm:pt modelId="{C64782D2-14FE-4693-8E8A-42DBFC7DF23C}" type="pres">
      <dgm:prSet presAssocID="{A83ACD57-9C95-4B4C-ACE9-D3B29A622CA0}" presName="Name0" presStyleCnt="0">
        <dgm:presLayoutVars>
          <dgm:dir/>
          <dgm:animLvl val="lvl"/>
          <dgm:resizeHandles val="exact"/>
        </dgm:presLayoutVars>
      </dgm:prSet>
      <dgm:spPr/>
    </dgm:pt>
    <dgm:pt modelId="{7769B909-D218-4250-96B1-01AA49CE6E67}" type="pres">
      <dgm:prSet presAssocID="{F4DF5377-1BA1-4149-A6C2-EAE1B7190674}" presName="Name8" presStyleCnt="0"/>
      <dgm:spPr/>
    </dgm:pt>
    <dgm:pt modelId="{80C72ED6-0715-43EB-BD65-F5DDB02F23C7}" type="pres">
      <dgm:prSet presAssocID="{F4DF5377-1BA1-4149-A6C2-EAE1B7190674}" presName="level" presStyleLbl="node1" presStyleIdx="0" presStyleCnt="4">
        <dgm:presLayoutVars>
          <dgm:chMax val="1"/>
          <dgm:bulletEnabled val="1"/>
        </dgm:presLayoutVars>
      </dgm:prSet>
      <dgm:spPr/>
    </dgm:pt>
    <dgm:pt modelId="{46C118A1-5DC5-4529-9B9F-3DADFD77F3E6}" type="pres">
      <dgm:prSet presAssocID="{F4DF5377-1BA1-4149-A6C2-EAE1B7190674}" presName="levelTx" presStyleLbl="revTx" presStyleIdx="0" presStyleCnt="0">
        <dgm:presLayoutVars>
          <dgm:chMax val="1"/>
          <dgm:bulletEnabled val="1"/>
        </dgm:presLayoutVars>
      </dgm:prSet>
      <dgm:spPr/>
    </dgm:pt>
    <dgm:pt modelId="{7A274B16-8EA2-4241-BEC7-6F324E267C89}" type="pres">
      <dgm:prSet presAssocID="{8CAED27C-9DC7-4BEC-8E1F-0E180747C96A}" presName="Name8" presStyleCnt="0"/>
      <dgm:spPr/>
    </dgm:pt>
    <dgm:pt modelId="{A0EA80EE-F373-4733-A94D-7F8374ECB6B9}" type="pres">
      <dgm:prSet presAssocID="{8CAED27C-9DC7-4BEC-8E1F-0E180747C96A}" presName="level" presStyleLbl="node1" presStyleIdx="1" presStyleCnt="4">
        <dgm:presLayoutVars>
          <dgm:chMax val="1"/>
          <dgm:bulletEnabled val="1"/>
        </dgm:presLayoutVars>
      </dgm:prSet>
      <dgm:spPr/>
    </dgm:pt>
    <dgm:pt modelId="{27DF7A1C-79B0-43B9-A09F-E7036C95F575}" type="pres">
      <dgm:prSet presAssocID="{8CAED27C-9DC7-4BEC-8E1F-0E180747C96A}" presName="levelTx" presStyleLbl="revTx" presStyleIdx="0" presStyleCnt="0">
        <dgm:presLayoutVars>
          <dgm:chMax val="1"/>
          <dgm:bulletEnabled val="1"/>
        </dgm:presLayoutVars>
      </dgm:prSet>
      <dgm:spPr/>
    </dgm:pt>
    <dgm:pt modelId="{CC5A511F-5CEF-4434-B547-39598621A8C1}" type="pres">
      <dgm:prSet presAssocID="{00595EB0-4EE8-467C-BDFC-B6334B584164}" presName="Name8" presStyleCnt="0"/>
      <dgm:spPr/>
    </dgm:pt>
    <dgm:pt modelId="{E3F9446D-B33C-4F38-8A23-6F66335497AF}" type="pres">
      <dgm:prSet presAssocID="{00595EB0-4EE8-467C-BDFC-B6334B584164}" presName="level" presStyleLbl="node1" presStyleIdx="2" presStyleCnt="4">
        <dgm:presLayoutVars>
          <dgm:chMax val="1"/>
          <dgm:bulletEnabled val="1"/>
        </dgm:presLayoutVars>
      </dgm:prSet>
      <dgm:spPr/>
    </dgm:pt>
    <dgm:pt modelId="{EC84538E-1D02-4525-B429-56779C81921A}" type="pres">
      <dgm:prSet presAssocID="{00595EB0-4EE8-467C-BDFC-B6334B584164}" presName="levelTx" presStyleLbl="revTx" presStyleIdx="0" presStyleCnt="0">
        <dgm:presLayoutVars>
          <dgm:chMax val="1"/>
          <dgm:bulletEnabled val="1"/>
        </dgm:presLayoutVars>
      </dgm:prSet>
      <dgm:spPr/>
    </dgm:pt>
    <dgm:pt modelId="{1567E700-9EAC-40AE-88A1-F883F2F0A64B}" type="pres">
      <dgm:prSet presAssocID="{B846C00B-40C7-42FB-B343-2C31013A5595}" presName="Name8" presStyleCnt="0"/>
      <dgm:spPr/>
    </dgm:pt>
    <dgm:pt modelId="{44B0D3B7-2B8A-483F-8476-AD6E552D4FA1}" type="pres">
      <dgm:prSet presAssocID="{B846C00B-40C7-42FB-B343-2C31013A5595}" presName="level" presStyleLbl="node1" presStyleIdx="3" presStyleCnt="4">
        <dgm:presLayoutVars>
          <dgm:chMax val="1"/>
          <dgm:bulletEnabled val="1"/>
        </dgm:presLayoutVars>
      </dgm:prSet>
      <dgm:spPr/>
    </dgm:pt>
    <dgm:pt modelId="{246FF06A-544C-4686-8F14-B831D9B85D39}" type="pres">
      <dgm:prSet presAssocID="{B846C00B-40C7-42FB-B343-2C31013A5595}" presName="levelTx" presStyleLbl="revTx" presStyleIdx="0" presStyleCnt="0">
        <dgm:presLayoutVars>
          <dgm:chMax val="1"/>
          <dgm:bulletEnabled val="1"/>
        </dgm:presLayoutVars>
      </dgm:prSet>
      <dgm:spPr/>
    </dgm:pt>
  </dgm:ptLst>
  <dgm:cxnLst>
    <dgm:cxn modelId="{5CE8DA6A-8595-4BAA-AA75-CE6B4F7B0E68}" srcId="{A83ACD57-9C95-4B4C-ACE9-D3B29A622CA0}" destId="{8CAED27C-9DC7-4BEC-8E1F-0E180747C96A}" srcOrd="1" destOrd="0" parTransId="{3AEBD334-A1FA-479F-8BFC-1AB7AA634EE1}" sibTransId="{9B7EEB29-921A-46CA-8BE2-DF376BC1754C}"/>
    <dgm:cxn modelId="{910A4E73-E275-49A5-9449-F45FAB3D6C01}" type="presOf" srcId="{F4DF5377-1BA1-4149-A6C2-EAE1B7190674}" destId="{80C72ED6-0715-43EB-BD65-F5DDB02F23C7}" srcOrd="0" destOrd="0" presId="urn:microsoft.com/office/officeart/2005/8/layout/pyramid1"/>
    <dgm:cxn modelId="{6D341B98-0549-4747-8F6D-720F765F3A59}" type="presOf" srcId="{B846C00B-40C7-42FB-B343-2C31013A5595}" destId="{44B0D3B7-2B8A-483F-8476-AD6E552D4FA1}" srcOrd="0" destOrd="0" presId="urn:microsoft.com/office/officeart/2005/8/layout/pyramid1"/>
    <dgm:cxn modelId="{C15FD899-3060-4151-ABD9-9ECDE788E734}" type="presOf" srcId="{B846C00B-40C7-42FB-B343-2C31013A5595}" destId="{246FF06A-544C-4686-8F14-B831D9B85D39}" srcOrd="1" destOrd="0" presId="urn:microsoft.com/office/officeart/2005/8/layout/pyramid1"/>
    <dgm:cxn modelId="{002721A9-08D2-4BC8-9150-A1C83487807B}" type="presOf" srcId="{8CAED27C-9DC7-4BEC-8E1F-0E180747C96A}" destId="{A0EA80EE-F373-4733-A94D-7F8374ECB6B9}" srcOrd="0" destOrd="0" presId="urn:microsoft.com/office/officeart/2005/8/layout/pyramid1"/>
    <dgm:cxn modelId="{96193BAA-10A8-48DA-BBB0-54B868B55160}" type="presOf" srcId="{A83ACD57-9C95-4B4C-ACE9-D3B29A622CA0}" destId="{C64782D2-14FE-4693-8E8A-42DBFC7DF23C}" srcOrd="0" destOrd="0" presId="urn:microsoft.com/office/officeart/2005/8/layout/pyramid1"/>
    <dgm:cxn modelId="{9D283DAA-970D-4EEC-B2B3-B7E5EA30F283}" srcId="{A83ACD57-9C95-4B4C-ACE9-D3B29A622CA0}" destId="{F4DF5377-1BA1-4149-A6C2-EAE1B7190674}" srcOrd="0" destOrd="0" parTransId="{BD822416-CA69-4DDF-87B2-BED1535AC5C1}" sibTransId="{51DE85BD-12A2-402E-9692-6B29EAFC7577}"/>
    <dgm:cxn modelId="{B7ED5AB8-F486-4BC7-BBCD-ED119CFE814A}" type="presOf" srcId="{00595EB0-4EE8-467C-BDFC-B6334B584164}" destId="{EC84538E-1D02-4525-B429-56779C81921A}" srcOrd="1" destOrd="0" presId="urn:microsoft.com/office/officeart/2005/8/layout/pyramid1"/>
    <dgm:cxn modelId="{738636BC-E98F-4E6E-8FF9-459039BDB24D}" type="presOf" srcId="{00595EB0-4EE8-467C-BDFC-B6334B584164}" destId="{E3F9446D-B33C-4F38-8A23-6F66335497AF}" srcOrd="0" destOrd="0" presId="urn:microsoft.com/office/officeart/2005/8/layout/pyramid1"/>
    <dgm:cxn modelId="{1BBD5BCF-760F-404F-AA2B-97DA9BD4A95A}" type="presOf" srcId="{F4DF5377-1BA1-4149-A6C2-EAE1B7190674}" destId="{46C118A1-5DC5-4529-9B9F-3DADFD77F3E6}" srcOrd="1" destOrd="0" presId="urn:microsoft.com/office/officeart/2005/8/layout/pyramid1"/>
    <dgm:cxn modelId="{E2BC85D4-87CC-4191-9884-091F56CEF8D8}" srcId="{A83ACD57-9C95-4B4C-ACE9-D3B29A622CA0}" destId="{00595EB0-4EE8-467C-BDFC-B6334B584164}" srcOrd="2" destOrd="0" parTransId="{F17AD270-B352-43E7-830C-F04E75B56B3E}" sibTransId="{7BDF7C89-F6C4-4CA3-B616-F70F8C1B6F3A}"/>
    <dgm:cxn modelId="{D110D7E7-BDE1-46C6-A379-FD7EEBC91AE4}" type="presOf" srcId="{8CAED27C-9DC7-4BEC-8E1F-0E180747C96A}" destId="{27DF7A1C-79B0-43B9-A09F-E7036C95F575}" srcOrd="1" destOrd="0" presId="urn:microsoft.com/office/officeart/2005/8/layout/pyramid1"/>
    <dgm:cxn modelId="{D13A85F5-0F3D-4FCD-B4AA-AF591542DC05}" srcId="{A83ACD57-9C95-4B4C-ACE9-D3B29A622CA0}" destId="{B846C00B-40C7-42FB-B343-2C31013A5595}" srcOrd="3" destOrd="0" parTransId="{5F1E5B91-3270-4512-BE03-EC200E29CA0D}" sibTransId="{37ED7B65-F450-4275-B078-AB02BDB509FB}"/>
    <dgm:cxn modelId="{98177231-80C6-435E-B9F0-B4D19031E593}" type="presParOf" srcId="{C64782D2-14FE-4693-8E8A-42DBFC7DF23C}" destId="{7769B909-D218-4250-96B1-01AA49CE6E67}" srcOrd="0" destOrd="0" presId="urn:microsoft.com/office/officeart/2005/8/layout/pyramid1"/>
    <dgm:cxn modelId="{76AAAE67-5554-4748-B6C5-BA103EFAB65F}" type="presParOf" srcId="{7769B909-D218-4250-96B1-01AA49CE6E67}" destId="{80C72ED6-0715-43EB-BD65-F5DDB02F23C7}" srcOrd="0" destOrd="0" presId="urn:microsoft.com/office/officeart/2005/8/layout/pyramid1"/>
    <dgm:cxn modelId="{A1A79088-FFC7-401C-9588-B120FC44ECFB}" type="presParOf" srcId="{7769B909-D218-4250-96B1-01AA49CE6E67}" destId="{46C118A1-5DC5-4529-9B9F-3DADFD77F3E6}" srcOrd="1" destOrd="0" presId="urn:microsoft.com/office/officeart/2005/8/layout/pyramid1"/>
    <dgm:cxn modelId="{7CED7CDB-93F4-473A-8EE5-261E47E80374}" type="presParOf" srcId="{C64782D2-14FE-4693-8E8A-42DBFC7DF23C}" destId="{7A274B16-8EA2-4241-BEC7-6F324E267C89}" srcOrd="1" destOrd="0" presId="urn:microsoft.com/office/officeart/2005/8/layout/pyramid1"/>
    <dgm:cxn modelId="{670E4CDD-611C-4E6B-A1AE-C29715AA46C9}" type="presParOf" srcId="{7A274B16-8EA2-4241-BEC7-6F324E267C89}" destId="{A0EA80EE-F373-4733-A94D-7F8374ECB6B9}" srcOrd="0" destOrd="0" presId="urn:microsoft.com/office/officeart/2005/8/layout/pyramid1"/>
    <dgm:cxn modelId="{85B95D0F-73A7-40B3-A4E2-691B9DA246DC}" type="presParOf" srcId="{7A274B16-8EA2-4241-BEC7-6F324E267C89}" destId="{27DF7A1C-79B0-43B9-A09F-E7036C95F575}" srcOrd="1" destOrd="0" presId="urn:microsoft.com/office/officeart/2005/8/layout/pyramid1"/>
    <dgm:cxn modelId="{913A0FD6-60E3-4EA1-A3C9-248D38869CAD}" type="presParOf" srcId="{C64782D2-14FE-4693-8E8A-42DBFC7DF23C}" destId="{CC5A511F-5CEF-4434-B547-39598621A8C1}" srcOrd="2" destOrd="0" presId="urn:microsoft.com/office/officeart/2005/8/layout/pyramid1"/>
    <dgm:cxn modelId="{1792D72C-63AD-4F5C-B154-DFB7F6F7B791}" type="presParOf" srcId="{CC5A511F-5CEF-4434-B547-39598621A8C1}" destId="{E3F9446D-B33C-4F38-8A23-6F66335497AF}" srcOrd="0" destOrd="0" presId="urn:microsoft.com/office/officeart/2005/8/layout/pyramid1"/>
    <dgm:cxn modelId="{AFDDABAF-00BB-4D18-9A89-1CF697A6AB7A}" type="presParOf" srcId="{CC5A511F-5CEF-4434-B547-39598621A8C1}" destId="{EC84538E-1D02-4525-B429-56779C81921A}" srcOrd="1" destOrd="0" presId="urn:microsoft.com/office/officeart/2005/8/layout/pyramid1"/>
    <dgm:cxn modelId="{91A11BE7-93BD-4737-AE0F-8692F98F76EF}" type="presParOf" srcId="{C64782D2-14FE-4693-8E8A-42DBFC7DF23C}" destId="{1567E700-9EAC-40AE-88A1-F883F2F0A64B}" srcOrd="3" destOrd="0" presId="urn:microsoft.com/office/officeart/2005/8/layout/pyramid1"/>
    <dgm:cxn modelId="{F08ED4AB-E4C0-4409-9F40-8F5F4FAA2B9A}" type="presParOf" srcId="{1567E700-9EAC-40AE-88A1-F883F2F0A64B}" destId="{44B0D3B7-2B8A-483F-8476-AD6E552D4FA1}" srcOrd="0" destOrd="0" presId="urn:microsoft.com/office/officeart/2005/8/layout/pyramid1"/>
    <dgm:cxn modelId="{0C2885C7-707E-4CC7-ABB7-9E366DB1AB9F}" type="presParOf" srcId="{1567E700-9EAC-40AE-88A1-F883F2F0A64B}" destId="{246FF06A-544C-4686-8F14-B831D9B85D39}"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041A8B-DBA8-46A2-9165-5EE03040858C}"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en-GB"/>
        </a:p>
      </dgm:t>
    </dgm:pt>
    <dgm:pt modelId="{A2CCC7BC-E5F7-4C7E-B1EE-AE5B177C6BF8}">
      <dgm:prSet phldrT="[Text]" custT="1"/>
      <dgm:spPr>
        <a:xfrm>
          <a:off x="4158" y="1053184"/>
          <a:ext cx="2500765" cy="1000306"/>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gm:spPr>
      <dgm:t>
        <a:bodyPr/>
        <a:lstStyle/>
        <a:p>
          <a:pPr>
            <a:buNone/>
          </a:pPr>
          <a:r>
            <a:rPr lang="en-GB" sz="2000" dirty="0">
              <a:solidFill>
                <a:srgbClr val="FFFFFF"/>
              </a:solidFill>
              <a:latin typeface="Arial" panose="020B0604020202020204"/>
              <a:ea typeface="ＭＳ Ｐゴシック"/>
              <a:cs typeface="+mn-cs"/>
            </a:rPr>
            <a:t>Theme 1: Working with people</a:t>
          </a:r>
        </a:p>
      </dgm:t>
    </dgm:pt>
    <dgm:pt modelId="{D73D298D-D59D-41CC-AF03-0B64E3195C08}" type="parTrans" cxnId="{B9597DFE-02BF-423F-9286-37E3098C343E}">
      <dgm:prSet/>
      <dgm:spPr/>
      <dgm:t>
        <a:bodyPr/>
        <a:lstStyle/>
        <a:p>
          <a:endParaRPr lang="en-GB"/>
        </a:p>
      </dgm:t>
    </dgm:pt>
    <dgm:pt modelId="{13FEC9D6-35D8-4DCF-AD26-A69A189554B3}" type="sibTrans" cxnId="{B9597DFE-02BF-423F-9286-37E3098C343E}">
      <dgm:prSet/>
      <dgm:spPr/>
      <dgm:t>
        <a:bodyPr/>
        <a:lstStyle/>
        <a:p>
          <a:endParaRPr lang="en-GB"/>
        </a:p>
      </dgm:t>
    </dgm:pt>
    <dgm:pt modelId="{D337FD4E-66B4-4333-A75D-9A5912BCE82D}">
      <dgm:prSet phldrT="[Text]"/>
      <dgm:spPr>
        <a:xfrm>
          <a:off x="4158"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a:solidFill>
                <a:srgbClr val="000000">
                  <a:hueOff val="0"/>
                  <a:satOff val="0"/>
                  <a:lumOff val="0"/>
                  <a:alphaOff val="0"/>
                </a:srgbClr>
              </a:solidFill>
              <a:latin typeface="Arial" panose="020B0604020202020204"/>
              <a:ea typeface="ＭＳ Ｐゴシック"/>
              <a:cs typeface="+mn-cs"/>
            </a:rPr>
            <a:t>Assessing needs</a:t>
          </a:r>
        </a:p>
      </dgm:t>
    </dgm:pt>
    <dgm:pt modelId="{B6ADB699-66BF-4A35-A75F-80ABF9C58AB7}" type="parTrans" cxnId="{1F40274C-2277-44B8-B753-4C9BCF87535E}">
      <dgm:prSet/>
      <dgm:spPr/>
      <dgm:t>
        <a:bodyPr/>
        <a:lstStyle/>
        <a:p>
          <a:endParaRPr lang="en-GB"/>
        </a:p>
      </dgm:t>
    </dgm:pt>
    <dgm:pt modelId="{A823C0AC-F551-472C-BAE0-85206464215C}" type="sibTrans" cxnId="{1F40274C-2277-44B8-B753-4C9BCF87535E}">
      <dgm:prSet/>
      <dgm:spPr/>
      <dgm:t>
        <a:bodyPr/>
        <a:lstStyle/>
        <a:p>
          <a:endParaRPr lang="en-GB"/>
        </a:p>
      </dgm:t>
    </dgm:pt>
    <dgm:pt modelId="{157A8EFF-CF57-456B-9456-AD9072876AD8}">
      <dgm:prSet phldrT="[Text]"/>
      <dgm:spPr>
        <a:xfrm>
          <a:off x="4158"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dirty="0">
              <a:solidFill>
                <a:srgbClr val="000000">
                  <a:hueOff val="0"/>
                  <a:satOff val="0"/>
                  <a:lumOff val="0"/>
                  <a:alphaOff val="0"/>
                </a:srgbClr>
              </a:solidFill>
              <a:latin typeface="Arial" panose="020B0604020202020204"/>
              <a:ea typeface="ＭＳ Ｐゴシック"/>
              <a:cs typeface="+mn-cs"/>
            </a:rPr>
            <a:t>Supporting people to live healthier lives</a:t>
          </a:r>
        </a:p>
      </dgm:t>
    </dgm:pt>
    <dgm:pt modelId="{C876DA79-E386-4758-A290-0CE8A766D186}" type="parTrans" cxnId="{AAF3F108-9B9D-4EB0-83F3-E70CE34EBFAF}">
      <dgm:prSet/>
      <dgm:spPr/>
      <dgm:t>
        <a:bodyPr/>
        <a:lstStyle/>
        <a:p>
          <a:endParaRPr lang="en-GB"/>
        </a:p>
      </dgm:t>
    </dgm:pt>
    <dgm:pt modelId="{7FF9EBAB-CF14-4849-809E-7C81246076DB}" type="sibTrans" cxnId="{AAF3F108-9B9D-4EB0-83F3-E70CE34EBFAF}">
      <dgm:prSet/>
      <dgm:spPr/>
      <dgm:t>
        <a:bodyPr/>
        <a:lstStyle/>
        <a:p>
          <a:endParaRPr lang="en-GB"/>
        </a:p>
      </dgm:t>
    </dgm:pt>
    <dgm:pt modelId="{BE8D3C8D-4631-4707-BF94-131ABB8EEB99}">
      <dgm:prSet phldrT="[Text]" custT="1"/>
      <dgm:spPr>
        <a:xfrm>
          <a:off x="2855031" y="1053184"/>
          <a:ext cx="2500765" cy="1000306"/>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gm:spPr>
      <dgm:t>
        <a:bodyPr/>
        <a:lstStyle/>
        <a:p>
          <a:pPr>
            <a:buNone/>
          </a:pPr>
          <a:r>
            <a:rPr lang="en-GB" sz="2000" dirty="0">
              <a:solidFill>
                <a:srgbClr val="FFFFFF"/>
              </a:solidFill>
              <a:latin typeface="Arial" panose="020B0604020202020204"/>
              <a:ea typeface="ＭＳ Ｐゴシック"/>
              <a:cs typeface="+mn-cs"/>
            </a:rPr>
            <a:t>Theme 2: Providing support</a:t>
          </a:r>
        </a:p>
      </dgm:t>
    </dgm:pt>
    <dgm:pt modelId="{CECF72F2-2E04-42A1-83F5-5629B555C993}" type="parTrans" cxnId="{DB6D1292-8FA3-4544-A404-28D9399AB965}">
      <dgm:prSet/>
      <dgm:spPr/>
      <dgm:t>
        <a:bodyPr/>
        <a:lstStyle/>
        <a:p>
          <a:endParaRPr lang="en-GB"/>
        </a:p>
      </dgm:t>
    </dgm:pt>
    <dgm:pt modelId="{78FF212C-B8E7-4C08-9E38-F142B8922E56}" type="sibTrans" cxnId="{DB6D1292-8FA3-4544-A404-28D9399AB965}">
      <dgm:prSet/>
      <dgm:spPr/>
      <dgm:t>
        <a:bodyPr/>
        <a:lstStyle/>
        <a:p>
          <a:endParaRPr lang="en-GB"/>
        </a:p>
      </dgm:t>
    </dgm:pt>
    <dgm:pt modelId="{FA5F6713-9E8F-4536-BA66-9C4D11CAFC4E}">
      <dgm:prSet phldrT="[Text]"/>
      <dgm:spPr>
        <a:xfrm>
          <a:off x="2855031"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dirty="0">
              <a:solidFill>
                <a:srgbClr val="000000">
                  <a:hueOff val="0"/>
                  <a:satOff val="0"/>
                  <a:lumOff val="0"/>
                  <a:alphaOff val="0"/>
                </a:srgbClr>
              </a:solidFill>
              <a:latin typeface="Arial" panose="020B0604020202020204"/>
              <a:ea typeface="ＭＳ Ｐゴシック"/>
              <a:cs typeface="+mn-cs"/>
            </a:rPr>
            <a:t>Care provision, integration and continuity</a:t>
          </a:r>
        </a:p>
      </dgm:t>
    </dgm:pt>
    <dgm:pt modelId="{DABE76B2-5133-4481-B74A-E20792BF9C04}" type="parTrans" cxnId="{7D906251-5FB1-4FBE-952C-7A3EF26E630D}">
      <dgm:prSet/>
      <dgm:spPr/>
      <dgm:t>
        <a:bodyPr/>
        <a:lstStyle/>
        <a:p>
          <a:endParaRPr lang="en-GB"/>
        </a:p>
      </dgm:t>
    </dgm:pt>
    <dgm:pt modelId="{3F5AEB13-4339-4A81-8F0E-1D7314DFC8DD}" type="sibTrans" cxnId="{7D906251-5FB1-4FBE-952C-7A3EF26E630D}">
      <dgm:prSet/>
      <dgm:spPr/>
      <dgm:t>
        <a:bodyPr/>
        <a:lstStyle/>
        <a:p>
          <a:endParaRPr lang="en-GB"/>
        </a:p>
      </dgm:t>
    </dgm:pt>
    <dgm:pt modelId="{B92EED3E-5473-49FF-A5B8-A5CEA59B384E}">
      <dgm:prSet phldrT="[Text]"/>
      <dgm:spPr>
        <a:xfrm>
          <a:off x="2855031"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a:solidFill>
                <a:srgbClr val="000000">
                  <a:hueOff val="0"/>
                  <a:satOff val="0"/>
                  <a:lumOff val="0"/>
                  <a:alphaOff val="0"/>
                </a:srgbClr>
              </a:solidFill>
              <a:latin typeface="Arial" panose="020B0604020202020204"/>
              <a:ea typeface="ＭＳ Ｐゴシック"/>
              <a:cs typeface="+mn-cs"/>
            </a:rPr>
            <a:t>Partnerships and communities</a:t>
          </a:r>
        </a:p>
      </dgm:t>
    </dgm:pt>
    <dgm:pt modelId="{9A1DD529-4512-4ED7-BF45-B4746B2998EE}" type="parTrans" cxnId="{6490DAEA-FADB-4425-9CCA-ECA2206282E3}">
      <dgm:prSet/>
      <dgm:spPr/>
      <dgm:t>
        <a:bodyPr/>
        <a:lstStyle/>
        <a:p>
          <a:endParaRPr lang="en-GB"/>
        </a:p>
      </dgm:t>
    </dgm:pt>
    <dgm:pt modelId="{00A02CF2-D827-4AFA-BD15-8FF6CBE61E9D}" type="sibTrans" cxnId="{6490DAEA-FADB-4425-9CCA-ECA2206282E3}">
      <dgm:prSet/>
      <dgm:spPr/>
      <dgm:t>
        <a:bodyPr/>
        <a:lstStyle/>
        <a:p>
          <a:endParaRPr lang="en-GB"/>
        </a:p>
      </dgm:t>
    </dgm:pt>
    <dgm:pt modelId="{48F50E5F-984E-458D-9A81-BBDAE65F617B}">
      <dgm:prSet phldrT="[Text]" custT="1"/>
      <dgm:spPr>
        <a:xfrm>
          <a:off x="5705903" y="1053184"/>
          <a:ext cx="2500765" cy="1000306"/>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gm:spPr>
      <dgm:t>
        <a:bodyPr/>
        <a:lstStyle/>
        <a:p>
          <a:pPr>
            <a:buNone/>
          </a:pPr>
          <a:r>
            <a:rPr lang="en-GB" sz="2000" dirty="0">
              <a:solidFill>
                <a:srgbClr val="FFFFFF"/>
              </a:solidFill>
              <a:latin typeface="Arial" panose="020B0604020202020204"/>
              <a:ea typeface="ＭＳ Ｐゴシック"/>
              <a:cs typeface="+mn-cs"/>
            </a:rPr>
            <a:t>Theme 3: Ensuring safety</a:t>
          </a:r>
        </a:p>
      </dgm:t>
    </dgm:pt>
    <dgm:pt modelId="{68CB8D48-10BB-4369-9D3E-5B15DEE4629D}" type="parTrans" cxnId="{FE4884C0-B13A-42AE-9ED9-A666FE488AA9}">
      <dgm:prSet/>
      <dgm:spPr/>
      <dgm:t>
        <a:bodyPr/>
        <a:lstStyle/>
        <a:p>
          <a:endParaRPr lang="en-GB"/>
        </a:p>
      </dgm:t>
    </dgm:pt>
    <dgm:pt modelId="{8C1D76D3-8B10-4C1D-996C-8B919B0AC27A}" type="sibTrans" cxnId="{FE4884C0-B13A-42AE-9ED9-A666FE488AA9}">
      <dgm:prSet/>
      <dgm:spPr/>
      <dgm:t>
        <a:bodyPr/>
        <a:lstStyle/>
        <a:p>
          <a:endParaRPr lang="en-GB"/>
        </a:p>
      </dgm:t>
    </dgm:pt>
    <dgm:pt modelId="{6C7EB504-337B-4B2D-B560-35061AC1C8BE}">
      <dgm:prSet phldrT="[Text]"/>
      <dgm:spPr>
        <a:xfrm>
          <a:off x="5705903"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dirty="0">
              <a:solidFill>
                <a:srgbClr val="000000">
                  <a:hueOff val="0"/>
                  <a:satOff val="0"/>
                  <a:lumOff val="0"/>
                  <a:alphaOff val="0"/>
                </a:srgbClr>
              </a:solidFill>
              <a:latin typeface="Arial" panose="020B0604020202020204"/>
              <a:ea typeface="ＭＳ Ｐゴシック"/>
              <a:cs typeface="+mn-cs"/>
            </a:rPr>
            <a:t>Safe systems, pathways and transitions</a:t>
          </a:r>
        </a:p>
      </dgm:t>
    </dgm:pt>
    <dgm:pt modelId="{2BC00684-A3F1-4A5A-8EB1-6218F616B497}" type="parTrans" cxnId="{DA6974D0-FEA9-453B-9317-D27C9B64A332}">
      <dgm:prSet/>
      <dgm:spPr/>
      <dgm:t>
        <a:bodyPr/>
        <a:lstStyle/>
        <a:p>
          <a:endParaRPr lang="en-GB"/>
        </a:p>
      </dgm:t>
    </dgm:pt>
    <dgm:pt modelId="{4C87EA01-FC55-481A-8432-55FD68814E37}" type="sibTrans" cxnId="{DA6974D0-FEA9-453B-9317-D27C9B64A332}">
      <dgm:prSet/>
      <dgm:spPr/>
      <dgm:t>
        <a:bodyPr/>
        <a:lstStyle/>
        <a:p>
          <a:endParaRPr lang="en-GB"/>
        </a:p>
      </dgm:t>
    </dgm:pt>
    <dgm:pt modelId="{2B6860E3-D06B-4C38-877A-DF2185878A3A}">
      <dgm:prSet phldrT="[Text]"/>
      <dgm:spPr>
        <a:xfrm>
          <a:off x="5705903"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a:solidFill>
                <a:srgbClr val="000000">
                  <a:hueOff val="0"/>
                  <a:satOff val="0"/>
                  <a:lumOff val="0"/>
                  <a:alphaOff val="0"/>
                </a:srgbClr>
              </a:solidFill>
              <a:latin typeface="Arial" panose="020B0604020202020204"/>
              <a:ea typeface="ＭＳ Ｐゴシック"/>
              <a:cs typeface="+mn-cs"/>
            </a:rPr>
            <a:t>Safeguarding</a:t>
          </a:r>
        </a:p>
      </dgm:t>
    </dgm:pt>
    <dgm:pt modelId="{760FE862-F935-47B9-879F-894CA58B316B}" type="parTrans" cxnId="{309514BD-8C6F-407F-B263-2FF84053A974}">
      <dgm:prSet/>
      <dgm:spPr/>
      <dgm:t>
        <a:bodyPr/>
        <a:lstStyle/>
        <a:p>
          <a:endParaRPr lang="en-GB"/>
        </a:p>
      </dgm:t>
    </dgm:pt>
    <dgm:pt modelId="{352BADC0-5A0B-4ADB-AC2F-0EBFD9D0819B}" type="sibTrans" cxnId="{309514BD-8C6F-407F-B263-2FF84053A974}">
      <dgm:prSet/>
      <dgm:spPr/>
      <dgm:t>
        <a:bodyPr/>
        <a:lstStyle/>
        <a:p>
          <a:endParaRPr lang="en-GB"/>
        </a:p>
      </dgm:t>
    </dgm:pt>
    <dgm:pt modelId="{3E24E5B1-97DE-4FB5-9835-400D6FF6ED9E}">
      <dgm:prSet custT="1"/>
      <dgm:spPr>
        <a:xfrm>
          <a:off x="8556775" y="1053184"/>
          <a:ext cx="2500765" cy="1000306"/>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gm:spPr>
      <dgm:t>
        <a:bodyPr/>
        <a:lstStyle/>
        <a:p>
          <a:pPr>
            <a:buNone/>
          </a:pPr>
          <a:r>
            <a:rPr lang="en-GB" sz="2000" dirty="0">
              <a:solidFill>
                <a:srgbClr val="FFFFFF"/>
              </a:solidFill>
              <a:latin typeface="Arial" panose="020B0604020202020204"/>
              <a:ea typeface="ＭＳ Ｐゴシック"/>
              <a:cs typeface="+mn-cs"/>
            </a:rPr>
            <a:t>Theme 4: Leadership and workforce</a:t>
          </a:r>
        </a:p>
      </dgm:t>
    </dgm:pt>
    <dgm:pt modelId="{8785394D-4DF1-4ECD-9C0C-DD990A908918}" type="parTrans" cxnId="{601934E6-E17E-4C5F-9BC2-05AEF597245A}">
      <dgm:prSet/>
      <dgm:spPr/>
      <dgm:t>
        <a:bodyPr/>
        <a:lstStyle/>
        <a:p>
          <a:endParaRPr lang="en-GB"/>
        </a:p>
      </dgm:t>
    </dgm:pt>
    <dgm:pt modelId="{E02E995A-5FD5-44A3-9204-68571DDF9735}" type="sibTrans" cxnId="{601934E6-E17E-4C5F-9BC2-05AEF597245A}">
      <dgm:prSet/>
      <dgm:spPr/>
      <dgm:t>
        <a:bodyPr/>
        <a:lstStyle/>
        <a:p>
          <a:endParaRPr lang="en-GB"/>
        </a:p>
      </dgm:t>
    </dgm:pt>
    <dgm:pt modelId="{7EA9661D-DD52-432B-92EA-17E3B908B153}">
      <dgm:prSet/>
      <dgm:spPr>
        <a:xfrm>
          <a:off x="8556775"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a:solidFill>
                <a:srgbClr val="000000">
                  <a:hueOff val="0"/>
                  <a:satOff val="0"/>
                  <a:lumOff val="0"/>
                  <a:alphaOff val="0"/>
                </a:srgbClr>
              </a:solidFill>
              <a:latin typeface="Arial" panose="020B0604020202020204"/>
              <a:ea typeface="ＭＳ Ｐゴシック"/>
              <a:cs typeface="+mn-cs"/>
            </a:rPr>
            <a:t>Learning, improvement and innovation</a:t>
          </a:r>
        </a:p>
      </dgm:t>
    </dgm:pt>
    <dgm:pt modelId="{143E44BC-961C-4907-8E58-E25428AE6E1F}" type="parTrans" cxnId="{8EE96831-04E1-43E7-913E-1B989C4B91F7}">
      <dgm:prSet/>
      <dgm:spPr/>
      <dgm:t>
        <a:bodyPr/>
        <a:lstStyle/>
        <a:p>
          <a:endParaRPr lang="en-GB"/>
        </a:p>
      </dgm:t>
    </dgm:pt>
    <dgm:pt modelId="{C925D831-AD92-470F-9663-B2634B79C03F}" type="sibTrans" cxnId="{8EE96831-04E1-43E7-913E-1B989C4B91F7}">
      <dgm:prSet/>
      <dgm:spPr/>
      <dgm:t>
        <a:bodyPr/>
        <a:lstStyle/>
        <a:p>
          <a:endParaRPr lang="en-GB"/>
        </a:p>
      </dgm:t>
    </dgm:pt>
    <dgm:pt modelId="{CDB52CDD-66B6-4DB0-9943-59F25CD9D9D2}">
      <dgm:prSet phldr="0"/>
      <dgm:spPr>
        <a:xfrm>
          <a:off x="8556775" y="2053490"/>
          <a:ext cx="2500765" cy="2311992"/>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rtl="0">
            <a:buChar char="•"/>
          </a:pPr>
          <a:r>
            <a:rPr lang="en-GB" dirty="0">
              <a:solidFill>
                <a:srgbClr val="000000">
                  <a:hueOff val="0"/>
                  <a:satOff val="0"/>
                  <a:lumOff val="0"/>
                  <a:alphaOff val="0"/>
                </a:srgbClr>
              </a:solidFill>
              <a:latin typeface="Arial" panose="020B0604020202020204"/>
              <a:ea typeface="ＭＳ Ｐゴシック"/>
              <a:cs typeface="+mn-cs"/>
            </a:rPr>
            <a:t>Governance, management and sustainability</a:t>
          </a:r>
        </a:p>
      </dgm:t>
    </dgm:pt>
    <dgm:pt modelId="{FE1ACF17-E46F-421F-A6C0-A217A81A4844}" type="parTrans" cxnId="{F2CE3A15-2777-4368-A41F-04AFB5996416}">
      <dgm:prSet/>
      <dgm:spPr/>
      <dgm:t>
        <a:bodyPr/>
        <a:lstStyle/>
        <a:p>
          <a:endParaRPr lang="en-GB"/>
        </a:p>
      </dgm:t>
    </dgm:pt>
    <dgm:pt modelId="{EF76CD7F-A18F-4148-8D79-140D0C516D98}" type="sibTrans" cxnId="{F2CE3A15-2777-4368-A41F-04AFB5996416}">
      <dgm:prSet/>
      <dgm:spPr/>
      <dgm:t>
        <a:bodyPr/>
        <a:lstStyle/>
        <a:p>
          <a:endParaRPr lang="en-GB"/>
        </a:p>
      </dgm:t>
    </dgm:pt>
    <dgm:pt modelId="{7CA73948-9D9B-4450-9BF2-66C0309CF67D}">
      <dgm:prSet phldrT="[Text]"/>
      <dgm:spPr>
        <a:xfrm>
          <a:off x="4158" y="2053490"/>
          <a:ext cx="2500765" cy="2311992"/>
        </a:xfr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gm:spPr>
      <dgm:t>
        <a:bodyPr/>
        <a:lstStyle/>
        <a:p>
          <a:pPr>
            <a:buChar char="•"/>
          </a:pPr>
          <a:r>
            <a:rPr lang="en-GB" dirty="0">
              <a:solidFill>
                <a:srgbClr val="000000">
                  <a:hueOff val="0"/>
                  <a:satOff val="0"/>
                  <a:lumOff val="0"/>
                  <a:alphaOff val="0"/>
                </a:srgbClr>
              </a:solidFill>
              <a:latin typeface="Arial" panose="020B0604020202020204"/>
              <a:ea typeface="ＭＳ Ｐゴシック"/>
              <a:cs typeface="+mn-cs"/>
            </a:rPr>
            <a:t>Equity in experience and outcomes</a:t>
          </a:r>
        </a:p>
      </dgm:t>
    </dgm:pt>
    <dgm:pt modelId="{2E8D28A8-AA01-466C-8EAE-3F16C1FAE72C}" type="parTrans" cxnId="{610780DF-9119-4AA8-9EFD-BBE02CFD39A3}">
      <dgm:prSet/>
      <dgm:spPr/>
      <dgm:t>
        <a:bodyPr/>
        <a:lstStyle/>
        <a:p>
          <a:endParaRPr lang="en-GB"/>
        </a:p>
      </dgm:t>
    </dgm:pt>
    <dgm:pt modelId="{154CC1F7-D2D7-465B-89BF-164A0D5D564C}" type="sibTrans" cxnId="{610780DF-9119-4AA8-9EFD-BBE02CFD39A3}">
      <dgm:prSet/>
      <dgm:spPr/>
      <dgm:t>
        <a:bodyPr/>
        <a:lstStyle/>
        <a:p>
          <a:endParaRPr lang="en-GB"/>
        </a:p>
      </dgm:t>
    </dgm:pt>
    <dgm:pt modelId="{9443C78C-2F86-4686-B461-488249E0B9E9}" type="pres">
      <dgm:prSet presAssocID="{8A041A8B-DBA8-46A2-9165-5EE03040858C}" presName="Name0" presStyleCnt="0">
        <dgm:presLayoutVars>
          <dgm:dir/>
          <dgm:animLvl val="lvl"/>
          <dgm:resizeHandles val="exact"/>
        </dgm:presLayoutVars>
      </dgm:prSet>
      <dgm:spPr/>
    </dgm:pt>
    <dgm:pt modelId="{378C14CD-A36C-4913-AA8D-803111A74B1B}" type="pres">
      <dgm:prSet presAssocID="{A2CCC7BC-E5F7-4C7E-B1EE-AE5B177C6BF8}" presName="composite" presStyleCnt="0"/>
      <dgm:spPr/>
    </dgm:pt>
    <dgm:pt modelId="{D2A4E6D3-81CC-41AB-8C33-4BC870BC60CC}" type="pres">
      <dgm:prSet presAssocID="{A2CCC7BC-E5F7-4C7E-B1EE-AE5B177C6BF8}" presName="parTx" presStyleLbl="alignNode1" presStyleIdx="0" presStyleCnt="4" custScaleY="157879">
        <dgm:presLayoutVars>
          <dgm:chMax val="0"/>
          <dgm:chPref val="0"/>
          <dgm:bulletEnabled val="1"/>
        </dgm:presLayoutVars>
      </dgm:prSet>
      <dgm:spPr/>
    </dgm:pt>
    <dgm:pt modelId="{AD3E12E7-412D-4879-98C4-DA5DB2C8367F}" type="pres">
      <dgm:prSet presAssocID="{A2CCC7BC-E5F7-4C7E-B1EE-AE5B177C6BF8}" presName="desTx" presStyleLbl="alignAccFollowNode1" presStyleIdx="0" presStyleCnt="4" custLinFactNeighborX="-166" custLinFactNeighborY="10905">
        <dgm:presLayoutVars>
          <dgm:bulletEnabled val="1"/>
        </dgm:presLayoutVars>
      </dgm:prSet>
      <dgm:spPr>
        <a:prstGeom prst="rect">
          <a:avLst/>
        </a:prstGeom>
      </dgm:spPr>
    </dgm:pt>
    <dgm:pt modelId="{CDBEA6B8-C550-4C86-933B-2A729021E308}" type="pres">
      <dgm:prSet presAssocID="{13FEC9D6-35D8-4DCF-AD26-A69A189554B3}" presName="space" presStyleCnt="0"/>
      <dgm:spPr/>
    </dgm:pt>
    <dgm:pt modelId="{7BB99C2A-2617-4AAA-83EE-7D237C8FBEC0}" type="pres">
      <dgm:prSet presAssocID="{BE8D3C8D-4631-4707-BF94-131ABB8EEB99}" presName="composite" presStyleCnt="0"/>
      <dgm:spPr/>
    </dgm:pt>
    <dgm:pt modelId="{87198DE5-BB5F-43FB-B46B-D04718753421}" type="pres">
      <dgm:prSet presAssocID="{BE8D3C8D-4631-4707-BF94-131ABB8EEB99}" presName="parTx" presStyleLbl="alignNode1" presStyleIdx="1" presStyleCnt="4" custScaleY="157879">
        <dgm:presLayoutVars>
          <dgm:chMax val="0"/>
          <dgm:chPref val="0"/>
          <dgm:bulletEnabled val="1"/>
        </dgm:presLayoutVars>
      </dgm:prSet>
      <dgm:spPr/>
    </dgm:pt>
    <dgm:pt modelId="{3AF31378-E413-4659-806E-5880078BD923}" type="pres">
      <dgm:prSet presAssocID="{BE8D3C8D-4631-4707-BF94-131ABB8EEB99}" presName="desTx" presStyleLbl="alignAccFollowNode1" presStyleIdx="1" presStyleCnt="4" custLinFactNeighborX="-1151" custLinFactNeighborY="10905">
        <dgm:presLayoutVars>
          <dgm:bulletEnabled val="1"/>
        </dgm:presLayoutVars>
      </dgm:prSet>
      <dgm:spPr/>
    </dgm:pt>
    <dgm:pt modelId="{40687B44-ED66-4F50-A85D-3E1CD3586E61}" type="pres">
      <dgm:prSet presAssocID="{78FF212C-B8E7-4C08-9E38-F142B8922E56}" presName="space" presStyleCnt="0"/>
      <dgm:spPr/>
    </dgm:pt>
    <dgm:pt modelId="{5847FAEB-5B68-4032-8FBB-CD5019DA5731}" type="pres">
      <dgm:prSet presAssocID="{48F50E5F-984E-458D-9A81-BBDAE65F617B}" presName="composite" presStyleCnt="0"/>
      <dgm:spPr/>
    </dgm:pt>
    <dgm:pt modelId="{45557372-2113-4D37-8850-139E44752884}" type="pres">
      <dgm:prSet presAssocID="{48F50E5F-984E-458D-9A81-BBDAE65F617B}" presName="parTx" presStyleLbl="alignNode1" presStyleIdx="2" presStyleCnt="4" custScaleY="157879">
        <dgm:presLayoutVars>
          <dgm:chMax val="0"/>
          <dgm:chPref val="0"/>
          <dgm:bulletEnabled val="1"/>
        </dgm:presLayoutVars>
      </dgm:prSet>
      <dgm:spPr/>
    </dgm:pt>
    <dgm:pt modelId="{21D0DA07-27FC-4690-A776-885D4A830456}" type="pres">
      <dgm:prSet presAssocID="{48F50E5F-984E-458D-9A81-BBDAE65F617B}" presName="desTx" presStyleLbl="alignAccFollowNode1" presStyleIdx="2" presStyleCnt="4" custLinFactNeighborY="11171">
        <dgm:presLayoutVars>
          <dgm:bulletEnabled val="1"/>
        </dgm:presLayoutVars>
      </dgm:prSet>
      <dgm:spPr/>
    </dgm:pt>
    <dgm:pt modelId="{CB8101E2-179B-4D7D-9D2B-E5A15AE5F414}" type="pres">
      <dgm:prSet presAssocID="{8C1D76D3-8B10-4C1D-996C-8B919B0AC27A}" presName="space" presStyleCnt="0"/>
      <dgm:spPr/>
    </dgm:pt>
    <dgm:pt modelId="{EF460991-AE38-4B50-BA97-C7BD5FD30667}" type="pres">
      <dgm:prSet presAssocID="{3E24E5B1-97DE-4FB5-9835-400D6FF6ED9E}" presName="composite" presStyleCnt="0"/>
      <dgm:spPr/>
    </dgm:pt>
    <dgm:pt modelId="{BE697C87-4AED-4CF8-BF50-21FDF412717E}" type="pres">
      <dgm:prSet presAssocID="{3E24E5B1-97DE-4FB5-9835-400D6FF6ED9E}" presName="parTx" presStyleLbl="alignNode1" presStyleIdx="3" presStyleCnt="4" custScaleY="157879">
        <dgm:presLayoutVars>
          <dgm:chMax val="0"/>
          <dgm:chPref val="0"/>
          <dgm:bulletEnabled val="1"/>
        </dgm:presLayoutVars>
      </dgm:prSet>
      <dgm:spPr/>
    </dgm:pt>
    <dgm:pt modelId="{6516F61C-497E-491C-AAB1-DFF84A3E53BE}" type="pres">
      <dgm:prSet presAssocID="{3E24E5B1-97DE-4FB5-9835-400D6FF6ED9E}" presName="desTx" presStyleLbl="alignAccFollowNode1" presStyleIdx="3" presStyleCnt="4" custLinFactNeighborY="11171">
        <dgm:presLayoutVars>
          <dgm:bulletEnabled val="1"/>
        </dgm:presLayoutVars>
      </dgm:prSet>
      <dgm:spPr/>
    </dgm:pt>
  </dgm:ptLst>
  <dgm:cxnLst>
    <dgm:cxn modelId="{AAF3F108-9B9D-4EB0-83F3-E70CE34EBFAF}" srcId="{A2CCC7BC-E5F7-4C7E-B1EE-AE5B177C6BF8}" destId="{157A8EFF-CF57-456B-9456-AD9072876AD8}" srcOrd="1" destOrd="0" parTransId="{C876DA79-E386-4758-A290-0CE8A766D186}" sibTransId="{7FF9EBAB-CF14-4849-809E-7C81246076DB}"/>
    <dgm:cxn modelId="{75EA2B0B-2886-445E-842B-4F3527659416}" type="presOf" srcId="{2B6860E3-D06B-4C38-877A-DF2185878A3A}" destId="{21D0DA07-27FC-4690-A776-885D4A830456}" srcOrd="0" destOrd="1" presId="urn:microsoft.com/office/officeart/2005/8/layout/hList1"/>
    <dgm:cxn modelId="{F2CE3A15-2777-4368-A41F-04AFB5996416}" srcId="{3E24E5B1-97DE-4FB5-9835-400D6FF6ED9E}" destId="{CDB52CDD-66B6-4DB0-9943-59F25CD9D9D2}" srcOrd="0" destOrd="0" parTransId="{FE1ACF17-E46F-421F-A6C0-A217A81A4844}" sibTransId="{EF76CD7F-A18F-4148-8D79-140D0C516D98}"/>
    <dgm:cxn modelId="{646F8322-F477-4672-8717-D6CED428218D}" type="presOf" srcId="{A2CCC7BC-E5F7-4C7E-B1EE-AE5B177C6BF8}" destId="{D2A4E6D3-81CC-41AB-8C33-4BC870BC60CC}" srcOrd="0" destOrd="0" presId="urn:microsoft.com/office/officeart/2005/8/layout/hList1"/>
    <dgm:cxn modelId="{8EE96831-04E1-43E7-913E-1B989C4B91F7}" srcId="{3E24E5B1-97DE-4FB5-9835-400D6FF6ED9E}" destId="{7EA9661D-DD52-432B-92EA-17E3B908B153}" srcOrd="1" destOrd="0" parTransId="{143E44BC-961C-4907-8E58-E25428AE6E1F}" sibTransId="{C925D831-AD92-470F-9663-B2634B79C03F}"/>
    <dgm:cxn modelId="{3298F03C-541B-47FA-B88A-0FA6DC6B63A4}" type="presOf" srcId="{CDB52CDD-66B6-4DB0-9943-59F25CD9D9D2}" destId="{6516F61C-497E-491C-AAB1-DFF84A3E53BE}" srcOrd="0" destOrd="0" presId="urn:microsoft.com/office/officeart/2005/8/layout/hList1"/>
    <dgm:cxn modelId="{6E6FDC3E-8042-4C79-A292-D0D928BA619E}" type="presOf" srcId="{D337FD4E-66B4-4333-A75D-9A5912BCE82D}" destId="{AD3E12E7-412D-4879-98C4-DA5DB2C8367F}" srcOrd="0" destOrd="0" presId="urn:microsoft.com/office/officeart/2005/8/layout/hList1"/>
    <dgm:cxn modelId="{E1AA6863-9871-4A37-87AB-1E4A0C07048D}" type="presOf" srcId="{B92EED3E-5473-49FF-A5B8-A5CEA59B384E}" destId="{3AF31378-E413-4659-806E-5880078BD923}" srcOrd="0" destOrd="1" presId="urn:microsoft.com/office/officeart/2005/8/layout/hList1"/>
    <dgm:cxn modelId="{319E934A-39FB-46BB-950A-BE35AB050AD7}" type="presOf" srcId="{6C7EB504-337B-4B2D-B560-35061AC1C8BE}" destId="{21D0DA07-27FC-4690-A776-885D4A830456}" srcOrd="0" destOrd="0" presId="urn:microsoft.com/office/officeart/2005/8/layout/hList1"/>
    <dgm:cxn modelId="{1F40274C-2277-44B8-B753-4C9BCF87535E}" srcId="{A2CCC7BC-E5F7-4C7E-B1EE-AE5B177C6BF8}" destId="{D337FD4E-66B4-4333-A75D-9A5912BCE82D}" srcOrd="0" destOrd="0" parTransId="{B6ADB699-66BF-4A35-A75F-80ABF9C58AB7}" sibTransId="{A823C0AC-F551-472C-BAE0-85206464215C}"/>
    <dgm:cxn modelId="{7D906251-5FB1-4FBE-952C-7A3EF26E630D}" srcId="{BE8D3C8D-4631-4707-BF94-131ABB8EEB99}" destId="{FA5F6713-9E8F-4536-BA66-9C4D11CAFC4E}" srcOrd="0" destOrd="0" parTransId="{DABE76B2-5133-4481-B74A-E20792BF9C04}" sibTransId="{3F5AEB13-4339-4A81-8F0E-1D7314DFC8DD}"/>
    <dgm:cxn modelId="{11DF9784-72ED-4D24-8F90-AFE03A2983A9}" type="presOf" srcId="{157A8EFF-CF57-456B-9456-AD9072876AD8}" destId="{AD3E12E7-412D-4879-98C4-DA5DB2C8367F}" srcOrd="0" destOrd="1" presId="urn:microsoft.com/office/officeart/2005/8/layout/hList1"/>
    <dgm:cxn modelId="{2AE8B18D-181F-45DC-BE64-48D0B298D991}" type="presOf" srcId="{48F50E5F-984E-458D-9A81-BBDAE65F617B}" destId="{45557372-2113-4D37-8850-139E44752884}" srcOrd="0" destOrd="0" presId="urn:microsoft.com/office/officeart/2005/8/layout/hList1"/>
    <dgm:cxn modelId="{D320CB8F-6842-44F0-AF20-9871ABF9B9B0}" type="presOf" srcId="{8A041A8B-DBA8-46A2-9165-5EE03040858C}" destId="{9443C78C-2F86-4686-B461-488249E0B9E9}" srcOrd="0" destOrd="0" presId="urn:microsoft.com/office/officeart/2005/8/layout/hList1"/>
    <dgm:cxn modelId="{DB6D1292-8FA3-4544-A404-28D9399AB965}" srcId="{8A041A8B-DBA8-46A2-9165-5EE03040858C}" destId="{BE8D3C8D-4631-4707-BF94-131ABB8EEB99}" srcOrd="1" destOrd="0" parTransId="{CECF72F2-2E04-42A1-83F5-5629B555C993}" sibTransId="{78FF212C-B8E7-4C08-9E38-F142B8922E56}"/>
    <dgm:cxn modelId="{3EB26DB1-CEFA-4A52-8DC5-E0712E0F7DDA}" type="presOf" srcId="{3E24E5B1-97DE-4FB5-9835-400D6FF6ED9E}" destId="{BE697C87-4AED-4CF8-BF50-21FDF412717E}" srcOrd="0" destOrd="0" presId="urn:microsoft.com/office/officeart/2005/8/layout/hList1"/>
    <dgm:cxn modelId="{45380AB5-8DF2-41E8-8506-AC9EDCD404DF}" type="presOf" srcId="{BE8D3C8D-4631-4707-BF94-131ABB8EEB99}" destId="{87198DE5-BB5F-43FB-B46B-D04718753421}" srcOrd="0" destOrd="0" presId="urn:microsoft.com/office/officeart/2005/8/layout/hList1"/>
    <dgm:cxn modelId="{309514BD-8C6F-407F-B263-2FF84053A974}" srcId="{48F50E5F-984E-458D-9A81-BBDAE65F617B}" destId="{2B6860E3-D06B-4C38-877A-DF2185878A3A}" srcOrd="1" destOrd="0" parTransId="{760FE862-F935-47B9-879F-894CA58B316B}" sibTransId="{352BADC0-5A0B-4ADB-AC2F-0EBFD9D0819B}"/>
    <dgm:cxn modelId="{FE4884C0-B13A-42AE-9ED9-A666FE488AA9}" srcId="{8A041A8B-DBA8-46A2-9165-5EE03040858C}" destId="{48F50E5F-984E-458D-9A81-BBDAE65F617B}" srcOrd="2" destOrd="0" parTransId="{68CB8D48-10BB-4369-9D3E-5B15DEE4629D}" sibTransId="{8C1D76D3-8B10-4C1D-996C-8B919B0AC27A}"/>
    <dgm:cxn modelId="{A25118C2-D292-4DC7-9EB8-0AE26C58AF9E}" type="presOf" srcId="{7CA73948-9D9B-4450-9BF2-66C0309CF67D}" destId="{AD3E12E7-412D-4879-98C4-DA5DB2C8367F}" srcOrd="0" destOrd="2" presId="urn:microsoft.com/office/officeart/2005/8/layout/hList1"/>
    <dgm:cxn modelId="{3A7255C6-FCEC-4284-B5CF-3A9C72D8298C}" type="presOf" srcId="{FA5F6713-9E8F-4536-BA66-9C4D11CAFC4E}" destId="{3AF31378-E413-4659-806E-5880078BD923}" srcOrd="0" destOrd="0" presId="urn:microsoft.com/office/officeart/2005/8/layout/hList1"/>
    <dgm:cxn modelId="{DA6974D0-FEA9-453B-9317-D27C9B64A332}" srcId="{48F50E5F-984E-458D-9A81-BBDAE65F617B}" destId="{6C7EB504-337B-4B2D-B560-35061AC1C8BE}" srcOrd="0" destOrd="0" parTransId="{2BC00684-A3F1-4A5A-8EB1-6218F616B497}" sibTransId="{4C87EA01-FC55-481A-8432-55FD68814E37}"/>
    <dgm:cxn modelId="{8639A5D2-FA38-4ACA-BCF5-242E6B573E60}" type="presOf" srcId="{7EA9661D-DD52-432B-92EA-17E3B908B153}" destId="{6516F61C-497E-491C-AAB1-DFF84A3E53BE}" srcOrd="0" destOrd="1" presId="urn:microsoft.com/office/officeart/2005/8/layout/hList1"/>
    <dgm:cxn modelId="{610780DF-9119-4AA8-9EFD-BBE02CFD39A3}" srcId="{A2CCC7BC-E5F7-4C7E-B1EE-AE5B177C6BF8}" destId="{7CA73948-9D9B-4450-9BF2-66C0309CF67D}" srcOrd="2" destOrd="0" parTransId="{2E8D28A8-AA01-466C-8EAE-3F16C1FAE72C}" sibTransId="{154CC1F7-D2D7-465B-89BF-164A0D5D564C}"/>
    <dgm:cxn modelId="{601934E6-E17E-4C5F-9BC2-05AEF597245A}" srcId="{8A041A8B-DBA8-46A2-9165-5EE03040858C}" destId="{3E24E5B1-97DE-4FB5-9835-400D6FF6ED9E}" srcOrd="3" destOrd="0" parTransId="{8785394D-4DF1-4ECD-9C0C-DD990A908918}" sibTransId="{E02E995A-5FD5-44A3-9204-68571DDF9735}"/>
    <dgm:cxn modelId="{6490DAEA-FADB-4425-9CCA-ECA2206282E3}" srcId="{BE8D3C8D-4631-4707-BF94-131ABB8EEB99}" destId="{B92EED3E-5473-49FF-A5B8-A5CEA59B384E}" srcOrd="1" destOrd="0" parTransId="{9A1DD529-4512-4ED7-BF45-B4746B2998EE}" sibTransId="{00A02CF2-D827-4AFA-BD15-8FF6CBE61E9D}"/>
    <dgm:cxn modelId="{B9597DFE-02BF-423F-9286-37E3098C343E}" srcId="{8A041A8B-DBA8-46A2-9165-5EE03040858C}" destId="{A2CCC7BC-E5F7-4C7E-B1EE-AE5B177C6BF8}" srcOrd="0" destOrd="0" parTransId="{D73D298D-D59D-41CC-AF03-0B64E3195C08}" sibTransId="{13FEC9D6-35D8-4DCF-AD26-A69A189554B3}"/>
    <dgm:cxn modelId="{2B279DBA-D4C7-4B77-8CBE-4C2077E46402}" type="presParOf" srcId="{9443C78C-2F86-4686-B461-488249E0B9E9}" destId="{378C14CD-A36C-4913-AA8D-803111A74B1B}" srcOrd="0" destOrd="0" presId="urn:microsoft.com/office/officeart/2005/8/layout/hList1"/>
    <dgm:cxn modelId="{A4F4651E-1485-4090-943B-B1A3C5140339}" type="presParOf" srcId="{378C14CD-A36C-4913-AA8D-803111A74B1B}" destId="{D2A4E6D3-81CC-41AB-8C33-4BC870BC60CC}" srcOrd="0" destOrd="0" presId="urn:microsoft.com/office/officeart/2005/8/layout/hList1"/>
    <dgm:cxn modelId="{830B4836-C997-4540-8DE0-9AB5F9028D6D}" type="presParOf" srcId="{378C14CD-A36C-4913-AA8D-803111A74B1B}" destId="{AD3E12E7-412D-4879-98C4-DA5DB2C8367F}" srcOrd="1" destOrd="0" presId="urn:microsoft.com/office/officeart/2005/8/layout/hList1"/>
    <dgm:cxn modelId="{328E1431-E41A-4BD2-A839-BB5CF5751623}" type="presParOf" srcId="{9443C78C-2F86-4686-B461-488249E0B9E9}" destId="{CDBEA6B8-C550-4C86-933B-2A729021E308}" srcOrd="1" destOrd="0" presId="urn:microsoft.com/office/officeart/2005/8/layout/hList1"/>
    <dgm:cxn modelId="{5251CE3F-2041-4A4F-9F25-FFD06F9DD7C2}" type="presParOf" srcId="{9443C78C-2F86-4686-B461-488249E0B9E9}" destId="{7BB99C2A-2617-4AAA-83EE-7D237C8FBEC0}" srcOrd="2" destOrd="0" presId="urn:microsoft.com/office/officeart/2005/8/layout/hList1"/>
    <dgm:cxn modelId="{54157E4B-4FC5-46BE-B2C3-99EDBD21EB5D}" type="presParOf" srcId="{7BB99C2A-2617-4AAA-83EE-7D237C8FBEC0}" destId="{87198DE5-BB5F-43FB-B46B-D04718753421}" srcOrd="0" destOrd="0" presId="urn:microsoft.com/office/officeart/2005/8/layout/hList1"/>
    <dgm:cxn modelId="{5B9D62CB-8240-461D-9EF0-77703DCE847E}" type="presParOf" srcId="{7BB99C2A-2617-4AAA-83EE-7D237C8FBEC0}" destId="{3AF31378-E413-4659-806E-5880078BD923}" srcOrd="1" destOrd="0" presId="urn:microsoft.com/office/officeart/2005/8/layout/hList1"/>
    <dgm:cxn modelId="{FAEA1445-0ECF-4B13-A9A8-D5316C7FED3D}" type="presParOf" srcId="{9443C78C-2F86-4686-B461-488249E0B9E9}" destId="{40687B44-ED66-4F50-A85D-3E1CD3586E61}" srcOrd="3" destOrd="0" presId="urn:microsoft.com/office/officeart/2005/8/layout/hList1"/>
    <dgm:cxn modelId="{7CD1C753-7492-47FD-8CC0-BDCE4B04ECA7}" type="presParOf" srcId="{9443C78C-2F86-4686-B461-488249E0B9E9}" destId="{5847FAEB-5B68-4032-8FBB-CD5019DA5731}" srcOrd="4" destOrd="0" presId="urn:microsoft.com/office/officeart/2005/8/layout/hList1"/>
    <dgm:cxn modelId="{3F2DA7B4-4813-46A1-896A-976F2B4CA743}" type="presParOf" srcId="{5847FAEB-5B68-4032-8FBB-CD5019DA5731}" destId="{45557372-2113-4D37-8850-139E44752884}" srcOrd="0" destOrd="0" presId="urn:microsoft.com/office/officeart/2005/8/layout/hList1"/>
    <dgm:cxn modelId="{ED33F949-6EAA-4244-BDDC-94698E04CB2D}" type="presParOf" srcId="{5847FAEB-5B68-4032-8FBB-CD5019DA5731}" destId="{21D0DA07-27FC-4690-A776-885D4A830456}" srcOrd="1" destOrd="0" presId="urn:microsoft.com/office/officeart/2005/8/layout/hList1"/>
    <dgm:cxn modelId="{3030C32F-9494-489A-9E8F-1D418466A839}" type="presParOf" srcId="{9443C78C-2F86-4686-B461-488249E0B9E9}" destId="{CB8101E2-179B-4D7D-9D2B-E5A15AE5F414}" srcOrd="5" destOrd="0" presId="urn:microsoft.com/office/officeart/2005/8/layout/hList1"/>
    <dgm:cxn modelId="{5A99DA4F-476D-470D-A527-F2E6E8548E36}" type="presParOf" srcId="{9443C78C-2F86-4686-B461-488249E0B9E9}" destId="{EF460991-AE38-4B50-BA97-C7BD5FD30667}" srcOrd="6" destOrd="0" presId="urn:microsoft.com/office/officeart/2005/8/layout/hList1"/>
    <dgm:cxn modelId="{A0C48EFE-0372-46D7-B799-3B3ECC8BC076}" type="presParOf" srcId="{EF460991-AE38-4B50-BA97-C7BD5FD30667}" destId="{BE697C87-4AED-4CF8-BF50-21FDF412717E}" srcOrd="0" destOrd="0" presId="urn:microsoft.com/office/officeart/2005/8/layout/hList1"/>
    <dgm:cxn modelId="{644E2524-C468-4494-9F14-B5CFED2F4747}" type="presParOf" srcId="{EF460991-AE38-4B50-BA97-C7BD5FD30667}" destId="{6516F61C-497E-491C-AAB1-DFF84A3E53B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72ED6-0715-43EB-BD65-F5DDB02F23C7}">
      <dsp:nvSpPr>
        <dsp:cNvPr id="0" name=""/>
        <dsp:cNvSpPr/>
      </dsp:nvSpPr>
      <dsp:spPr>
        <a:xfrm>
          <a:off x="1620179" y="0"/>
          <a:ext cx="1080119" cy="824186"/>
        </a:xfrm>
        <a:prstGeom prst="trapezoid">
          <a:avLst>
            <a:gd name="adj" fmla="val 65526"/>
          </a:avLst>
        </a:prstGeom>
        <a:solidFill>
          <a:srgbClr val="F2EACB"/>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5 Key Questions</a:t>
          </a:r>
          <a:endParaRPr lang="en-GB" sz="1600" b="1" kern="1200" dirty="0"/>
        </a:p>
      </dsp:txBody>
      <dsp:txXfrm>
        <a:off x="1620179" y="0"/>
        <a:ext cx="1080119" cy="824186"/>
      </dsp:txXfrm>
    </dsp:sp>
    <dsp:sp modelId="{A0EA80EE-F373-4733-A94D-7F8374ECB6B9}">
      <dsp:nvSpPr>
        <dsp:cNvPr id="0" name=""/>
        <dsp:cNvSpPr/>
      </dsp:nvSpPr>
      <dsp:spPr>
        <a:xfrm>
          <a:off x="1080119" y="824186"/>
          <a:ext cx="2160239" cy="824186"/>
        </a:xfrm>
        <a:prstGeom prst="trapezoid">
          <a:avLst>
            <a:gd name="adj" fmla="val 65526"/>
          </a:avLst>
        </a:prstGeom>
        <a:solidFill>
          <a:srgbClr val="666E6B"/>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Quality Statements</a:t>
          </a:r>
          <a:endParaRPr lang="en-GB" sz="1800" b="1" kern="1200" dirty="0">
            <a:solidFill>
              <a:schemeClr val="bg1"/>
            </a:solidFill>
          </a:endParaRPr>
        </a:p>
      </dsp:txBody>
      <dsp:txXfrm>
        <a:off x="1458161" y="824186"/>
        <a:ext cx="1404155" cy="824186"/>
      </dsp:txXfrm>
    </dsp:sp>
    <dsp:sp modelId="{E3F9446D-B33C-4F38-8A23-6F66335497AF}">
      <dsp:nvSpPr>
        <dsp:cNvPr id="0" name=""/>
        <dsp:cNvSpPr/>
      </dsp:nvSpPr>
      <dsp:spPr>
        <a:xfrm>
          <a:off x="540059" y="1648372"/>
          <a:ext cx="3240359" cy="824186"/>
        </a:xfrm>
        <a:prstGeom prst="trapezoid">
          <a:avLst>
            <a:gd name="adj" fmla="val 65526"/>
          </a:avLst>
        </a:prstGeom>
        <a:solidFill>
          <a:srgbClr val="D62866"/>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a:solidFill>
                <a:schemeClr val="bg1"/>
              </a:solidFill>
            </a:rPr>
            <a:t>Evidence</a:t>
          </a:r>
          <a:endParaRPr lang="en-GB" sz="2000" b="1" kern="1200">
            <a:solidFill>
              <a:schemeClr val="bg1"/>
            </a:solidFill>
          </a:endParaRPr>
        </a:p>
      </dsp:txBody>
      <dsp:txXfrm>
        <a:off x="1107122" y="1648372"/>
        <a:ext cx="2106233" cy="824186"/>
      </dsp:txXfrm>
    </dsp:sp>
    <dsp:sp modelId="{44B0D3B7-2B8A-483F-8476-AD6E552D4FA1}">
      <dsp:nvSpPr>
        <dsp:cNvPr id="0" name=""/>
        <dsp:cNvSpPr/>
      </dsp:nvSpPr>
      <dsp:spPr>
        <a:xfrm>
          <a:off x="0" y="2472558"/>
          <a:ext cx="4320479" cy="824186"/>
        </a:xfrm>
        <a:prstGeom prst="trapezoid">
          <a:avLst>
            <a:gd name="adj" fmla="val 65526"/>
          </a:avLst>
        </a:prstGeom>
        <a:solidFill>
          <a:srgbClr val="6B2861">
            <a:alpha val="80000"/>
          </a:srgb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a:solidFill>
                <a:schemeClr val="bg1"/>
              </a:solidFill>
            </a:rPr>
            <a:t>Specific evidence and quality indicators</a:t>
          </a:r>
          <a:endParaRPr lang="en-GB" sz="2000" b="1" kern="1200">
            <a:solidFill>
              <a:schemeClr val="bg1"/>
            </a:solidFill>
          </a:endParaRPr>
        </a:p>
      </dsp:txBody>
      <dsp:txXfrm>
        <a:off x="756083" y="2472558"/>
        <a:ext cx="2808311" cy="824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4E6D3-81CC-41AB-8C33-4BC870BC60CC}">
      <dsp:nvSpPr>
        <dsp:cNvPr id="0" name=""/>
        <dsp:cNvSpPr/>
      </dsp:nvSpPr>
      <dsp:spPr>
        <a:xfrm>
          <a:off x="3187" y="1228654"/>
          <a:ext cx="1916486" cy="863913"/>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rgbClr val="FFFFFF"/>
              </a:solidFill>
              <a:latin typeface="Arial" panose="020B0604020202020204"/>
              <a:ea typeface="ＭＳ Ｐゴシック"/>
              <a:cs typeface="+mn-cs"/>
            </a:rPr>
            <a:t>Theme 1: Working with people</a:t>
          </a:r>
        </a:p>
      </dsp:txBody>
      <dsp:txXfrm>
        <a:off x="3187" y="1228654"/>
        <a:ext cx="1916486" cy="863913"/>
      </dsp:txXfrm>
    </dsp:sp>
    <dsp:sp modelId="{AD3E12E7-412D-4879-98C4-DA5DB2C8367F}">
      <dsp:nvSpPr>
        <dsp:cNvPr id="0" name=""/>
        <dsp:cNvSpPr/>
      </dsp:nvSpPr>
      <dsp:spPr>
        <a:xfrm>
          <a:off x="5" y="2218586"/>
          <a:ext cx="1916486" cy="2607750"/>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a:solidFill>
                <a:srgbClr val="000000">
                  <a:hueOff val="0"/>
                  <a:satOff val="0"/>
                  <a:lumOff val="0"/>
                  <a:alphaOff val="0"/>
                </a:srgbClr>
              </a:solidFill>
              <a:latin typeface="Arial" panose="020B0604020202020204"/>
              <a:ea typeface="ＭＳ Ｐゴシック"/>
              <a:cs typeface="+mn-cs"/>
            </a:rPr>
            <a:t>Assessing needs</a:t>
          </a:r>
        </a:p>
        <a:p>
          <a:pPr marL="171450" lvl="1" indent="-171450" algn="l" defTabSz="844550">
            <a:lnSpc>
              <a:spcPct val="90000"/>
            </a:lnSpc>
            <a:spcBef>
              <a:spcPct val="0"/>
            </a:spcBef>
            <a:spcAft>
              <a:spcPct val="15000"/>
            </a:spcAft>
            <a:buChar char="•"/>
          </a:pPr>
          <a:r>
            <a:rPr lang="en-GB" sz="1900" kern="1200" dirty="0">
              <a:solidFill>
                <a:srgbClr val="000000">
                  <a:hueOff val="0"/>
                  <a:satOff val="0"/>
                  <a:lumOff val="0"/>
                  <a:alphaOff val="0"/>
                </a:srgbClr>
              </a:solidFill>
              <a:latin typeface="Arial" panose="020B0604020202020204"/>
              <a:ea typeface="ＭＳ Ｐゴシック"/>
              <a:cs typeface="+mn-cs"/>
            </a:rPr>
            <a:t>Supporting people to live healthier lives</a:t>
          </a:r>
        </a:p>
        <a:p>
          <a:pPr marL="171450" lvl="1" indent="-171450" algn="l" defTabSz="844550">
            <a:lnSpc>
              <a:spcPct val="90000"/>
            </a:lnSpc>
            <a:spcBef>
              <a:spcPct val="0"/>
            </a:spcBef>
            <a:spcAft>
              <a:spcPct val="15000"/>
            </a:spcAft>
            <a:buChar char="•"/>
          </a:pPr>
          <a:r>
            <a:rPr lang="en-GB" sz="1900" kern="1200" dirty="0">
              <a:solidFill>
                <a:srgbClr val="000000">
                  <a:hueOff val="0"/>
                  <a:satOff val="0"/>
                  <a:lumOff val="0"/>
                  <a:alphaOff val="0"/>
                </a:srgbClr>
              </a:solidFill>
              <a:latin typeface="Arial" panose="020B0604020202020204"/>
              <a:ea typeface="ＭＳ Ｐゴシック"/>
              <a:cs typeface="+mn-cs"/>
            </a:rPr>
            <a:t>Equity in experience and outcomes</a:t>
          </a:r>
        </a:p>
      </dsp:txBody>
      <dsp:txXfrm>
        <a:off x="5" y="2218586"/>
        <a:ext cx="1916486" cy="2607750"/>
      </dsp:txXfrm>
    </dsp:sp>
    <dsp:sp modelId="{87198DE5-BB5F-43FB-B46B-D04718753421}">
      <dsp:nvSpPr>
        <dsp:cNvPr id="0" name=""/>
        <dsp:cNvSpPr/>
      </dsp:nvSpPr>
      <dsp:spPr>
        <a:xfrm>
          <a:off x="2187982" y="1228654"/>
          <a:ext cx="1916486" cy="863913"/>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rgbClr val="FFFFFF"/>
              </a:solidFill>
              <a:latin typeface="Arial" panose="020B0604020202020204"/>
              <a:ea typeface="ＭＳ Ｐゴシック"/>
              <a:cs typeface="+mn-cs"/>
            </a:rPr>
            <a:t>Theme 2: Providing support</a:t>
          </a:r>
        </a:p>
      </dsp:txBody>
      <dsp:txXfrm>
        <a:off x="2187982" y="1228654"/>
        <a:ext cx="1916486" cy="863913"/>
      </dsp:txXfrm>
    </dsp:sp>
    <dsp:sp modelId="{3AF31378-E413-4659-806E-5880078BD923}">
      <dsp:nvSpPr>
        <dsp:cNvPr id="0" name=""/>
        <dsp:cNvSpPr/>
      </dsp:nvSpPr>
      <dsp:spPr>
        <a:xfrm>
          <a:off x="2165923" y="2218586"/>
          <a:ext cx="1916486" cy="2607750"/>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solidFill>
                <a:srgbClr val="000000">
                  <a:hueOff val="0"/>
                  <a:satOff val="0"/>
                  <a:lumOff val="0"/>
                  <a:alphaOff val="0"/>
                </a:srgbClr>
              </a:solidFill>
              <a:latin typeface="Arial" panose="020B0604020202020204"/>
              <a:ea typeface="ＭＳ Ｐゴシック"/>
              <a:cs typeface="+mn-cs"/>
            </a:rPr>
            <a:t>Care provision, integration and continuity</a:t>
          </a:r>
        </a:p>
        <a:p>
          <a:pPr marL="171450" lvl="1" indent="-171450" algn="l" defTabSz="844550">
            <a:lnSpc>
              <a:spcPct val="90000"/>
            </a:lnSpc>
            <a:spcBef>
              <a:spcPct val="0"/>
            </a:spcBef>
            <a:spcAft>
              <a:spcPct val="15000"/>
            </a:spcAft>
            <a:buChar char="•"/>
          </a:pPr>
          <a:r>
            <a:rPr lang="en-GB" sz="1900" kern="1200">
              <a:solidFill>
                <a:srgbClr val="000000">
                  <a:hueOff val="0"/>
                  <a:satOff val="0"/>
                  <a:lumOff val="0"/>
                  <a:alphaOff val="0"/>
                </a:srgbClr>
              </a:solidFill>
              <a:latin typeface="Arial" panose="020B0604020202020204"/>
              <a:ea typeface="ＭＳ Ｐゴシック"/>
              <a:cs typeface="+mn-cs"/>
            </a:rPr>
            <a:t>Partnerships and communities</a:t>
          </a:r>
        </a:p>
      </dsp:txBody>
      <dsp:txXfrm>
        <a:off x="2165923" y="2218586"/>
        <a:ext cx="1916486" cy="2607750"/>
      </dsp:txXfrm>
    </dsp:sp>
    <dsp:sp modelId="{45557372-2113-4D37-8850-139E44752884}">
      <dsp:nvSpPr>
        <dsp:cNvPr id="0" name=""/>
        <dsp:cNvSpPr/>
      </dsp:nvSpPr>
      <dsp:spPr>
        <a:xfrm>
          <a:off x="4372777" y="1228654"/>
          <a:ext cx="1916486" cy="863913"/>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rgbClr val="FFFFFF"/>
              </a:solidFill>
              <a:latin typeface="Arial" panose="020B0604020202020204"/>
              <a:ea typeface="ＭＳ Ｐゴシック"/>
              <a:cs typeface="+mn-cs"/>
            </a:rPr>
            <a:t>Theme 3: Ensuring safety</a:t>
          </a:r>
        </a:p>
      </dsp:txBody>
      <dsp:txXfrm>
        <a:off x="4372777" y="1228654"/>
        <a:ext cx="1916486" cy="863913"/>
      </dsp:txXfrm>
    </dsp:sp>
    <dsp:sp modelId="{21D0DA07-27FC-4690-A776-885D4A830456}">
      <dsp:nvSpPr>
        <dsp:cNvPr id="0" name=""/>
        <dsp:cNvSpPr/>
      </dsp:nvSpPr>
      <dsp:spPr>
        <a:xfrm>
          <a:off x="4372777" y="2225522"/>
          <a:ext cx="1916486" cy="2607750"/>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solidFill>
                <a:srgbClr val="000000">
                  <a:hueOff val="0"/>
                  <a:satOff val="0"/>
                  <a:lumOff val="0"/>
                  <a:alphaOff val="0"/>
                </a:srgbClr>
              </a:solidFill>
              <a:latin typeface="Arial" panose="020B0604020202020204"/>
              <a:ea typeface="ＭＳ Ｐゴシック"/>
              <a:cs typeface="+mn-cs"/>
            </a:rPr>
            <a:t>Safe systems, pathways and transitions</a:t>
          </a:r>
        </a:p>
        <a:p>
          <a:pPr marL="171450" lvl="1" indent="-171450" algn="l" defTabSz="844550">
            <a:lnSpc>
              <a:spcPct val="90000"/>
            </a:lnSpc>
            <a:spcBef>
              <a:spcPct val="0"/>
            </a:spcBef>
            <a:spcAft>
              <a:spcPct val="15000"/>
            </a:spcAft>
            <a:buChar char="•"/>
          </a:pPr>
          <a:r>
            <a:rPr lang="en-GB" sz="1900" kern="1200">
              <a:solidFill>
                <a:srgbClr val="000000">
                  <a:hueOff val="0"/>
                  <a:satOff val="0"/>
                  <a:lumOff val="0"/>
                  <a:alphaOff val="0"/>
                </a:srgbClr>
              </a:solidFill>
              <a:latin typeface="Arial" panose="020B0604020202020204"/>
              <a:ea typeface="ＭＳ Ｐゴシック"/>
              <a:cs typeface="+mn-cs"/>
            </a:rPr>
            <a:t>Safeguarding</a:t>
          </a:r>
        </a:p>
      </dsp:txBody>
      <dsp:txXfrm>
        <a:off x="4372777" y="2225522"/>
        <a:ext cx="1916486" cy="2607750"/>
      </dsp:txXfrm>
    </dsp:sp>
    <dsp:sp modelId="{BE697C87-4AED-4CF8-BF50-21FDF412717E}">
      <dsp:nvSpPr>
        <dsp:cNvPr id="0" name=""/>
        <dsp:cNvSpPr/>
      </dsp:nvSpPr>
      <dsp:spPr>
        <a:xfrm>
          <a:off x="6557571" y="1228654"/>
          <a:ext cx="1916486" cy="863913"/>
        </a:xfrm>
        <a:prstGeom prst="rect">
          <a:avLst/>
        </a:prstGeom>
        <a:solidFill>
          <a:srgbClr val="8064A2">
            <a:hueOff val="0"/>
            <a:satOff val="0"/>
            <a:lumOff val="0"/>
            <a:alphaOff val="0"/>
          </a:srgbClr>
        </a:solidFill>
        <a:ln w="25400" cap="flat" cmpd="sng" algn="ctr">
          <a:solidFill>
            <a:srgbClr val="8064A2">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rgbClr val="FFFFFF"/>
              </a:solidFill>
              <a:latin typeface="Arial" panose="020B0604020202020204"/>
              <a:ea typeface="ＭＳ Ｐゴシック"/>
              <a:cs typeface="+mn-cs"/>
            </a:rPr>
            <a:t>Theme 4: Leadership and workforce</a:t>
          </a:r>
        </a:p>
      </dsp:txBody>
      <dsp:txXfrm>
        <a:off x="6557571" y="1228654"/>
        <a:ext cx="1916486" cy="863913"/>
      </dsp:txXfrm>
    </dsp:sp>
    <dsp:sp modelId="{6516F61C-497E-491C-AAB1-DFF84A3E53BE}">
      <dsp:nvSpPr>
        <dsp:cNvPr id="0" name=""/>
        <dsp:cNvSpPr/>
      </dsp:nvSpPr>
      <dsp:spPr>
        <a:xfrm>
          <a:off x="6557571" y="2225522"/>
          <a:ext cx="1916486" cy="2607750"/>
        </a:xfrm>
        <a:prstGeom prst="rect">
          <a:avLst/>
        </a:prstGeom>
        <a:solidFill>
          <a:srgbClr val="8064A2">
            <a:alpha val="90000"/>
            <a:tint val="40000"/>
            <a:hueOff val="0"/>
            <a:satOff val="0"/>
            <a:lumOff val="0"/>
            <a:alphaOff val="0"/>
          </a:srgbClr>
        </a:solidFill>
        <a:ln w="25400" cap="flat" cmpd="sng" algn="ctr">
          <a:solidFill>
            <a:srgbClr val="8064A2">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GB" sz="1900" kern="1200" dirty="0">
              <a:solidFill>
                <a:srgbClr val="000000">
                  <a:hueOff val="0"/>
                  <a:satOff val="0"/>
                  <a:lumOff val="0"/>
                  <a:alphaOff val="0"/>
                </a:srgbClr>
              </a:solidFill>
              <a:latin typeface="Arial" panose="020B0604020202020204"/>
              <a:ea typeface="ＭＳ Ｐゴシック"/>
              <a:cs typeface="+mn-cs"/>
            </a:rPr>
            <a:t>Governance, management and sustainability</a:t>
          </a:r>
        </a:p>
        <a:p>
          <a:pPr marL="171450" lvl="1" indent="-171450" algn="l" defTabSz="844550">
            <a:lnSpc>
              <a:spcPct val="90000"/>
            </a:lnSpc>
            <a:spcBef>
              <a:spcPct val="0"/>
            </a:spcBef>
            <a:spcAft>
              <a:spcPct val="15000"/>
            </a:spcAft>
            <a:buChar char="•"/>
          </a:pPr>
          <a:r>
            <a:rPr lang="en-GB" sz="1900" kern="1200">
              <a:solidFill>
                <a:srgbClr val="000000">
                  <a:hueOff val="0"/>
                  <a:satOff val="0"/>
                  <a:lumOff val="0"/>
                  <a:alphaOff val="0"/>
                </a:srgbClr>
              </a:solidFill>
              <a:latin typeface="Arial" panose="020B0604020202020204"/>
              <a:ea typeface="ＭＳ Ｐゴシック"/>
              <a:cs typeface="+mn-cs"/>
            </a:rPr>
            <a:t>Learning, improvement and innovation</a:t>
          </a:r>
        </a:p>
      </dsp:txBody>
      <dsp:txXfrm>
        <a:off x="6557571" y="2225522"/>
        <a:ext cx="1916486" cy="260775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88791"/>
          </a:xfrm>
          <a:prstGeom prst="rect">
            <a:avLst/>
          </a:prstGeom>
        </p:spPr>
        <p:txBody>
          <a:bodyPr vert="horz" lIns="91440" tIns="45720" rIns="91440" bIns="45720" rtlCol="0"/>
          <a:lstStyle>
            <a:lvl1pPr algn="r">
              <a:defRPr sz="1200"/>
            </a:lvl1pPr>
          </a:lstStyle>
          <a:p>
            <a:fld id="{C03DBE52-DC4A-4F56-94F9-A0D97B8B1030}" type="datetimeFigureOut">
              <a:rPr lang="en-GB" smtClean="0"/>
              <a:t>02/02/2023</a:t>
            </a:fld>
            <a:endParaRPr lang="en-GB"/>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43517"/>
            <a:ext cx="5335270" cy="439912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5337"/>
            <a:ext cx="2889938" cy="4887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40" tIns="45720" rIns="91440" bIns="45720" rtlCol="0" anchor="b"/>
          <a:lstStyle>
            <a:lvl1pPr algn="r">
              <a:defRPr sz="1200"/>
            </a:lvl1pPr>
          </a:lstStyle>
          <a:p>
            <a:fld id="{F3F8A659-1413-416E-9AC8-A54F20D9CC69}" type="slidenum">
              <a:rPr lang="en-GB" smtClean="0"/>
              <a:t>‹#›</a:t>
            </a:fld>
            <a:endParaRPr lang="en-GB"/>
          </a:p>
        </p:txBody>
      </p:sp>
    </p:spTree>
    <p:extLst>
      <p:ext uri="{BB962C8B-B14F-4D97-AF65-F5344CB8AC3E}">
        <p14:creationId xmlns:p14="http://schemas.microsoft.com/office/powerpoint/2010/main" val="188289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thinklocalactpersonal.org.uk/makingitrea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72"/>
              </a:spcBef>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0D7BD-B251-4C81-A935-08EF5C6C800F}"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366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17B74A-BFA2-4B64-A9D6-57BA479503F5}" type="slidenum">
              <a:rPr kumimoji="0" lang="en-GB" sz="1200" b="0" i="0" u="none" strike="noStrike" kern="0" cap="none" spc="0" normalizeH="0" baseline="0" noProof="0" smtClean="0">
                <a:ln>
                  <a:noFill/>
                </a:ln>
                <a:solidFill>
                  <a:srgbClr val="000000"/>
                </a:solidFill>
                <a:effectLst/>
                <a:uLnTx/>
                <a:uFillTx/>
                <a:latin typeface="Arial"/>
                <a:ea typeface="+mn-ea"/>
                <a:cs typeface="Arial"/>
                <a:sym typeface="Arial"/>
                <a:rtl val="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0" cap="none" spc="0" normalizeH="0" baseline="0" noProof="0">
              <a:ln>
                <a:noFill/>
              </a:ln>
              <a:solidFill>
                <a:srgbClr val="000000"/>
              </a:solidFill>
              <a:effectLst/>
              <a:uLnTx/>
              <a:uFillTx/>
              <a:latin typeface="Arial"/>
              <a:ea typeface="+mn-ea"/>
              <a:cs typeface="Arial"/>
              <a:sym typeface="Arial"/>
              <a:rtl val="0"/>
            </a:endParaRPr>
          </a:p>
        </p:txBody>
      </p:sp>
    </p:spTree>
    <p:extLst>
      <p:ext uri="{BB962C8B-B14F-4D97-AF65-F5344CB8AC3E}">
        <p14:creationId xmlns:p14="http://schemas.microsoft.com/office/powerpoint/2010/main" val="25883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https://www.thinklocalactpersonal.org.uk/makingitreal/about/</a:t>
            </a:r>
          </a:p>
          <a:p>
            <a:endParaRPr lang="en-GB" dirty="0"/>
          </a:p>
          <a:p>
            <a:r>
              <a:rPr lang="en-GB" dirty="0"/>
              <a:t>We are working with TLAP and National Voices to co-produce I statements for well-led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17B74A-BFA2-4B64-A9D6-57BA479503F5}" type="slidenum">
              <a:rPr kumimoji="0" lang="en-GB" sz="1200" b="0" i="0" u="none" strike="noStrike" kern="0" cap="none" spc="0" normalizeH="0" baseline="0" noProof="0" smtClean="0">
                <a:ln>
                  <a:noFill/>
                </a:ln>
                <a:solidFill>
                  <a:srgbClr val="000000"/>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0" cap="none" spc="0" normalizeH="0" baseline="0" noProof="0">
              <a:ln>
                <a:noFill/>
              </a:ln>
              <a:solidFill>
                <a:srgbClr val="000000"/>
              </a:solidFill>
              <a:effectLst/>
              <a:uLnTx/>
              <a:uFillTx/>
              <a:latin typeface="Arial"/>
              <a:cs typeface="Arial"/>
              <a:sym typeface="Arial"/>
              <a:rtl val="0"/>
            </a:endParaRPr>
          </a:p>
        </p:txBody>
      </p:sp>
    </p:spTree>
    <p:extLst>
      <p:ext uri="{BB962C8B-B14F-4D97-AF65-F5344CB8AC3E}">
        <p14:creationId xmlns:p14="http://schemas.microsoft.com/office/powerpoint/2010/main" val="2708444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a:ln>
                <a:noFill/>
              </a:ln>
              <a:solidFill>
                <a:srgbClr val="000000"/>
              </a:solidFill>
              <a:effectLst/>
              <a:uLnTx/>
              <a:uFillTx/>
              <a:latin typeface="Arial"/>
              <a:ea typeface="MS PGothic"/>
              <a:cs typeface="Arial"/>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17B74A-BFA2-4B64-A9D6-57BA479503F5}"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7418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1D2AD3E-D472-4316-B3E6-D491A475E25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3189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kern="1200" dirty="0">
                <a:solidFill>
                  <a:schemeClr val="tx1"/>
                </a:solidFill>
                <a:effectLst/>
                <a:latin typeface="+mn-lt"/>
                <a:ea typeface="+mn-ea"/>
                <a:cs typeface="+mn-cs"/>
              </a:rPr>
              <a:t>We are being ambitious.</a:t>
            </a:r>
          </a:p>
          <a:p>
            <a:pPr lvl="0" fontAlgn="base"/>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The health and social care landscape has changed drastically since 2016, when our previous strategy was published. Changes in the health and social care sector have been accelerated by the pandemic, increasing the needs of those who access health and social care services and placing additional challenges on service providers to meet them.</a:t>
            </a:r>
            <a:r>
              <a:rPr lang="en-GB" sz="1200" kern="1200" dirty="0">
                <a:solidFill>
                  <a:schemeClr val="tx1"/>
                </a:solidFill>
                <a:effectLst/>
                <a:latin typeface="+mn-lt"/>
                <a:ea typeface="+mn-ea"/>
                <a:cs typeface="+mn-cs"/>
              </a:rPr>
              <a:t> </a:t>
            </a:r>
          </a:p>
          <a:p>
            <a:pPr lvl="0" fontAlgn="base"/>
            <a:endParaRPr lang="en-GB"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Our role as the regulator of health and social care in England has also been impacted greatly by the pandemic, affecting our ability to inspect all services and provide the necessary assurance to the public of their safety.    </a:t>
            </a:r>
          </a:p>
          <a:p>
            <a:pPr lvl="0" fontAlgn="base"/>
            <a:endParaRPr lang="en-US" sz="1200" kern="1200" dirty="0">
              <a:solidFill>
                <a:schemeClr val="tx1"/>
              </a:solidFill>
              <a:effectLst/>
              <a:latin typeface="+mn-lt"/>
              <a:ea typeface="+mn-ea"/>
              <a:cs typeface="+mn-cs"/>
            </a:endParaRPr>
          </a:p>
          <a:p>
            <a:pPr fontAlgn="base"/>
            <a:r>
              <a:rPr lang="en-GB" sz="1200" kern="1200" dirty="0">
                <a:solidFill>
                  <a:schemeClr val="tx1"/>
                </a:solidFill>
                <a:effectLst/>
                <a:latin typeface="+mn-lt"/>
                <a:ea typeface="+mn-ea"/>
                <a:cs typeface="+mn-cs"/>
              </a:rPr>
              <a:t>We’re changing how we regulate to improve care for everyone. </a:t>
            </a:r>
          </a:p>
          <a:p>
            <a:pPr fontAlgn="base"/>
            <a:r>
              <a:rPr lang="en-GB" sz="1200" kern="1200" dirty="0">
                <a:solidFill>
                  <a:schemeClr val="tx1"/>
                </a:solidFill>
                <a:effectLst/>
                <a:latin typeface="+mn-lt"/>
                <a:ea typeface="+mn-ea"/>
                <a:cs typeface="+mn-cs"/>
              </a:rPr>
              <a:t> </a:t>
            </a:r>
          </a:p>
          <a:p>
            <a:pPr fontAlgn="base"/>
            <a:r>
              <a:rPr lang="en-GB" sz="1200" kern="1200" dirty="0">
                <a:solidFill>
                  <a:schemeClr val="tx1"/>
                </a:solidFill>
                <a:effectLst/>
                <a:latin typeface="+mn-lt"/>
                <a:ea typeface="+mn-ea"/>
                <a:cs typeface="+mn-cs"/>
              </a:rPr>
              <a:t>What we’ve learned from the past five years puts us in a better position for the future. Our new strategy combines this learning and experience and we’ve developed it with valuable contributions from the public, service providers and all our partners. It means our regulation will be more relevant to the way care is now delivered, more flexible to manage risk and uncertainty, and will enable us to respond in a quicker and more proportionate way as the health and care environment continues to evolve.  </a:t>
            </a:r>
          </a:p>
          <a:p>
            <a:pPr fontAlgn="base"/>
            <a:r>
              <a:rPr lang="en-GB" sz="1200" kern="1200" dirty="0">
                <a:solidFill>
                  <a:schemeClr val="tx1"/>
                </a:solidFill>
                <a:effectLst/>
                <a:latin typeface="+mn-lt"/>
                <a:ea typeface="+mn-ea"/>
                <a:cs typeface="+mn-cs"/>
              </a:rPr>
              <a:t> </a:t>
            </a:r>
          </a:p>
          <a:p>
            <a:pPr fontAlgn="base"/>
            <a:r>
              <a:rPr lang="en-GB" sz="1200" kern="1200" dirty="0">
                <a:solidFill>
                  <a:schemeClr val="tx1"/>
                </a:solidFill>
                <a:effectLst/>
                <a:latin typeface="+mn-lt"/>
                <a:ea typeface="+mn-ea"/>
                <a:cs typeface="+mn-cs"/>
              </a:rPr>
              <a:t>This new strategy strengthens our commitment to deliver our purpose: to ensure health and care services provide people with safe, effective, compassionate, high-quality care and to encourage those services to improve. Our strategy is purposefully ambitious, and to implement it we will need to work closely with others to make it a reality. We’ll review this strategy regularly so we can adapt to changes and be prepared for what the future holds.</a:t>
            </a:r>
          </a:p>
          <a:p>
            <a:endParaRPr lang="en-GB" dirty="0"/>
          </a:p>
          <a:p>
            <a:r>
              <a:rPr lang="en-GB" sz="1200" b="1" dirty="0"/>
              <a:t>Our strategic themes: </a:t>
            </a:r>
          </a:p>
          <a:p>
            <a:endParaRPr lang="en-GB" sz="1200" b="1" dirty="0"/>
          </a:p>
          <a:p>
            <a:r>
              <a:rPr lang="en-US" sz="1200" kern="1200" dirty="0">
                <a:solidFill>
                  <a:schemeClr val="tx1"/>
                </a:solidFill>
                <a:effectLst/>
                <a:latin typeface="+mn-lt"/>
                <a:ea typeface="+mn-ea"/>
                <a:cs typeface="+mn-cs"/>
              </a:rPr>
              <a:t>We’ll continue building the underpinning systems and structures, and making changes, to enable our strategy over the next two to three years, but full </a:t>
            </a:r>
            <a:r>
              <a:rPr lang="en-US" sz="1200" kern="1200" dirty="0" err="1">
                <a:solidFill>
                  <a:schemeClr val="tx1"/>
                </a:solidFill>
                <a:effectLst/>
                <a:latin typeface="+mn-lt"/>
                <a:ea typeface="+mn-ea"/>
                <a:cs typeface="+mn-cs"/>
              </a:rPr>
              <a:t>realisation</a:t>
            </a:r>
            <a:r>
              <a:rPr lang="en-US" sz="1200" kern="1200" dirty="0">
                <a:solidFill>
                  <a:schemeClr val="tx1"/>
                </a:solidFill>
                <a:effectLst/>
                <a:latin typeface="+mn-lt"/>
                <a:ea typeface="+mn-ea"/>
                <a:cs typeface="+mn-cs"/>
              </a:rPr>
              <a:t> of the strategy will take longer as we continuously learn and evolve, responding to changes in the world around us. </a:t>
            </a:r>
          </a:p>
          <a:p>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four interlinked themes that will determine the changes we will make; </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People and communities - </a:t>
            </a:r>
            <a:r>
              <a:rPr lang="en-US" sz="1200" dirty="0">
                <a:solidFill>
                  <a:srgbClr val="1B2D70"/>
                </a:solidFill>
                <a:latin typeface="Arial"/>
                <a:ea typeface="ＭＳ Ｐゴシック"/>
                <a:cs typeface="Arial"/>
              </a:rPr>
              <a:t>Regulation that’s driven by people’s needs and experiences, focusing on what’s important to people and communities when they access, use and move between services.</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Smarter regulation - </a:t>
            </a:r>
            <a:r>
              <a:rPr lang="en-US" sz="1200" dirty="0">
                <a:solidFill>
                  <a:srgbClr val="1B2D70"/>
                </a:solidFill>
                <a:latin typeface="Arial"/>
                <a:ea typeface="ＭＳ Ｐゴシック"/>
                <a:cs typeface="Arial"/>
              </a:rPr>
              <a:t>Smarter, more dynamic and flexible regulation that provides up-to-date and high-quality information and ratings, easier ways of working with us and a more proportionate response.</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Safety through learning - </a:t>
            </a:r>
            <a:r>
              <a:rPr lang="en-US" sz="1200" dirty="0">
                <a:solidFill>
                  <a:srgbClr val="1B2D70"/>
                </a:solidFill>
                <a:latin typeface="Arial"/>
                <a:ea typeface="ＭＳ Ｐゴシック"/>
                <a:cs typeface="Arial"/>
              </a:rPr>
              <a:t>Regulating for stronger safety cultures across health and care, </a:t>
            </a:r>
            <a:r>
              <a:rPr lang="en-US" sz="1200" dirty="0" err="1">
                <a:solidFill>
                  <a:srgbClr val="1B2D70"/>
                </a:solidFill>
                <a:latin typeface="Arial"/>
                <a:ea typeface="ＭＳ Ｐゴシック"/>
                <a:cs typeface="Arial"/>
              </a:rPr>
              <a:t>prioritising</a:t>
            </a:r>
            <a:r>
              <a:rPr lang="en-US" sz="1200" dirty="0">
                <a:solidFill>
                  <a:srgbClr val="1B2D70"/>
                </a:solidFill>
                <a:latin typeface="Arial"/>
                <a:ea typeface="ＭＳ Ｐゴシック"/>
                <a:cs typeface="Arial"/>
              </a:rPr>
              <a:t> learning and improvement, and collaborating to value everyone’s perspectives.</a:t>
            </a:r>
            <a:endParaRPr lang="en-GB" sz="1200" dirty="0">
              <a:solidFill>
                <a:srgbClr val="1B2D70"/>
              </a:solidFill>
              <a:latin typeface="Arial"/>
              <a:ea typeface="ＭＳ Ｐゴシック"/>
              <a:cs typeface="Aria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Accelerating improvement - </a:t>
            </a:r>
            <a:r>
              <a:rPr lang="en-US" sz="1200" dirty="0">
                <a:solidFill>
                  <a:srgbClr val="1B2D70"/>
                </a:solidFill>
                <a:latin typeface="Arial"/>
                <a:ea typeface="ＭＳ Ｐゴシック"/>
                <a:cs typeface="Arial"/>
              </a:rPr>
              <a:t>Enabling health and care services and local systems to access  support to help improve the quality of care where it’s needed most.</a:t>
            </a:r>
            <a:endParaRPr lang="en-GB" sz="1200" dirty="0">
              <a:solidFill>
                <a:srgbClr val="1B2D70"/>
              </a:solidFill>
              <a:latin typeface="Arial"/>
              <a:ea typeface="ＭＳ Ｐゴシック"/>
              <a:cs typeface="Arial"/>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620D7BD-B251-4C81-A935-08EF5C6C800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5538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B6B664F4-B639-4ECD-838F-EEE3151E1CA1}"/>
              </a:ext>
            </a:extLst>
          </p:cNvPr>
          <p:cNvSpPr>
            <a:spLocks noGrp="1" noRot="1" noChangeAspect="1" noChangeArrowheads="1" noTextEdit="1"/>
          </p:cNvSpPr>
          <p:nvPr>
            <p:ph type="sldImg"/>
          </p:nvPr>
        </p:nvSpPr>
        <p:spPr>
          <a:ln/>
        </p:spPr>
      </p:sp>
      <p:sp>
        <p:nvSpPr>
          <p:cNvPr id="99331" name="Notes Placeholder 2">
            <a:extLst>
              <a:ext uri="{FF2B5EF4-FFF2-40B4-BE49-F238E27FC236}">
                <a16:creationId xmlns:a16="http://schemas.microsoft.com/office/drawing/2014/main" id="{CEAD8F23-7FBB-48D2-9DC5-358BD0E4BB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a typeface="ヒラギノ角ゴ Pro W3" pitchFamily="-16" charset="-128"/>
            </a:endParaRPr>
          </a:p>
        </p:txBody>
      </p:sp>
      <p:sp>
        <p:nvSpPr>
          <p:cNvPr id="99332" name="Slide Number Placeholder 3">
            <a:extLst>
              <a:ext uri="{FF2B5EF4-FFF2-40B4-BE49-F238E27FC236}">
                <a16:creationId xmlns:a16="http://schemas.microsoft.com/office/drawing/2014/main" id="{FAEB3E85-7B61-43F8-8BCE-64BBE4DADD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6" charset="-128"/>
              </a:defRPr>
            </a:lvl1pPr>
            <a:lvl2pPr marL="742950" indent="-285750">
              <a:defRPr sz="2400">
                <a:solidFill>
                  <a:schemeClr val="tx1"/>
                </a:solidFill>
                <a:latin typeface="Arial" panose="020B0604020202020204" pitchFamily="34" charset="0"/>
                <a:ea typeface="ヒラギノ角ゴ Pro W3" pitchFamily="-16" charset="-128"/>
              </a:defRPr>
            </a:lvl2pPr>
            <a:lvl3pPr marL="1143000" indent="-228600">
              <a:defRPr sz="2400">
                <a:solidFill>
                  <a:schemeClr val="tx1"/>
                </a:solidFill>
                <a:latin typeface="Arial" panose="020B0604020202020204" pitchFamily="34" charset="0"/>
                <a:ea typeface="ヒラギノ角ゴ Pro W3" pitchFamily="-16" charset="-128"/>
              </a:defRPr>
            </a:lvl3pPr>
            <a:lvl4pPr marL="1600200" indent="-228600">
              <a:defRPr sz="2400">
                <a:solidFill>
                  <a:schemeClr val="tx1"/>
                </a:solidFill>
                <a:latin typeface="Arial" panose="020B0604020202020204" pitchFamily="34" charset="0"/>
                <a:ea typeface="ヒラギノ角ゴ Pro W3" pitchFamily="-16" charset="-128"/>
              </a:defRPr>
            </a:lvl4pPr>
            <a:lvl5pPr marL="2057400" indent="-228600">
              <a:defRPr sz="2400">
                <a:solidFill>
                  <a:schemeClr val="tx1"/>
                </a:solidFill>
                <a:latin typeface="Arial" panose="020B0604020202020204" pitchFamily="34"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15EB592-B652-487D-A200-9CD757271EC3}" type="slidenum">
              <a:rPr kumimoji="0" lang="en-GB" altLang="en-US" sz="1200" b="0" i="0" u="none" strike="noStrike" kern="1200" cap="none" spc="0" normalizeH="0" baseline="0" noProof="0" smtClean="0">
                <a:ln>
                  <a:noFill/>
                </a:ln>
                <a:solidFill>
                  <a:srgbClr val="000000"/>
                </a:solidFill>
                <a:effectLst/>
                <a:uLnTx/>
                <a:uFillTx/>
                <a:latin typeface="Arial" panose="020B0604020202020204" pitchFamily="34" charset="0"/>
                <a:ea typeface="ヒラギノ角ゴ Pro W3" pitchFamily="-16"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ヒラギノ角ゴ Pro W3" pitchFamily="-16" charset="-128"/>
              <a:cs typeface="+mn-cs"/>
            </a:endParaRPr>
          </a:p>
        </p:txBody>
      </p:sp>
    </p:spTree>
    <p:extLst>
      <p:ext uri="{BB962C8B-B14F-4D97-AF65-F5344CB8AC3E}">
        <p14:creationId xmlns:p14="http://schemas.microsoft.com/office/powerpoint/2010/main" val="3581073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fontAlgn="base">
              <a:buFont typeface="Arial" panose="020B0604020202020204" pitchFamily="34" charset="0"/>
              <a:buNone/>
            </a:pPr>
            <a:r>
              <a:rPr lang="en-GB" sz="1200" b="0" i="0" u="none" strike="noStrike" kern="1200">
                <a:solidFill>
                  <a:schemeClr val="tx1"/>
                </a:solidFill>
                <a:effectLst/>
                <a:latin typeface="Arial" panose="020B0604020202020204" pitchFamily="34" charset="0"/>
                <a:ea typeface="ヒラギノ角ゴ Pro W3" pitchFamily="-16" charset="-128"/>
                <a:cs typeface="+mn-cs"/>
              </a:rPr>
              <a:t>So what does our new assessment framework look like in a bit more detail? </a:t>
            </a:r>
          </a:p>
          <a:p>
            <a:pPr marL="171450" indent="-171450" rtl="0" fontAlgn="base">
              <a:buFont typeface="Arial" panose="020B0604020202020204" pitchFamily="34" charset="0"/>
              <a:buChar char="•"/>
            </a:pPr>
            <a:endParaRPr lang="en-GB" sz="1200" b="0" i="0" u="none" strike="noStrike" kern="1200">
              <a:solidFill>
                <a:schemeClr val="tx1"/>
              </a:solidFill>
              <a:effectLst/>
              <a:latin typeface="Arial" panose="020B0604020202020204" pitchFamily="34" charset="0"/>
              <a:ea typeface="ヒラギノ角ゴ Pro W3" pitchFamily="-16" charset="-128"/>
              <a:cs typeface="+mn-cs"/>
            </a:endParaRPr>
          </a:p>
          <a:p>
            <a:pPr marL="171450" indent="-171450" rtl="0" fontAlgn="base">
              <a:buFont typeface="Arial" panose="020B0604020202020204" pitchFamily="34" charset="0"/>
              <a:buChar char="•"/>
            </a:pPr>
            <a:r>
              <a:rPr lang="en-GB" sz="1200" b="0" i="0" u="none" strike="noStrike" kern="1200">
                <a:solidFill>
                  <a:schemeClr val="tx1"/>
                </a:solidFill>
                <a:effectLst/>
                <a:latin typeface="Arial" panose="020B0604020202020204" pitchFamily="34" charset="0"/>
                <a:ea typeface="ヒラギノ角ゴ Pro W3" pitchFamily="-16" charset="-128"/>
                <a:cs typeface="+mn-cs"/>
              </a:rPr>
              <a:t>Our assessment framework is built on our five key questions and well known ratings system and is what we use to set out our view of quality and make judgements. </a:t>
            </a:r>
          </a:p>
          <a:p>
            <a:pPr marL="171450" indent="-171450" rtl="0" fontAlgn="base">
              <a:buFont typeface="Arial" panose="020B0604020202020204" pitchFamily="34" charset="0"/>
              <a:buChar char="•"/>
            </a:pPr>
            <a:endParaRPr lang="en-GB" sz="1200" b="0" i="0" u="none" strike="noStrike" kern="1200">
              <a:solidFill>
                <a:schemeClr val="tx1"/>
              </a:solidFill>
              <a:effectLst/>
              <a:latin typeface="Arial" panose="020B0604020202020204" pitchFamily="34" charset="0"/>
              <a:ea typeface="ヒラギノ角ゴ Pro W3" pitchFamily="-16" charset="-128"/>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200" kern="1200">
                <a:solidFill>
                  <a:schemeClr val="tx1"/>
                </a:solidFill>
                <a:effectLst/>
                <a:latin typeface="+mn-lt"/>
                <a:ea typeface="+mn-ea"/>
                <a:cs typeface="+mn-cs"/>
              </a:rPr>
              <a:t>We have drawn on work done previously by Think Local Act Personal (TLAP), National Voices and the Coalition for Collaborative Care on </a:t>
            </a:r>
            <a:r>
              <a:rPr lang="en-GB" sz="1200" u="sng" kern="1200">
                <a:solidFill>
                  <a:schemeClr val="tx1"/>
                </a:solidFill>
                <a:effectLst/>
                <a:latin typeface="+mn-lt"/>
                <a:ea typeface="+mn-ea"/>
                <a:cs typeface="+mn-cs"/>
                <a:hlinkClick r:id="rId3"/>
              </a:rPr>
              <a:t>Making it Real</a:t>
            </a:r>
            <a:r>
              <a:rPr lang="en-GB" sz="1200" kern="1200">
                <a:solidFill>
                  <a:schemeClr val="tx1"/>
                </a:solidFill>
                <a:effectLst/>
                <a:latin typeface="+mn-lt"/>
                <a:ea typeface="+mn-ea"/>
                <a:cs typeface="+mn-cs"/>
              </a:rPr>
              <a:t>. They co-produced a personalised care and support framework that can be used by people who work in adult social care, health, housing and people who use services. Importantly, this sets out what good and outstanding person-centred care looks like and what people should expect from providers, commissioners and system leaders.</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en-GB" sz="1200" kern="1200">
              <a:solidFill>
                <a:schemeClr val="tx1"/>
              </a:solidFill>
              <a:effectLst/>
              <a:latin typeface="+mn-lt"/>
              <a:ea typeface="+mn-ea"/>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We want to use ‘I statements’ as the starting point for our assessment framework, taking the important first step towards truly regulating through the eyes of the public. As the statements encapsulate the views and expectations of real people, we feel that giving them a prominent place in our single assessment framework helps to focus the whole health and social care system on people at a very human and relatable level. </a:t>
            </a:r>
          </a:p>
          <a:p>
            <a:pPr marL="171450" indent="-171450" rtl="0" fontAlgn="base">
              <a:buFont typeface="Arial" panose="020B0604020202020204" pitchFamily="34" charset="0"/>
              <a:buChar char="•"/>
            </a:pPr>
            <a:endParaRPr lang="en-GB" sz="1200" b="0" i="0" u="none" strike="noStrike" kern="1200">
              <a:solidFill>
                <a:schemeClr val="tx1"/>
              </a:solidFill>
              <a:effectLst/>
              <a:latin typeface="Arial" panose="020B0604020202020204" pitchFamily="34" charset="0"/>
              <a:ea typeface="ヒラギノ角ゴ Pro W3" pitchFamily="-16" charset="-128"/>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We’ve already confirmed that our ratings and five key questions will stay central to our approach. But we are introducing a set of ‘quality statements’, pitched at the level of ‘good’ and linked to the regulations that will help us make our judgments about the quality of care. They will replace our current Key Lines of Enquiry (KLOEs) and prompts and be expressed as ‘we statements’ helping to make things clearer for providers about our expectations on them, while reducing the duplication that currently exists across our KLOEs.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We will use this set of statements in our assessments of all sectors and service types and at all levels, using them to register services with a provisional rating of good through to our new work looking at local authorities and integrated care systems. This will be the basis for our single assessment framework.</a:t>
            </a:r>
          </a:p>
          <a:p>
            <a:pPr marL="171450" indent="-171450" rtl="0" fontAlgn="base">
              <a:buFont typeface="Arial" panose="020B0604020202020204" pitchFamily="34" charset="0"/>
              <a:buChar char="•"/>
            </a:pPr>
            <a:endParaRPr lang="en-GB" sz="1200" b="0" i="0" u="none" strike="noStrike" kern="1200">
              <a:solidFill>
                <a:schemeClr val="tx1"/>
              </a:solidFill>
              <a:effectLst/>
              <a:latin typeface="Arial" panose="020B0604020202020204" pitchFamily="34" charset="0"/>
              <a:ea typeface="ヒラギノ角ゴ Pro W3" pitchFamily="-16" charset="-128"/>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We want to be more consistent and transparent in our approach and how we make judgments on quality. To address this, we’re developing a way to categorise and score evidence as part of our assessments. The evidence ‘categories’ will bring more structure to our process for assessing quality. The six categories are:</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Peoples experiences</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Feedback from staff and leaders</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Observations of care</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Feedback from partners</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Processes</a:t>
            </a:r>
          </a:p>
          <a:p>
            <a:pPr marL="628650" lvl="1" indent="-171450">
              <a:buFont typeface="Arial" panose="020B0604020202020204" pitchFamily="34" charset="0"/>
              <a:buChar char="•"/>
            </a:pPr>
            <a:r>
              <a:rPr lang="en-GB" sz="1200" kern="1200">
                <a:solidFill>
                  <a:schemeClr val="tx1"/>
                </a:solidFill>
                <a:effectLst/>
                <a:latin typeface="+mn-lt"/>
                <a:ea typeface="+mn-ea"/>
                <a:cs typeface="+mn-cs"/>
              </a:rPr>
              <a:t>Outcomes of care.</a:t>
            </a:r>
          </a:p>
          <a:p>
            <a:endParaRPr lang="en-GB" sz="1200" kern="1200">
              <a:solidFill>
                <a:schemeClr val="tx1"/>
              </a:solidFill>
              <a:effectLst/>
              <a:latin typeface="+mn-lt"/>
              <a:ea typeface="+mn-ea"/>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To enable us to be clearer with providers and the public about how we use the information we have about care in a service or local area we will set out what evidence will be required for each service type and at each level – including at registration.</a:t>
            </a:r>
          </a:p>
          <a:p>
            <a:pPr marL="171450" indent="-171450">
              <a:buFont typeface="Arial" panose="020B0604020202020204" pitchFamily="34" charset="0"/>
              <a:buChar char="•"/>
            </a:pPr>
            <a:endParaRPr lang="en-GB" sz="1200" kern="1200">
              <a:solidFill>
                <a:schemeClr val="tx1"/>
              </a:solidFill>
              <a:effectLst/>
              <a:latin typeface="+mn-lt"/>
              <a:ea typeface="+mn-ea"/>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In many ways this will all be data and evidence already familiar to providers and to our inspectors, but by bringing in the six categories and setting what we always need to collect and review in order to make a decision, alongside a way of scoring evidence, we are able to bring a more structured and consistent framework for assessing quality.</a:t>
            </a:r>
          </a:p>
          <a:p>
            <a:pPr marL="171450" indent="-171450">
              <a:buFont typeface="Arial" panose="020B0604020202020204" pitchFamily="34" charset="0"/>
              <a:buChar char="•"/>
            </a:pPr>
            <a:endParaRPr lang="en-GB" sz="1200" kern="1200">
              <a:solidFill>
                <a:schemeClr val="tx1"/>
              </a:solidFill>
              <a:effectLst/>
              <a:latin typeface="+mn-lt"/>
              <a:ea typeface="+mn-ea"/>
              <a:cs typeface="+mn-cs"/>
            </a:endParaRPr>
          </a:p>
          <a:p>
            <a:pPr marL="171450" indent="-171450">
              <a:buFont typeface="Arial" panose="020B0604020202020204" pitchFamily="34" charset="0"/>
              <a:buChar char="•"/>
            </a:pPr>
            <a:r>
              <a:rPr lang="en-GB" sz="1200" kern="1200">
                <a:solidFill>
                  <a:schemeClr val="tx1"/>
                </a:solidFill>
                <a:effectLst/>
                <a:latin typeface="+mn-lt"/>
                <a:ea typeface="+mn-ea"/>
                <a:cs typeface="+mn-cs"/>
              </a:rPr>
              <a:t>Our single assessment framework will act as the golden thread from initially registering a service at the level of ‘good’, through to ongoing assessments of quality. </a:t>
            </a:r>
          </a:p>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17B74A-BFA2-4B64-A9D6-57BA479503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598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b="0" i="0" dirty="0">
                <a:solidFill>
                  <a:srgbClr val="242424"/>
                </a:solidFill>
                <a:effectLst/>
                <a:latin typeface="-apple-system"/>
              </a:rPr>
              <a:t>I is the person using the service, and the we is the provider, ICS or LA - it is a commitment on their part</a:t>
            </a:r>
          </a:p>
          <a:p>
            <a:pPr lvl="1"/>
            <a:endParaRPr lang="en-US" sz="2000" b="0" i="0" dirty="0">
              <a:solidFill>
                <a:srgbClr val="242424"/>
              </a:solidFill>
              <a:effectLst/>
              <a:latin typeface="-apple-system"/>
            </a:endParaRPr>
          </a:p>
          <a:p>
            <a:pPr lvl="1"/>
            <a:r>
              <a:rPr lang="en-US" sz="2000" b="0" i="0" dirty="0">
                <a:solidFill>
                  <a:srgbClr val="242424"/>
                </a:solidFill>
                <a:effectLst/>
                <a:latin typeface="-apple-system"/>
              </a:rPr>
              <a:t>The following quality statements are ‘we’ statements </a:t>
            </a:r>
            <a:endParaRPr lang="en-GB" dirty="0"/>
          </a:p>
        </p:txBody>
      </p:sp>
      <p:sp>
        <p:nvSpPr>
          <p:cNvPr id="4" name="Slide Number Placeholder 3"/>
          <p:cNvSpPr>
            <a:spLocks noGrp="1"/>
          </p:cNvSpPr>
          <p:nvPr>
            <p:ph type="sldNum" sz="quarter" idx="5"/>
          </p:nvPr>
        </p:nvSpPr>
        <p:spPr/>
        <p:txBody>
          <a:bodyPr/>
          <a:lstStyle/>
          <a:p>
            <a:pPr marL="0" marR="0" lvl="0" indent="0" algn="r" defTabSz="483032" rtl="0" eaLnBrk="1" fontAlgn="auto" latinLnBrk="0" hangingPunct="1">
              <a:lnSpc>
                <a:spcPct val="100000"/>
              </a:lnSpc>
              <a:spcBef>
                <a:spcPts val="0"/>
              </a:spcBef>
              <a:spcAft>
                <a:spcPts val="0"/>
              </a:spcAft>
              <a:buClrTx/>
              <a:buSzTx/>
              <a:buFontTx/>
              <a:buNone/>
              <a:tabLst/>
              <a:defRPr/>
            </a:pPr>
            <a:fld id="{2BDC54F9-E11A-4634-8FAE-3E7D095BE325}" type="slidenum">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83032" rtl="0" eaLnBrk="1" fontAlgn="auto" latinLnBrk="0" hangingPunct="1">
                <a:lnSpc>
                  <a:spcPct val="100000"/>
                </a:lnSpc>
                <a:spcBef>
                  <a:spcPts val="0"/>
                </a:spcBef>
                <a:spcAft>
                  <a:spcPts val="0"/>
                </a:spcAft>
                <a:buClrTx/>
                <a:buSzTx/>
                <a:buFontTx/>
                <a:buNone/>
                <a:tabLst/>
                <a:defRPr/>
              </a:pPr>
              <a:t>8</a:t>
            </a:fld>
            <a:endParaRPr kumimoji="0" lang="en-GB"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3403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17B74A-BFA2-4B64-A9D6-57BA479503F5}" type="slidenum">
              <a:rPr kumimoji="0" lang="en-GB" sz="1200" b="0" i="0" u="none" strike="noStrike" kern="0" cap="none" spc="0" normalizeH="0" baseline="0" noProof="0" smtClean="0">
                <a:ln>
                  <a:noFill/>
                </a:ln>
                <a:solidFill>
                  <a:srgbClr val="000000"/>
                </a:solidFill>
                <a:effectLst/>
                <a:uLnTx/>
                <a:uFillTx/>
                <a:latin typeface="Arial"/>
                <a:ea typeface="+mn-ea"/>
                <a:cs typeface="Arial"/>
                <a:sym typeface="Arial"/>
                <a:rtl val="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0" cap="none" spc="0" normalizeH="0" baseline="0" noProof="0">
              <a:ln>
                <a:noFill/>
              </a:ln>
              <a:solidFill>
                <a:srgbClr val="000000"/>
              </a:solidFill>
              <a:effectLst/>
              <a:uLnTx/>
              <a:uFillTx/>
              <a:latin typeface="Arial"/>
              <a:ea typeface="+mn-ea"/>
              <a:cs typeface="Arial"/>
              <a:sym typeface="Arial"/>
              <a:rtl val="0"/>
            </a:endParaRPr>
          </a:p>
        </p:txBody>
      </p:sp>
    </p:spTree>
    <p:extLst>
      <p:ext uri="{BB962C8B-B14F-4D97-AF65-F5344CB8AC3E}">
        <p14:creationId xmlns:p14="http://schemas.microsoft.com/office/powerpoint/2010/main" val="376552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49A9A5-456B-4A94-BA18-A75DFF91ABE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2716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Under part 1 of the Care Act 2014, local authorities have duties to make sure that people who live in their areas:</a:t>
            </a:r>
            <a:endParaRPr lang="en-US" dirty="0"/>
          </a:p>
          <a:p>
            <a:pPr marL="171450" indent="-171450">
              <a:buFont typeface="Arial,Sans-Serif"/>
              <a:buChar char="•"/>
            </a:pPr>
            <a:r>
              <a:rPr lang="en-GB" dirty="0"/>
              <a:t>Receive services that prevent their care needs from becoming more serious, or delay the impact of their needs</a:t>
            </a:r>
            <a:endParaRPr lang="en-US" dirty="0"/>
          </a:p>
          <a:p>
            <a:pPr marL="171450" indent="-171450">
              <a:buFont typeface="Arial,Sans-Serif"/>
              <a:buChar char="•"/>
            </a:pPr>
            <a:r>
              <a:rPr lang="en-GB" dirty="0"/>
              <a:t>Can get the information and advice they need to make good decisions about care and support</a:t>
            </a:r>
            <a:endParaRPr lang="en-US" dirty="0"/>
          </a:p>
          <a:p>
            <a:pPr marL="171450" indent="-171450">
              <a:buFont typeface="Arial,Sans-Serif"/>
              <a:buChar char="•"/>
            </a:pPr>
            <a:r>
              <a:rPr lang="en-GB" dirty="0"/>
              <a:t>Have a range of high quality, appropriate services to choose from</a:t>
            </a:r>
            <a:endParaRPr lang="en-US" dirty="0"/>
          </a:p>
          <a:p>
            <a:pPr marL="171450" indent="-171450">
              <a:buFont typeface="Arial,Sans-Serif"/>
              <a:buChar char="•"/>
            </a:pPr>
            <a:endParaRPr lang="en-GB" dirty="0"/>
          </a:p>
          <a:p>
            <a:r>
              <a:rPr lang="en-GB" dirty="0"/>
              <a:t>In delivering these duties, local authorities should work with their communities and other partners (such as the NHS) to make sure services are fit for what local people need now and in the future.</a:t>
            </a:r>
            <a:endParaRPr lang="en-GB" dirty="0">
              <a:cs typeface="Calibri"/>
            </a:endParaRPr>
          </a:p>
          <a:p>
            <a:endParaRPr lang="en-GB" dirty="0">
              <a:cs typeface="Calibri"/>
            </a:endParaRPr>
          </a:p>
          <a:p>
            <a:r>
              <a:rPr lang="en-GB" dirty="0">
                <a:cs typeface="Calibri"/>
              </a:rPr>
              <a:t>We will be assessing local authorities specifically on these duties.</a:t>
            </a:r>
          </a:p>
          <a:p>
            <a:endParaRPr lang="en-GB" dirty="0">
              <a:cs typeface="Calibri"/>
            </a:endParaRPr>
          </a:p>
          <a:p>
            <a:r>
              <a:rPr lang="en-GB" dirty="0">
                <a:cs typeface="Calibri"/>
              </a:rPr>
              <a:t>The initial focus of our local authority assessments will be across four themes:</a:t>
            </a:r>
          </a:p>
          <a:p>
            <a:pPr marL="171450" indent="-171450">
              <a:buFont typeface="Arial"/>
              <a:buChar char="•"/>
            </a:pPr>
            <a:r>
              <a:rPr lang="en-GB" dirty="0">
                <a:cs typeface="Calibri"/>
              </a:rPr>
              <a:t>Working with people</a:t>
            </a:r>
          </a:p>
          <a:p>
            <a:pPr marL="171450" indent="-171450">
              <a:buFont typeface="Arial"/>
              <a:buChar char="•"/>
            </a:pPr>
            <a:r>
              <a:rPr lang="en-GB" dirty="0">
                <a:cs typeface="Calibri"/>
              </a:rPr>
              <a:t>Providing support</a:t>
            </a:r>
          </a:p>
          <a:p>
            <a:pPr marL="171450" indent="-171450">
              <a:buFont typeface="Arial"/>
              <a:buChar char="•"/>
            </a:pPr>
            <a:r>
              <a:rPr lang="en-GB" dirty="0">
                <a:cs typeface="Calibri"/>
              </a:rPr>
              <a:t>Ensuring safety</a:t>
            </a:r>
          </a:p>
          <a:p>
            <a:pPr marL="171450" indent="-171450">
              <a:buFont typeface="Arial"/>
              <a:buChar char="•"/>
            </a:pPr>
            <a:r>
              <a:rPr lang="en-GB" dirty="0">
                <a:cs typeface="Calibri"/>
              </a:rPr>
              <a:t>Leadership and workforce</a:t>
            </a:r>
          </a:p>
          <a:p>
            <a:pPr marL="171450" indent="-171450">
              <a:buFont typeface="Arial"/>
              <a:buChar char="•"/>
            </a:pPr>
            <a:endParaRPr lang="en-GB" dirty="0">
              <a:cs typeface="Calibri"/>
            </a:endParaRPr>
          </a:p>
          <a:p>
            <a:r>
              <a:rPr lang="en-GB" dirty="0">
                <a:cs typeface="Calibri"/>
              </a:rPr>
              <a:t>Similarly to our ICS approach, a subset of quality statements from the single assessment framework will sit under each theme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49A9A5-456B-4A94-BA18-A75DFF91ABE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3601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CAAAB-62D3-4E5E-B1DF-0A4C774605F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1747792D-23A1-4B5D-A015-3262010F0A9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0D626D-8555-4CB1-812A-D314B2B1B749}"/>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1638552F-98CE-4650-9D2B-7BD4927040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6195CF-0346-48BD-A14E-78691D4C6645}"/>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78228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BD3C-6064-4C46-A6FA-2B64F60E07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16D15F-084A-4ED7-9B68-79C5380A2A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47EF73-9B0F-4310-AAF2-C7DA074491CE}"/>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7C63E14D-8915-43F1-9E18-EE2DEE902B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C872EB-78A1-47AD-B1F9-3B85ABCDEAE7}"/>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576301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9CCE2-DAB6-44A7-8B6F-08BC8CBD2315}"/>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222128-72F5-4097-90F6-D013A55D80F5}"/>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556419-5509-4F79-AB06-9C7801A8C0C7}"/>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6481E44E-E402-4041-A61D-B623923A67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2A3E1-7A6B-4B96-B202-E1B1723FE8BD}"/>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1207143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7"/>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3"/>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44"/>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189839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2" y="436523"/>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2"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2732403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AutoShape 145"/>
          <p:cNvSpPr>
            <a:spLocks noChangeArrowheads="1"/>
          </p:cNvSpPr>
          <p:nvPr userDrawn="1"/>
        </p:nvSpPr>
        <p:spPr bwMode="ltGray">
          <a:xfrm flipV="1">
            <a:off x="647700" y="2353504"/>
            <a:ext cx="5919791" cy="1790686"/>
          </a:xfrm>
          <a:prstGeom prst="roundRect">
            <a:avLst>
              <a:gd name="adj" fmla="val 4407"/>
            </a:avLst>
          </a:prstGeom>
          <a:solidFill>
            <a:srgbClr val="5F2861"/>
          </a:solidFill>
          <a:ln>
            <a:noFill/>
          </a:ln>
        </p:spPr>
        <p:txBody>
          <a:bodyPr wrap="none" anchor="ctr"/>
          <a:lstStyle/>
          <a:p>
            <a:pPr fontAlgn="base">
              <a:spcBef>
                <a:spcPct val="0"/>
              </a:spcBef>
              <a:spcAft>
                <a:spcPct val="0"/>
              </a:spcAft>
              <a:defRPr/>
            </a:pPr>
            <a:endParaRPr lang="en-US" sz="1200">
              <a:solidFill>
                <a:srgbClr val="000000"/>
              </a:solidFill>
            </a:endParaRPr>
          </a:p>
        </p:txBody>
      </p:sp>
      <p:pic>
        <p:nvPicPr>
          <p:cNvPr id="6" name="Picture 146" descr="CQC_logo_CMYK"/>
          <p:cNvPicPr>
            <a:picLocks noChangeAspect="1" noChangeArrowheads="1"/>
          </p:cNvPicPr>
          <p:nvPr userDrawn="1"/>
        </p:nvPicPr>
        <p:blipFill>
          <a:blip r:embed="rId2" cstate="print"/>
          <a:srcRect/>
          <a:stretch>
            <a:fillRect/>
          </a:stretch>
        </p:blipFill>
        <p:spPr bwMode="auto">
          <a:xfrm>
            <a:off x="7035657" y="357155"/>
            <a:ext cx="1826232" cy="708027"/>
          </a:xfrm>
          <a:prstGeom prst="rect">
            <a:avLst/>
          </a:prstGeom>
          <a:noFill/>
          <a:ln w="9525">
            <a:noFill/>
            <a:miter lim="800000"/>
            <a:headEnd/>
            <a:tailEnd/>
          </a:ln>
        </p:spPr>
      </p:pic>
      <p:grpSp>
        <p:nvGrpSpPr>
          <p:cNvPr id="10" name="McK Title Elements" hidden="1"/>
          <p:cNvGrpSpPr>
            <a:grpSpLocks/>
          </p:cNvGrpSpPr>
          <p:nvPr userDrawn="1"/>
        </p:nvGrpSpPr>
        <p:grpSpPr bwMode="auto">
          <a:xfrm>
            <a:off x="647701" y="5304968"/>
            <a:ext cx="5035550" cy="377164"/>
            <a:chOff x="1663" y="3142"/>
            <a:chExt cx="3109" cy="233"/>
          </a:xfrm>
        </p:grpSpPr>
        <p:sp>
          <p:nvSpPr>
            <p:cNvPr id="11" name="McK Document type"/>
            <p:cNvSpPr txBox="1">
              <a:spLocks noChangeArrowheads="1"/>
            </p:cNvSpPr>
            <p:nvPr/>
          </p:nvSpPr>
          <p:spPr bwMode="gray">
            <a:xfrm>
              <a:off x="1663" y="3142"/>
              <a:ext cx="3109" cy="100"/>
            </a:xfrm>
            <a:prstGeom prst="rect">
              <a:avLst/>
            </a:prstGeom>
            <a:noFill/>
            <a:ln>
              <a:noFill/>
            </a:ln>
            <a:effec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a:solidFill>
                    <a:srgbClr val="000000"/>
                  </a:solidFill>
                  <a:latin typeface="Arial"/>
                </a:rPr>
                <a:t>Document type</a:t>
              </a:r>
            </a:p>
          </p:txBody>
        </p:sp>
        <p:sp>
          <p:nvSpPr>
            <p:cNvPr id="12" name="McK Date"/>
            <p:cNvSpPr txBox="1">
              <a:spLocks noChangeArrowheads="1"/>
            </p:cNvSpPr>
            <p:nvPr/>
          </p:nvSpPr>
          <p:spPr bwMode="gray">
            <a:xfrm>
              <a:off x="1663" y="3275"/>
              <a:ext cx="3109" cy="100"/>
            </a:xfrm>
            <a:prstGeom prst="rect">
              <a:avLst/>
            </a:prstGeom>
            <a:noFill/>
            <a:ln>
              <a:noFill/>
            </a:ln>
            <a:effec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a:solidFill>
                    <a:srgbClr val="000000"/>
                  </a:solidFill>
                  <a:latin typeface="Arial"/>
                </a:rPr>
                <a:t>Date</a:t>
              </a:r>
            </a:p>
          </p:txBody>
        </p:sp>
      </p:grpSp>
      <p:sp>
        <p:nvSpPr>
          <p:cNvPr id="13315" name="Rectangle 1027"/>
          <p:cNvSpPr>
            <a:spLocks noGrp="1" noChangeArrowheads="1"/>
          </p:cNvSpPr>
          <p:nvPr>
            <p:ph type="subTitle" idx="1"/>
          </p:nvPr>
        </p:nvSpPr>
        <p:spPr bwMode="auto">
          <a:xfrm>
            <a:off x="753457" y="3352064"/>
            <a:ext cx="5708275" cy="230832"/>
          </a:xfrm>
        </p:spPr>
        <p:txBody>
          <a:bodyPr/>
          <a:lstStyle>
            <a:lvl1pPr>
              <a:defRPr sz="1500" baseline="0">
                <a:solidFill>
                  <a:schemeClr val="bg1"/>
                </a:solidFill>
                <a:latin typeface="+mj-lt"/>
                <a:ea typeface="+mj-ea"/>
              </a:defRPr>
            </a:lvl1pPr>
          </a:lstStyle>
          <a:p>
            <a:pPr lvl="0"/>
            <a:r>
              <a:rPr lang="en-US" noProof="0"/>
              <a:t>Click to edit Master subtitle style</a:t>
            </a:r>
          </a:p>
        </p:txBody>
      </p:sp>
      <p:sp>
        <p:nvSpPr>
          <p:cNvPr id="13314" name="Rectangle 1026"/>
          <p:cNvSpPr>
            <a:spLocks noGrp="1" noChangeArrowheads="1"/>
          </p:cNvSpPr>
          <p:nvPr>
            <p:ph type="ctrTitle"/>
          </p:nvPr>
        </p:nvSpPr>
        <p:spPr bwMode="auto">
          <a:xfrm>
            <a:off x="753458" y="2582855"/>
            <a:ext cx="5708275" cy="403957"/>
          </a:xfrm>
          <a:prstGeom prst="rect">
            <a:avLst/>
          </a:prstGeom>
        </p:spPr>
        <p:txBody>
          <a:bodyPr anchor="t"/>
          <a:lstStyle>
            <a:lvl1pPr>
              <a:defRPr sz="2625" b="0" baseline="0">
                <a:solidFill>
                  <a:schemeClr val="bg1"/>
                </a:solidFill>
                <a:latin typeface="+mj-lt"/>
                <a:ea typeface="+mj-ea"/>
              </a:defRPr>
            </a:lvl1pPr>
          </a:lstStyle>
          <a:p>
            <a:pPr lvl="0"/>
            <a:r>
              <a:rPr lang="en-US" noProof="0"/>
              <a:t>Click to edit Master title style</a:t>
            </a:r>
          </a:p>
        </p:txBody>
      </p:sp>
    </p:spTree>
    <p:extLst>
      <p:ext uri="{BB962C8B-B14F-4D97-AF65-F5344CB8AC3E}">
        <p14:creationId xmlns:p14="http://schemas.microsoft.com/office/powerpoint/2010/main" val="1479398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2"/>
          <p:cNvSpPr>
            <a:spLocks noGrp="1" noChangeArrowheads="1"/>
          </p:cNvSpPr>
          <p:nvPr>
            <p:ph type="title"/>
          </p:nvPr>
        </p:nvSpPr>
        <p:spPr bwMode="gray">
          <a:xfrm>
            <a:off x="628650" y="829149"/>
            <a:ext cx="5734050" cy="230832"/>
          </a:xfrm>
          <a:prstGeom prst="rect">
            <a:avLst/>
          </a:prstGeom>
          <a:noFill/>
          <a:ln>
            <a:noFill/>
          </a:ln>
          <a:effectLst/>
        </p:spPr>
        <p:txBody>
          <a:bodyPr/>
          <a:lstStyle>
            <a:lvl1pPr>
              <a:defRPr sz="1500"/>
            </a:lvl1pPr>
          </a:lstStyle>
          <a:p>
            <a:pPr lvl="0"/>
            <a:r>
              <a:rPr lang="en-US" noProof="0"/>
              <a:t>Click to edit Master title style</a:t>
            </a:r>
          </a:p>
        </p:txBody>
      </p:sp>
    </p:spTree>
    <p:extLst>
      <p:ext uri="{BB962C8B-B14F-4D97-AF65-F5344CB8AC3E}">
        <p14:creationId xmlns:p14="http://schemas.microsoft.com/office/powerpoint/2010/main" val="826104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Placeholder 2"/>
          <p:cNvSpPr>
            <a:spLocks noGrp="1" noChangeArrowheads="1"/>
          </p:cNvSpPr>
          <p:nvPr>
            <p:ph type="title"/>
          </p:nvPr>
        </p:nvSpPr>
        <p:spPr bwMode="auto">
          <a:xfrm>
            <a:off x="628650" y="829149"/>
            <a:ext cx="5734050" cy="230832"/>
          </a:xfrm>
          <a:prstGeom prst="rect">
            <a:avLst/>
          </a:prstGeom>
          <a:noFill/>
          <a:ln>
            <a:noFill/>
          </a:ln>
          <a:effectLst/>
        </p:spPr>
        <p:txBody>
          <a:bodyPr/>
          <a:lstStyle/>
          <a:p>
            <a:pPr lvl="0"/>
            <a:r>
              <a:rPr lang="en-US" noProof="0"/>
              <a:t>Click to edit Master title style</a:t>
            </a:r>
          </a:p>
        </p:txBody>
      </p:sp>
    </p:spTree>
    <p:extLst>
      <p:ext uri="{BB962C8B-B14F-4D97-AF65-F5344CB8AC3E}">
        <p14:creationId xmlns:p14="http://schemas.microsoft.com/office/powerpoint/2010/main" val="2056268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7057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1569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Purple chapter">
    <p:spTree>
      <p:nvGrpSpPr>
        <p:cNvPr id="1" name="Shape 13"/>
        <p:cNvGrpSpPr/>
        <p:nvPr/>
      </p:nvGrpSpPr>
      <p:grpSpPr>
        <a:xfrm>
          <a:off x="0" y="0"/>
          <a:ext cx="0" cy="0"/>
          <a:chOff x="0" y="0"/>
          <a:chExt cx="0" cy="0"/>
        </a:xfrm>
      </p:grpSpPr>
      <p:sp>
        <p:nvSpPr>
          <p:cNvPr id="2" name="Rectangle 1">
            <a:extLst>
              <a:ext uri="{FF2B5EF4-FFF2-40B4-BE49-F238E27FC236}">
                <a16:creationId xmlns:a16="http://schemas.microsoft.com/office/drawing/2014/main" id="{3CDE5A6C-D7BF-499E-8857-77AF16A556A4}"/>
              </a:ext>
              <a:ext uri="{C183D7F6-B498-43B3-948B-1728B52AA6E4}">
                <adec:decorative xmlns:adec="http://schemas.microsoft.com/office/drawing/2017/decorative" val="1"/>
              </a:ext>
            </a:extLst>
          </p:cNvPr>
          <p:cNvSpPr/>
          <p:nvPr/>
        </p:nvSpPr>
        <p:spPr>
          <a:xfrm>
            <a:off x="0" y="2"/>
            <a:ext cx="9144000" cy="6405331"/>
          </a:xfrm>
          <a:prstGeom prst="rect">
            <a:avLst/>
          </a:prstGeom>
          <a:solidFill>
            <a:srgbClr val="9325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Title 2">
            <a:extLst>
              <a:ext uri="{FF2B5EF4-FFF2-40B4-BE49-F238E27FC236}">
                <a16:creationId xmlns:a16="http://schemas.microsoft.com/office/drawing/2014/main" id="{7B5FAFA3-BAAA-4287-B2FB-F23EA73422BA}"/>
              </a:ext>
            </a:extLst>
          </p:cNvPr>
          <p:cNvSpPr>
            <a:spLocks noGrp="1"/>
          </p:cNvSpPr>
          <p:nvPr>
            <p:ph type="title"/>
          </p:nvPr>
        </p:nvSpPr>
        <p:spPr>
          <a:xfrm>
            <a:off x="628650" y="3198170"/>
            <a:ext cx="7886700" cy="461665"/>
          </a:xfrm>
          <a:prstGeom prst="rect">
            <a:avLst/>
          </a:prstGeom>
        </p:spPr>
        <p:txBody>
          <a:bodyPr/>
          <a:lstStyle>
            <a:lvl1pPr>
              <a:defRPr sz="3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4172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C2545-BCDF-4DC3-827F-895902B82BE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CC77F2-E3D4-4AC0-8698-EB24EAEDE4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F4373E-2D78-4C58-80E5-7FA836B0D605}"/>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37C1E885-B571-4B86-AD70-F9A4B0099C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EA057D-C62D-4CF7-9AC3-C6DDEDFDCFB0}"/>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602779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6"/>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2"/>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43"/>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2471566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2" y="436522"/>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2"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25312490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urple chapter">
    <p:spTree>
      <p:nvGrpSpPr>
        <p:cNvPr id="1" name="Shape 13"/>
        <p:cNvGrpSpPr/>
        <p:nvPr/>
      </p:nvGrpSpPr>
      <p:grpSpPr>
        <a:xfrm>
          <a:off x="0" y="0"/>
          <a:ext cx="0" cy="0"/>
          <a:chOff x="0" y="0"/>
          <a:chExt cx="0" cy="0"/>
        </a:xfrm>
      </p:grpSpPr>
      <p:sp>
        <p:nvSpPr>
          <p:cNvPr id="2" name="Rectangle 1">
            <a:extLst>
              <a:ext uri="{FF2B5EF4-FFF2-40B4-BE49-F238E27FC236}">
                <a16:creationId xmlns:a16="http://schemas.microsoft.com/office/drawing/2014/main" id="{3CDE5A6C-D7BF-499E-8857-77AF16A556A4}"/>
              </a:ext>
              <a:ext uri="{C183D7F6-B498-43B3-948B-1728B52AA6E4}">
                <adec:decorative xmlns:adec="http://schemas.microsoft.com/office/drawing/2017/decorative" val="1"/>
              </a:ext>
            </a:extLst>
          </p:cNvPr>
          <p:cNvSpPr/>
          <p:nvPr/>
        </p:nvSpPr>
        <p:spPr>
          <a:xfrm>
            <a:off x="0" y="0"/>
            <a:ext cx="9144000" cy="6405331"/>
          </a:xfrm>
          <a:prstGeom prst="rect">
            <a:avLst/>
          </a:prstGeom>
          <a:solidFill>
            <a:srgbClr val="9325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 name="Title 2">
            <a:extLst>
              <a:ext uri="{FF2B5EF4-FFF2-40B4-BE49-F238E27FC236}">
                <a16:creationId xmlns:a16="http://schemas.microsoft.com/office/drawing/2014/main" id="{7B5FAFA3-BAAA-4287-B2FB-F23EA73422BA}"/>
              </a:ext>
            </a:extLst>
          </p:cNvPr>
          <p:cNvSpPr>
            <a:spLocks noGrp="1"/>
          </p:cNvSpPr>
          <p:nvPr>
            <p:ph type="title"/>
          </p:nvPr>
        </p:nvSpPr>
        <p:spPr>
          <a:xfrm>
            <a:off x="628650" y="2995166"/>
            <a:ext cx="7886700" cy="867669"/>
          </a:xfrm>
          <a:prstGeom prst="rect">
            <a:avLst/>
          </a:prstGeom>
        </p:spPr>
        <p:txBody>
          <a:bodyPr/>
          <a:lstStyle>
            <a:lvl1pPr>
              <a:defRPr sz="4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884278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8"/>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9"/>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50"/>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2979596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5" y="436529"/>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5"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34378905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Purple chapter">
    <p:spTree>
      <p:nvGrpSpPr>
        <p:cNvPr id="1" name="Shape 13"/>
        <p:cNvGrpSpPr/>
        <p:nvPr/>
      </p:nvGrpSpPr>
      <p:grpSpPr>
        <a:xfrm>
          <a:off x="0" y="0"/>
          <a:ext cx="0" cy="0"/>
          <a:chOff x="0" y="0"/>
          <a:chExt cx="0" cy="0"/>
        </a:xfrm>
      </p:grpSpPr>
      <p:sp>
        <p:nvSpPr>
          <p:cNvPr id="2" name="Rectangle 1">
            <a:extLst>
              <a:ext uri="{FF2B5EF4-FFF2-40B4-BE49-F238E27FC236}">
                <a16:creationId xmlns:a16="http://schemas.microsoft.com/office/drawing/2014/main" id="{3CDE5A6C-D7BF-499E-8857-77AF16A556A4}"/>
              </a:ext>
            </a:extLst>
          </p:cNvPr>
          <p:cNvSpPr/>
          <p:nvPr/>
        </p:nvSpPr>
        <p:spPr>
          <a:xfrm>
            <a:off x="0" y="8"/>
            <a:ext cx="9144000" cy="6405331"/>
          </a:xfrm>
          <a:prstGeom prst="rect">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 name="Title 2">
            <a:extLst>
              <a:ext uri="{FF2B5EF4-FFF2-40B4-BE49-F238E27FC236}">
                <a16:creationId xmlns:a16="http://schemas.microsoft.com/office/drawing/2014/main" id="{7B5FAFA3-BAAA-4287-B2FB-F23EA73422BA}"/>
              </a:ext>
            </a:extLst>
          </p:cNvPr>
          <p:cNvSpPr>
            <a:spLocks noGrp="1"/>
          </p:cNvSpPr>
          <p:nvPr>
            <p:ph type="title"/>
          </p:nvPr>
        </p:nvSpPr>
        <p:spPr>
          <a:xfrm>
            <a:off x="628650" y="2995169"/>
            <a:ext cx="7886700" cy="867669"/>
          </a:xfrm>
          <a:prstGeom prst="rect">
            <a:avLst/>
          </a:prstGeom>
        </p:spPr>
        <p:txBody>
          <a:bodyPr/>
          <a:lstStyle>
            <a:lvl1pPr>
              <a:defRPr sz="4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1374142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7"/>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3"/>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44"/>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9947951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2" y="436523"/>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2"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2599553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58AE29E-1597-4A94-8CEE-81C720C2A132}" type="slidenum">
              <a:rPr lang="en-US"/>
              <a:pPr>
                <a:defRPr/>
              </a:pPr>
              <a:t>‹#›</a:t>
            </a:fld>
            <a:endParaRPr lang="en-US" sz="1050">
              <a:solidFill>
                <a:srgbClr val="6D2E69"/>
              </a:solidFill>
            </a:endParaRPr>
          </a:p>
        </p:txBody>
      </p:sp>
    </p:spTree>
    <p:extLst>
      <p:ext uri="{BB962C8B-B14F-4D97-AF65-F5344CB8AC3E}">
        <p14:creationId xmlns:p14="http://schemas.microsoft.com/office/powerpoint/2010/main" val="14936699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Purple chapter">
    <p:spTree>
      <p:nvGrpSpPr>
        <p:cNvPr id="1" name="Shape 13"/>
        <p:cNvGrpSpPr/>
        <p:nvPr/>
      </p:nvGrpSpPr>
      <p:grpSpPr>
        <a:xfrm>
          <a:off x="0" y="0"/>
          <a:ext cx="0" cy="0"/>
          <a:chOff x="0" y="0"/>
          <a:chExt cx="0" cy="0"/>
        </a:xfrm>
      </p:grpSpPr>
      <p:sp>
        <p:nvSpPr>
          <p:cNvPr id="2" name="Rectangle 1">
            <a:extLst>
              <a:ext uri="{FF2B5EF4-FFF2-40B4-BE49-F238E27FC236}">
                <a16:creationId xmlns:a16="http://schemas.microsoft.com/office/drawing/2014/main" id="{3CDE5A6C-D7BF-499E-8857-77AF16A556A4}"/>
              </a:ext>
            </a:extLst>
          </p:cNvPr>
          <p:cNvSpPr/>
          <p:nvPr/>
        </p:nvSpPr>
        <p:spPr>
          <a:xfrm>
            <a:off x="0" y="8"/>
            <a:ext cx="9144000" cy="6405331"/>
          </a:xfrm>
          <a:prstGeom prst="rect">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 name="Title 2">
            <a:extLst>
              <a:ext uri="{FF2B5EF4-FFF2-40B4-BE49-F238E27FC236}">
                <a16:creationId xmlns:a16="http://schemas.microsoft.com/office/drawing/2014/main" id="{7B5FAFA3-BAAA-4287-B2FB-F23EA73422BA}"/>
              </a:ext>
            </a:extLst>
          </p:cNvPr>
          <p:cNvSpPr>
            <a:spLocks noGrp="1"/>
          </p:cNvSpPr>
          <p:nvPr>
            <p:ph type="title"/>
          </p:nvPr>
        </p:nvSpPr>
        <p:spPr>
          <a:xfrm>
            <a:off x="628650" y="2995169"/>
            <a:ext cx="7886700" cy="867669"/>
          </a:xfrm>
          <a:prstGeom prst="rect">
            <a:avLst/>
          </a:prstGeom>
        </p:spPr>
        <p:txBody>
          <a:bodyPr/>
          <a:lstStyle>
            <a:lvl1pPr>
              <a:defRPr sz="4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63636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AA759-FBB2-47AB-B946-D3C549DB9D3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1B12D0-2551-4B71-A5AD-C8E9389B55D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30CE863-8A54-45C1-8827-C090BD395F36}"/>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3D36E666-24DE-4CDE-BA3F-B6EAEF2D12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5572EA-F89F-4FCD-9C86-ECD00F1C6E9E}"/>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27847073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7"/>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3"/>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44"/>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8275466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2" y="436523"/>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2"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42849945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Purple chapter">
    <p:spTree>
      <p:nvGrpSpPr>
        <p:cNvPr id="1" name="Shape 13"/>
        <p:cNvGrpSpPr/>
        <p:nvPr/>
      </p:nvGrpSpPr>
      <p:grpSpPr>
        <a:xfrm>
          <a:off x="0" y="0"/>
          <a:ext cx="0" cy="0"/>
          <a:chOff x="0" y="0"/>
          <a:chExt cx="0" cy="0"/>
        </a:xfrm>
      </p:grpSpPr>
      <p:sp>
        <p:nvSpPr>
          <p:cNvPr id="2" name="Rectangle 1">
            <a:extLst>
              <a:ext uri="{FF2B5EF4-FFF2-40B4-BE49-F238E27FC236}">
                <a16:creationId xmlns:a16="http://schemas.microsoft.com/office/drawing/2014/main" id="{3CDE5A6C-D7BF-499E-8857-77AF16A556A4}"/>
              </a:ext>
            </a:extLst>
          </p:cNvPr>
          <p:cNvSpPr/>
          <p:nvPr/>
        </p:nvSpPr>
        <p:spPr>
          <a:xfrm>
            <a:off x="0" y="1"/>
            <a:ext cx="9144000" cy="6405331"/>
          </a:xfrm>
          <a:prstGeom prst="rect">
            <a:avLst/>
          </a:prstGeom>
          <a:solidFill>
            <a:srgbClr val="5F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 name="Title 2">
            <a:extLst>
              <a:ext uri="{FF2B5EF4-FFF2-40B4-BE49-F238E27FC236}">
                <a16:creationId xmlns:a16="http://schemas.microsoft.com/office/drawing/2014/main" id="{7B5FAFA3-BAAA-4287-B2FB-F23EA73422BA}"/>
              </a:ext>
            </a:extLst>
          </p:cNvPr>
          <p:cNvSpPr>
            <a:spLocks noGrp="1"/>
          </p:cNvSpPr>
          <p:nvPr>
            <p:ph type="title"/>
          </p:nvPr>
        </p:nvSpPr>
        <p:spPr>
          <a:xfrm>
            <a:off x="628650" y="2995167"/>
            <a:ext cx="7886700" cy="867669"/>
          </a:xfrm>
          <a:prstGeom prst="rect">
            <a:avLst/>
          </a:prstGeom>
        </p:spPr>
        <p:txBody>
          <a:bodyPr/>
          <a:lstStyle>
            <a:lvl1pPr>
              <a:defRPr sz="4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080032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47705" y="485792"/>
            <a:ext cx="5578475" cy="906463"/>
          </a:xfrm>
          <a:prstGeom prst="rect">
            <a:avLst/>
          </a:prstGeom>
        </p:spPr>
        <p:txBody>
          <a:bodyPr/>
          <a:lstStyle/>
          <a:p>
            <a:r>
              <a:rPr lang="en-GB"/>
              <a:t>Click to edit Master title style</a:t>
            </a:r>
            <a:endParaRPr lang="en-US"/>
          </a:p>
        </p:txBody>
      </p:sp>
      <p:sp>
        <p:nvSpPr>
          <p:cNvPr id="4" name="Text Placeholder 3"/>
          <p:cNvSpPr>
            <a:spLocks noGrp="1"/>
          </p:cNvSpPr>
          <p:nvPr>
            <p:ph type="body" sz="quarter" idx="10"/>
          </p:nvPr>
        </p:nvSpPr>
        <p:spPr>
          <a:xfrm>
            <a:off x="395488" y="1268764"/>
            <a:ext cx="8208962" cy="43910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796104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563211" y="326067"/>
            <a:ext cx="7886700" cy="3102935"/>
          </a:xfrm>
          <a:prstGeom prst="rect">
            <a:avLst/>
          </a:prstGeom>
        </p:spPr>
        <p:txBody>
          <a:bodyPr/>
          <a:lstStyle>
            <a:lvl1pPr>
              <a:defRPr sz="72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563211" y="3910213"/>
            <a:ext cx="78867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563211" y="5168444"/>
            <a:ext cx="7886700" cy="767655"/>
          </a:xfrm>
        </p:spPr>
        <p:txBody>
          <a:bodyPr/>
          <a:lstStyle>
            <a:lvl1pPr>
              <a:defRPr sz="3200"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2720378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457382" y="436523"/>
            <a:ext cx="8229239" cy="1325033"/>
          </a:xfrm>
          <a:prstGeom prst="rect">
            <a:avLst/>
          </a:prstGeom>
        </p:spPr>
        <p:txBody>
          <a:bodyPr/>
          <a:lstStyle>
            <a:lvl1pPr>
              <a:defRPr sz="4000"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457382" y="2900863"/>
            <a:ext cx="8229239" cy="1056276"/>
          </a:xfrm>
          <a:prstGeom prst="rect">
            <a:avLst/>
          </a:prstGeom>
          <a:noFill/>
          <a:ln>
            <a:noFill/>
          </a:ln>
        </p:spPr>
        <p:txBody>
          <a:bodyPr lIns="91425" tIns="91425" rIns="91425" bIns="91425" anchor="t" anchorCtr="0"/>
          <a:lstStyle>
            <a:lvl1pPr marL="0" marR="0" indent="0" algn="l" rtl="0">
              <a:spcBef>
                <a:spcPts val="0"/>
              </a:spcBef>
              <a:defRPr sz="3200"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9326860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GB"/>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775BEBA1-7E28-4A1B-8C9C-8CBE1B2310FD}" type="slidenum">
              <a:rPr lang="en-US"/>
              <a:pPr>
                <a:defRPr/>
              </a:pPr>
              <a:t>‹#›</a:t>
            </a:fld>
            <a:endParaRPr lang="en-US" sz="1050">
              <a:solidFill>
                <a:srgbClr val="6D2E69"/>
              </a:solidFill>
            </a:endParaRPr>
          </a:p>
        </p:txBody>
      </p:sp>
    </p:spTree>
    <p:extLst>
      <p:ext uri="{BB962C8B-B14F-4D97-AF65-F5344CB8AC3E}">
        <p14:creationId xmlns:p14="http://schemas.microsoft.com/office/powerpoint/2010/main" val="4842143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58AE29E-1597-4A94-8CEE-81C720C2A132}" type="slidenum">
              <a:rPr lang="en-US"/>
              <a:pPr>
                <a:defRPr/>
              </a:pPr>
              <a:t>‹#›</a:t>
            </a:fld>
            <a:endParaRPr lang="en-US" sz="1050">
              <a:solidFill>
                <a:srgbClr val="6D2E69"/>
              </a:solidFill>
            </a:endParaRPr>
          </a:p>
        </p:txBody>
      </p:sp>
    </p:spTree>
    <p:extLst>
      <p:ext uri="{BB962C8B-B14F-4D97-AF65-F5344CB8AC3E}">
        <p14:creationId xmlns:p14="http://schemas.microsoft.com/office/powerpoint/2010/main" val="12488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E68B-4A5A-424B-8964-E9CB7301A7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BE89266-8EBF-417E-8933-3B095DA57FC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7D7542-FE9B-4960-8CF8-72D107DF0B56}"/>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97DD23-BEBD-4915-9CF4-72C303159895}"/>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6" name="Footer Placeholder 5">
            <a:extLst>
              <a:ext uri="{FF2B5EF4-FFF2-40B4-BE49-F238E27FC236}">
                <a16:creationId xmlns:a16="http://schemas.microsoft.com/office/drawing/2014/main" id="{732176F8-755E-47F7-AD1F-0382E8F90B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0AF8D8-C82B-4F3C-B3E0-EB67F872E710}"/>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640262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49D7-A29D-4640-A735-13C5B36C84C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9474A2-588F-49F4-89E3-BEDB2AA1C51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690322FE-D6F8-472F-8832-C468CA7D2C8A}"/>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37F418-3428-4B92-B56B-036DA42CD2F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A0D2F23F-DA66-47A8-A2B0-EB094EF64905}"/>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7F9B44A-A012-4C86-B9B2-5E1B29116B19}"/>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8" name="Footer Placeholder 7">
            <a:extLst>
              <a:ext uri="{FF2B5EF4-FFF2-40B4-BE49-F238E27FC236}">
                <a16:creationId xmlns:a16="http://schemas.microsoft.com/office/drawing/2014/main" id="{C68CFAFF-9EF0-49C6-9FB8-8A0987F3F8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AC335-B02C-4057-A770-9B21FBD4972B}"/>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70635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FAF8F-19B0-491F-8826-E0F8C30CB0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A35A13-2DE2-4E96-BEE7-40294D49F08B}"/>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4" name="Footer Placeholder 3">
            <a:extLst>
              <a:ext uri="{FF2B5EF4-FFF2-40B4-BE49-F238E27FC236}">
                <a16:creationId xmlns:a16="http://schemas.microsoft.com/office/drawing/2014/main" id="{30F44463-4007-460A-AF7E-818025C2197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E56EAF1-DF06-4192-9158-A43BEB41ED4C}"/>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13558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C73483-78A8-4765-BEC8-D7EAB45155FD}"/>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3" name="Footer Placeholder 2">
            <a:extLst>
              <a:ext uri="{FF2B5EF4-FFF2-40B4-BE49-F238E27FC236}">
                <a16:creationId xmlns:a16="http://schemas.microsoft.com/office/drawing/2014/main" id="{7888AB55-335B-4079-B567-49A6EA4A4DA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654E64-A97F-49AF-8662-A2835BB8E2FB}"/>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31956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260F6-9A23-4CC8-B74C-FCFBDA9065B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ED5F618-ED15-4E10-9E2D-3E1A901FB8B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8278E9-A030-4846-9C94-5C4C5249A29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02AF63FE-781D-4445-9720-2C70FE93BECE}"/>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6" name="Footer Placeholder 5">
            <a:extLst>
              <a:ext uri="{FF2B5EF4-FFF2-40B4-BE49-F238E27FC236}">
                <a16:creationId xmlns:a16="http://schemas.microsoft.com/office/drawing/2014/main" id="{C49C320B-4786-40EA-BD72-B90FF70498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6BD75C-41E7-4BC5-BDD8-BE40A05849D6}"/>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6394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CF1DF-9357-4FFC-8523-38F03F26A5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F174A56-E47A-46B9-A31A-3F62BE448B5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A9EA0ABF-D09B-4E06-B652-612F5B698A5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F6BACB7-4FAF-4E43-A09D-F257C8BDB923}"/>
              </a:ext>
            </a:extLst>
          </p:cNvPr>
          <p:cNvSpPr>
            <a:spLocks noGrp="1"/>
          </p:cNvSpPr>
          <p:nvPr>
            <p:ph type="dt" sz="half" idx="10"/>
          </p:nvPr>
        </p:nvSpPr>
        <p:spPr/>
        <p:txBody>
          <a:bodyPr/>
          <a:lstStyle/>
          <a:p>
            <a:fld id="{43AEE1EC-4EB9-48D5-B4B7-DB5D5AAD8292}" type="datetimeFigureOut">
              <a:rPr lang="en-GB" smtClean="0"/>
              <a:t>02/02/2023</a:t>
            </a:fld>
            <a:endParaRPr lang="en-GB"/>
          </a:p>
        </p:txBody>
      </p:sp>
      <p:sp>
        <p:nvSpPr>
          <p:cNvPr id="6" name="Footer Placeholder 5">
            <a:extLst>
              <a:ext uri="{FF2B5EF4-FFF2-40B4-BE49-F238E27FC236}">
                <a16:creationId xmlns:a16="http://schemas.microsoft.com/office/drawing/2014/main" id="{2979C8B4-80C8-41FE-A511-77ECB53BD4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60DD0A-A9A5-4A92-87C8-861CB9BD2F02}"/>
              </a:ext>
            </a:extLst>
          </p:cNvPr>
          <p:cNvSpPr>
            <a:spLocks noGrp="1"/>
          </p:cNvSpPr>
          <p:nvPr>
            <p:ph type="sldNum" sz="quarter" idx="12"/>
          </p:nvPr>
        </p:nvSpPr>
        <p:spPr/>
        <p:txBody>
          <a:bodyPr/>
          <a:lstStyle/>
          <a:p>
            <a:fld id="{55F3C6C2-C308-4AEA-AFEE-7867000FD1F5}" type="slidenum">
              <a:rPr lang="en-GB" smtClean="0"/>
              <a:t>‹#›</a:t>
            </a:fld>
            <a:endParaRPr lang="en-GB"/>
          </a:p>
        </p:txBody>
      </p:sp>
    </p:spTree>
    <p:extLst>
      <p:ext uri="{BB962C8B-B14F-4D97-AF65-F5344CB8AC3E}">
        <p14:creationId xmlns:p14="http://schemas.microsoft.com/office/powerpoint/2010/main" val="120828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gs" Target="../tags/tag6.xml"/><Relationship Id="rId18" Type="http://schemas.openxmlformats.org/officeDocument/2006/relationships/tags" Target="../tags/tag11.xml"/><Relationship Id="rId3" Type="http://schemas.openxmlformats.org/officeDocument/2006/relationships/slideLayout" Target="../slideLayouts/slideLayout16.xml"/><Relationship Id="rId21" Type="http://schemas.openxmlformats.org/officeDocument/2006/relationships/tags" Target="../tags/tag14.xml"/><Relationship Id="rId7" Type="http://schemas.openxmlformats.org/officeDocument/2006/relationships/theme" Target="../theme/theme3.x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image" Target="../media/image3.emf"/><Relationship Id="rId2" Type="http://schemas.openxmlformats.org/officeDocument/2006/relationships/slideLayout" Target="../slideLayouts/slideLayout15.xml"/><Relationship Id="rId16" Type="http://schemas.openxmlformats.org/officeDocument/2006/relationships/tags" Target="../tags/tag9.xml"/><Relationship Id="rId20" Type="http://schemas.openxmlformats.org/officeDocument/2006/relationships/tags" Target="../tags/tag1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ags" Target="../tags/tag4.xml"/><Relationship Id="rId24" Type="http://schemas.openxmlformats.org/officeDocument/2006/relationships/image" Target="../media/image2.emf"/><Relationship Id="rId5" Type="http://schemas.openxmlformats.org/officeDocument/2006/relationships/slideLayout" Target="../slideLayouts/slideLayout18.xml"/><Relationship Id="rId15" Type="http://schemas.openxmlformats.org/officeDocument/2006/relationships/tags" Target="../tags/tag8.xml"/><Relationship Id="rId23" Type="http://schemas.openxmlformats.org/officeDocument/2006/relationships/oleObject" Target="../embeddings/oleObject1.bin"/><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17.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1.png"/><Relationship Id="rId5" Type="http://schemas.openxmlformats.org/officeDocument/2006/relationships/theme" Target="../theme/theme6.xml"/><Relationship Id="rId4"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image" Target="../media/image1.png"/><Relationship Id="rId5" Type="http://schemas.openxmlformats.org/officeDocument/2006/relationships/theme" Target="../theme/theme7.xml"/><Relationship Id="rId4" Type="http://schemas.openxmlformats.org/officeDocument/2006/relationships/slideLayout" Target="../slideLayouts/slideLayout3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image" Target="../media/image1.png"/><Relationship Id="rId5" Type="http://schemas.openxmlformats.org/officeDocument/2006/relationships/theme" Target="../theme/theme8.xml"/><Relationship Id="rId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267C94-0F15-47C0-B942-B8CAE39E88A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8F5F4A-1991-4F04-A8AD-D0FC479BBE5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85545A-434A-4C41-BE2F-E0F6E93DE6C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3AEE1EC-4EB9-48D5-B4B7-DB5D5AAD8292}" type="datetimeFigureOut">
              <a:rPr lang="en-GB" smtClean="0"/>
              <a:t>02/02/2023</a:t>
            </a:fld>
            <a:endParaRPr lang="en-GB"/>
          </a:p>
        </p:txBody>
      </p:sp>
      <p:sp>
        <p:nvSpPr>
          <p:cNvPr id="5" name="Footer Placeholder 4">
            <a:extLst>
              <a:ext uri="{FF2B5EF4-FFF2-40B4-BE49-F238E27FC236}">
                <a16:creationId xmlns:a16="http://schemas.microsoft.com/office/drawing/2014/main" id="{7C71763B-8CB7-49D2-874B-8021BA13C5F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20F18C-8F82-467F-A2A5-72A8D04A31F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F3C6C2-C308-4AEA-AFEE-7867000FD1F5}" type="slidenum">
              <a:rPr lang="en-GB" smtClean="0"/>
              <a:t>‹#›</a:t>
            </a:fld>
            <a:endParaRPr lang="en-GB"/>
          </a:p>
        </p:txBody>
      </p:sp>
    </p:spTree>
    <p:extLst>
      <p:ext uri="{BB962C8B-B14F-4D97-AF65-F5344CB8AC3E}">
        <p14:creationId xmlns:p14="http://schemas.microsoft.com/office/powerpoint/2010/main" val="1190893314"/>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1" y="1604640"/>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2"/>
            <a:ext cx="9144000" cy="561879"/>
          </a:xfrm>
          <a:prstGeom prst="rect">
            <a:avLst/>
          </a:prstGeom>
          <a:solidFill>
            <a:srgbClr val="5F2861"/>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2173968693"/>
      </p:ext>
    </p:extLst>
  </p:cSld>
  <p:clrMap bg1="lt1" tx1="dk1" bg2="dk2" tx2="lt2" accent1="accent1" accent2="accent2" accent3="accent3" accent4="accent4" accent5="accent5" accent6="accent6" hlink="hlink" folHlink="folHlink"/>
  <p:sldLayoutIdLst>
    <p:sldLayoutId id="2147483804" r:id="rId1"/>
    <p:sldLayoutId id="2147483805" r:id="rId2"/>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13005" name="Object 717"/>
          <p:cNvGraphicFramePr>
            <a:graphicFrameLocks/>
          </p:cNvGraphicFramePr>
          <p:nvPr>
            <p:extLst>
              <p:ext uri="{D42A27DB-BD31-4B8C-83A1-F6EECF244321}">
                <p14:modId xmlns:p14="http://schemas.microsoft.com/office/powerpoint/2010/main" val="1516111182"/>
              </p:ext>
            </p:extLst>
          </p:nvPr>
        </p:nvGraphicFramePr>
        <p:xfrm>
          <a:off x="6580600" y="936522"/>
          <a:ext cx="161925" cy="161925"/>
        </p:xfrm>
        <a:graphic>
          <a:graphicData uri="http://schemas.openxmlformats.org/presentationml/2006/ole">
            <mc:AlternateContent xmlns:mc="http://schemas.openxmlformats.org/markup-compatibility/2006">
              <mc:Choice xmlns:v="urn:schemas-microsoft-com:vml" Requires="v">
                <p:oleObj name="think-cell Slide" r:id="rId23" imgW="360" imgH="360" progId="">
                  <p:embed/>
                </p:oleObj>
              </mc:Choice>
              <mc:Fallback>
                <p:oleObj name="think-cell Slide" r:id="rId23" imgW="360" imgH="360" progId="">
                  <p:embed/>
                  <p:pic>
                    <p:nvPicPr>
                      <p:cNvPr id="13005" name="Object 717"/>
                      <p:cNvPicPr>
                        <a:picLocks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580600" y="936522"/>
                        <a:ext cx="161925"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AutoShape 181"/>
          <p:cNvSpPr>
            <a:spLocks noChangeArrowheads="1"/>
          </p:cNvSpPr>
          <p:nvPr/>
        </p:nvSpPr>
        <p:spPr bwMode="ltGray">
          <a:xfrm>
            <a:off x="433388" y="284880"/>
            <a:ext cx="8277225" cy="582991"/>
          </a:xfrm>
          <a:prstGeom prst="roundRect">
            <a:avLst>
              <a:gd name="adj" fmla="val 7213"/>
            </a:avLst>
          </a:prstGeom>
          <a:solidFill>
            <a:srgbClr val="5F2861"/>
          </a:solidFill>
          <a:ln>
            <a:noFill/>
          </a:ln>
        </p:spPr>
        <p:txBody>
          <a:bodyPr wrap="none" anchor="ctr"/>
          <a:lstStyle/>
          <a:p>
            <a:pPr fontAlgn="base">
              <a:spcBef>
                <a:spcPct val="0"/>
              </a:spcBef>
              <a:spcAft>
                <a:spcPct val="0"/>
              </a:spcAft>
              <a:defRPr/>
            </a:pPr>
            <a:endParaRPr lang="en-US" sz="1200">
              <a:solidFill>
                <a:srgbClr val="000000"/>
              </a:solidFill>
            </a:endParaRPr>
          </a:p>
        </p:txBody>
      </p:sp>
      <p:sp>
        <p:nvSpPr>
          <p:cNvPr id="5" name="Line 182"/>
          <p:cNvSpPr>
            <a:spLocks noChangeShapeType="1"/>
          </p:cNvSpPr>
          <p:nvPr/>
        </p:nvSpPr>
        <p:spPr bwMode="auto">
          <a:xfrm flipH="1">
            <a:off x="433388" y="6505575"/>
            <a:ext cx="8277225" cy="0"/>
          </a:xfrm>
          <a:prstGeom prst="line">
            <a:avLst/>
          </a:prstGeom>
          <a:noFill/>
          <a:ln w="12700">
            <a:solidFill>
              <a:srgbClr val="5F2861"/>
            </a:solidFill>
            <a:round/>
            <a:headEnd/>
            <a:tailEnd/>
          </a:ln>
        </p:spPr>
        <p:txBody>
          <a:bodyPr wrap="none" anchor="ctr"/>
          <a:lstStyle/>
          <a:p>
            <a:pPr fontAlgn="base">
              <a:spcBef>
                <a:spcPct val="0"/>
              </a:spcBef>
              <a:spcAft>
                <a:spcPct val="0"/>
              </a:spcAft>
              <a:defRPr/>
            </a:pPr>
            <a:endParaRPr lang="en-US" sz="1200">
              <a:solidFill>
                <a:srgbClr val="000000"/>
              </a:solidFill>
            </a:endParaRPr>
          </a:p>
        </p:txBody>
      </p:sp>
      <p:sp>
        <p:nvSpPr>
          <p:cNvPr id="13012" name="Rectangle 286"/>
          <p:cNvSpPr>
            <a:spLocks noGrp="1" noChangeArrowheads="1"/>
          </p:cNvSpPr>
          <p:nvPr>
            <p:ph type="body" idx="1"/>
          </p:nvPr>
        </p:nvSpPr>
        <p:spPr bwMode="auto">
          <a:xfrm>
            <a:off x="1482725" y="2989263"/>
            <a:ext cx="4389438" cy="92333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McK 1. On-page tracker" hidden="1"/>
          <p:cNvSpPr>
            <a:spLocks noChangeArrowheads="1"/>
          </p:cNvSpPr>
          <p:nvPr/>
        </p:nvSpPr>
        <p:spPr bwMode="gray">
          <a:xfrm>
            <a:off x="628651" y="214315"/>
            <a:ext cx="644407" cy="161583"/>
          </a:xfrm>
          <a:prstGeom prst="rect">
            <a:avLst/>
          </a:prstGeom>
          <a:noFill/>
          <a:ln>
            <a:noFill/>
          </a:ln>
          <a:effectLst/>
        </p:spPr>
        <p:txBody>
          <a:bodyPr wrap="none" lIns="0" tIns="0" rIns="0" bIns="0">
            <a:spAutoFit/>
          </a:bodyPr>
          <a:lstStyle/>
          <a:p>
            <a:pPr fontAlgn="base">
              <a:spcBef>
                <a:spcPct val="0"/>
              </a:spcBef>
              <a:spcAft>
                <a:spcPct val="0"/>
              </a:spcAft>
              <a:defRPr/>
            </a:pPr>
            <a:r>
              <a:rPr lang="en-US" sz="1050">
                <a:solidFill>
                  <a:srgbClr val="808080"/>
                </a:solidFill>
              </a:rPr>
              <a:t>TRACKER</a:t>
            </a:r>
          </a:p>
        </p:txBody>
      </p:sp>
      <p:sp>
        <p:nvSpPr>
          <p:cNvPr id="11" name="McK 3. Unit of measure" hidden="1"/>
          <p:cNvSpPr txBox="1">
            <a:spLocks noChangeArrowheads="1"/>
          </p:cNvSpPr>
          <p:nvPr/>
        </p:nvSpPr>
        <p:spPr bwMode="gray">
          <a:xfrm>
            <a:off x="628651" y="1449393"/>
            <a:ext cx="4392613" cy="184666"/>
          </a:xfrm>
          <a:prstGeom prst="rect">
            <a:avLst/>
          </a:prstGeom>
          <a:noFill/>
          <a:ln>
            <a:noFill/>
          </a:ln>
          <a:effec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a:solidFill>
                  <a:srgbClr val="808080"/>
                </a:solidFill>
                <a:latin typeface="Arial"/>
              </a:rPr>
              <a:t>Unit of measure</a:t>
            </a:r>
          </a:p>
        </p:txBody>
      </p:sp>
      <p:grpSp>
        <p:nvGrpSpPr>
          <p:cNvPr id="13015" name="ACET" hidden="1"/>
          <p:cNvGrpSpPr>
            <a:grpSpLocks/>
          </p:cNvGrpSpPr>
          <p:nvPr/>
        </p:nvGrpSpPr>
        <p:grpSpPr bwMode="auto">
          <a:xfrm>
            <a:off x="1482727" y="2463012"/>
            <a:ext cx="4349750" cy="388144"/>
            <a:chOff x="915" y="790"/>
            <a:chExt cx="2686" cy="240"/>
          </a:xfrm>
        </p:grpSpPr>
        <p:cxnSp>
          <p:nvCxnSpPr>
            <p:cNvPr id="13063" name="AutoShape 249"/>
            <p:cNvCxnSpPr>
              <a:cxnSpLocks noChangeShapeType="1"/>
              <a:stCxn id="17" idx="4"/>
              <a:endCxn id="17" idx="6"/>
            </p:cNvCxnSpPr>
            <p:nvPr/>
          </p:nvCxnSpPr>
          <p:spPr bwMode="gray">
            <a:xfrm>
              <a:off x="915" y="1030"/>
              <a:ext cx="2686" cy="0"/>
            </a:xfrm>
            <a:prstGeom prst="straightConnector1">
              <a:avLst/>
            </a:prstGeom>
            <a:noFill/>
            <a:ln w="9525">
              <a:solidFill>
                <a:srgbClr val="808080"/>
              </a:solidFill>
              <a:round/>
              <a:headEnd/>
              <a:tailEnd/>
            </a:ln>
          </p:spPr>
        </p:cxnSp>
        <p:sp>
          <p:nvSpPr>
            <p:cNvPr id="17" name="AutoShape 250"/>
            <p:cNvSpPr>
              <a:spLocks noChangeArrowheads="1"/>
            </p:cNvSpPr>
            <p:nvPr/>
          </p:nvSpPr>
          <p:spPr bwMode="gray">
            <a:xfrm>
              <a:off x="915" y="790"/>
              <a:ext cx="2686" cy="240"/>
            </a:xfrm>
            <a:prstGeom prst="leftRightArrow">
              <a:avLst>
                <a:gd name="adj1" fmla="val 100000"/>
                <a:gd name="adj2" fmla="val 0"/>
              </a:avLst>
            </a:prstGeom>
            <a:noFill/>
            <a:ln>
              <a:noFill/>
            </a:ln>
            <a:effectLst/>
          </p:spPr>
          <p:txBody>
            <a:bodyPr lIns="0" tIns="0" rIns="0" bIns="18288" anchor="b">
              <a:spAutoFit/>
            </a:bodyPr>
            <a:lstStyle/>
            <a:p>
              <a:pPr fontAlgn="base">
                <a:spcBef>
                  <a:spcPct val="0"/>
                </a:spcBef>
                <a:spcAft>
                  <a:spcPct val="0"/>
                </a:spcAft>
                <a:defRPr/>
              </a:pPr>
              <a:r>
                <a:rPr lang="en-US" sz="1200" b="1">
                  <a:solidFill>
                    <a:srgbClr val="000000"/>
                  </a:solidFill>
                </a:rPr>
                <a:t>Title</a:t>
              </a:r>
            </a:p>
            <a:p>
              <a:pPr fontAlgn="base">
                <a:spcBef>
                  <a:spcPct val="0"/>
                </a:spcBef>
                <a:spcAft>
                  <a:spcPct val="0"/>
                </a:spcAft>
                <a:defRPr/>
              </a:pPr>
              <a:r>
                <a:rPr lang="en-US" sz="1200">
                  <a:solidFill>
                    <a:srgbClr val="808080"/>
                  </a:solidFill>
                </a:rPr>
                <a:t>Unit of measure</a:t>
              </a:r>
            </a:p>
          </p:txBody>
        </p:sp>
      </p:grpSp>
      <p:sp>
        <p:nvSpPr>
          <p:cNvPr id="23" name="Slide Number"/>
          <p:cNvSpPr txBox="1">
            <a:spLocks/>
          </p:cNvSpPr>
          <p:nvPr/>
        </p:nvSpPr>
        <p:spPr bwMode="auto">
          <a:xfrm>
            <a:off x="8620689" y="6633030"/>
            <a:ext cx="105799" cy="103875"/>
          </a:xfrm>
          <a:prstGeom prst="rect">
            <a:avLst/>
          </a:prstGeom>
        </p:spPr>
        <p:txBody>
          <a:bodyPr wrap="none" lIns="0" tIns="0" rIns="0" bIns="0" anchor="ctr">
            <a:spAutoFit/>
          </a:bodyPr>
          <a:lstStyle>
            <a:defPPr>
              <a:defRPr lang="en-US"/>
            </a:defPPr>
            <a:lvl1pPr>
              <a:defRPr sz="1000" baseline="0">
                <a:latin typeface="+mn-lt"/>
              </a:defRPr>
            </a:lvl1pPr>
          </a:lstStyle>
          <a:p>
            <a:pPr algn="r" fontAlgn="base">
              <a:spcBef>
                <a:spcPct val="0"/>
              </a:spcBef>
              <a:spcAft>
                <a:spcPct val="0"/>
              </a:spcAft>
              <a:defRPr/>
            </a:pPr>
            <a:fld id="{CBC9F92F-2FB4-4B4B-8B76-585A1A582504}" type="slidenum">
              <a:rPr lang="en-US" sz="675" smtClean="0">
                <a:solidFill>
                  <a:srgbClr val="651863"/>
                </a:solidFill>
              </a:rPr>
              <a:pPr algn="r" fontAlgn="base">
                <a:spcBef>
                  <a:spcPct val="0"/>
                </a:spcBef>
                <a:spcAft>
                  <a:spcPct val="0"/>
                </a:spcAft>
                <a:defRPr/>
              </a:pPr>
              <a:t>‹#›</a:t>
            </a:fld>
            <a:endParaRPr lang="en-US" sz="675">
              <a:solidFill>
                <a:srgbClr val="651863"/>
              </a:solidFill>
            </a:endParaRPr>
          </a:p>
        </p:txBody>
      </p:sp>
      <p:grpSp>
        <p:nvGrpSpPr>
          <p:cNvPr id="13017" name="McK Slide Elements" hidden="1"/>
          <p:cNvGrpSpPr>
            <a:grpSpLocks/>
          </p:cNvGrpSpPr>
          <p:nvPr/>
        </p:nvGrpSpPr>
        <p:grpSpPr bwMode="auto">
          <a:xfrm>
            <a:off x="628653" y="6361956"/>
            <a:ext cx="8023225" cy="386099"/>
            <a:chOff x="75" y="3915"/>
            <a:chExt cx="5583" cy="238"/>
          </a:xfrm>
        </p:grpSpPr>
        <p:sp>
          <p:nvSpPr>
            <p:cNvPr id="13" name="McK 4. Footnote"/>
            <p:cNvSpPr txBox="1">
              <a:spLocks noChangeArrowheads="1"/>
            </p:cNvSpPr>
            <p:nvPr/>
          </p:nvSpPr>
          <p:spPr bwMode="gray">
            <a:xfrm>
              <a:off x="75" y="3915"/>
              <a:ext cx="5583" cy="71"/>
            </a:xfrm>
            <a:prstGeom prst="rect">
              <a:avLst/>
            </a:prstGeom>
            <a:noFill/>
            <a:ln>
              <a:noFill/>
            </a:ln>
            <a:effec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a:solidFill>
                    <a:srgbClr val="000000"/>
                  </a:solidFill>
                  <a:latin typeface="Arial"/>
                </a:rPr>
                <a:t>1 Footnote</a:t>
              </a:r>
            </a:p>
          </p:txBody>
        </p:sp>
        <p:sp>
          <p:nvSpPr>
            <p:cNvPr id="14" name="McK 5. Source"/>
            <p:cNvSpPr>
              <a:spLocks noChangeArrowheads="1"/>
            </p:cNvSpPr>
            <p:nvPr/>
          </p:nvSpPr>
          <p:spPr bwMode="gray">
            <a:xfrm>
              <a:off x="75" y="4082"/>
              <a:ext cx="5385" cy="71"/>
            </a:xfrm>
            <a:prstGeom prst="rect">
              <a:avLst/>
            </a:prstGeom>
            <a:noFill/>
            <a:ln>
              <a:noFill/>
            </a:ln>
            <a:effectLst/>
          </p:spPr>
          <p:txBody>
            <a:bodyPr lIns="0" tIns="0" rIns="0" bIns="0" anchor="ctr">
              <a:spAutoFit/>
            </a:bodyPr>
            <a:lstStyle/>
            <a:p>
              <a:pPr marL="457200" indent="-457200" defTabSz="685145" fontAlgn="base">
                <a:spcBef>
                  <a:spcPct val="0"/>
                </a:spcBef>
                <a:spcAft>
                  <a:spcPct val="0"/>
                </a:spcAft>
                <a:defRPr/>
              </a:pPr>
              <a:r>
                <a:rPr lang="en-US" sz="750">
                  <a:solidFill>
                    <a:srgbClr val="000000"/>
                  </a:solidFill>
                </a:rPr>
                <a:t>SOURCE: Source</a:t>
              </a:r>
            </a:p>
          </p:txBody>
        </p:sp>
      </p:grpSp>
      <p:grpSp>
        <p:nvGrpSpPr>
          <p:cNvPr id="13018" name="LegendBoxes" hidden="1"/>
          <p:cNvGrpSpPr>
            <a:grpSpLocks/>
          </p:cNvGrpSpPr>
          <p:nvPr/>
        </p:nvGrpSpPr>
        <p:grpSpPr bwMode="auto">
          <a:xfrm>
            <a:off x="7756529" y="1512888"/>
            <a:ext cx="643421" cy="1004658"/>
            <a:chOff x="4936" y="176"/>
            <a:chExt cx="397" cy="620"/>
          </a:xfrm>
        </p:grpSpPr>
        <p:sp>
          <p:nvSpPr>
            <p:cNvPr id="31" name="Legend1"/>
            <p:cNvSpPr>
              <a:spLocks noChangeArrowheads="1"/>
            </p:cNvSpPr>
            <p:nvPr/>
          </p:nvSpPr>
          <p:spPr bwMode="gray">
            <a:xfrm>
              <a:off x="5096" y="176"/>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32" name="LegendRectangle1"/>
            <p:cNvSpPr>
              <a:spLocks noChangeArrowheads="1"/>
            </p:cNvSpPr>
            <p:nvPr/>
          </p:nvSpPr>
          <p:spPr bwMode="gray">
            <a:xfrm>
              <a:off x="4936" y="183"/>
              <a:ext cx="104" cy="101"/>
            </a:xfrm>
            <a:prstGeom prst="rect">
              <a:avLst/>
            </a:prstGeom>
            <a:solidFill>
              <a:schemeClr val="accent1"/>
            </a:solidFill>
            <a:ln w="9525">
              <a:solidFill>
                <a:srgbClr val="808080"/>
              </a:solidFill>
              <a:miter lim="800000"/>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33" name="Legend2"/>
            <p:cNvSpPr>
              <a:spLocks noChangeArrowheads="1"/>
            </p:cNvSpPr>
            <p:nvPr/>
          </p:nvSpPr>
          <p:spPr bwMode="gray">
            <a:xfrm>
              <a:off x="5096" y="346"/>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34" name="LegendRectangle2"/>
            <p:cNvSpPr>
              <a:spLocks noChangeArrowheads="1"/>
            </p:cNvSpPr>
            <p:nvPr/>
          </p:nvSpPr>
          <p:spPr bwMode="gray">
            <a:xfrm>
              <a:off x="4936" y="353"/>
              <a:ext cx="104" cy="101"/>
            </a:xfrm>
            <a:prstGeom prst="rect">
              <a:avLst/>
            </a:prstGeom>
            <a:solidFill>
              <a:schemeClr val="accent2"/>
            </a:solidFill>
            <a:ln w="9525">
              <a:solidFill>
                <a:srgbClr val="808080"/>
              </a:solidFill>
              <a:miter lim="800000"/>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35" name="Legend3"/>
            <p:cNvSpPr>
              <a:spLocks noChangeArrowheads="1"/>
            </p:cNvSpPr>
            <p:nvPr/>
          </p:nvSpPr>
          <p:spPr bwMode="gray">
            <a:xfrm>
              <a:off x="5096" y="517"/>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36" name="LegendRectangle3"/>
            <p:cNvSpPr>
              <a:spLocks noChangeArrowheads="1"/>
            </p:cNvSpPr>
            <p:nvPr/>
          </p:nvSpPr>
          <p:spPr bwMode="gray">
            <a:xfrm>
              <a:off x="4936" y="524"/>
              <a:ext cx="104" cy="101"/>
            </a:xfrm>
            <a:prstGeom prst="rect">
              <a:avLst/>
            </a:prstGeom>
            <a:solidFill>
              <a:schemeClr val="hlink"/>
            </a:solidFill>
            <a:ln w="9525">
              <a:solidFill>
                <a:srgbClr val="808080"/>
              </a:solidFill>
              <a:miter lim="800000"/>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37" name="Legend4"/>
            <p:cNvSpPr>
              <a:spLocks noChangeArrowheads="1"/>
            </p:cNvSpPr>
            <p:nvPr/>
          </p:nvSpPr>
          <p:spPr bwMode="gray">
            <a:xfrm>
              <a:off x="5096" y="688"/>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38" name="LegendRectangle4"/>
            <p:cNvSpPr>
              <a:spLocks noChangeArrowheads="1"/>
            </p:cNvSpPr>
            <p:nvPr/>
          </p:nvSpPr>
          <p:spPr bwMode="gray">
            <a:xfrm>
              <a:off x="4936" y="695"/>
              <a:ext cx="104" cy="101"/>
            </a:xfrm>
            <a:prstGeom prst="rect">
              <a:avLst/>
            </a:prstGeom>
            <a:solidFill>
              <a:schemeClr val="folHlink"/>
            </a:solidFill>
            <a:ln w="9525">
              <a:solidFill>
                <a:srgbClr val="808080"/>
              </a:solidFill>
              <a:miter lim="800000"/>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grpSp>
        <p:nvGrpSpPr>
          <p:cNvPr id="13019" name="LegendLines" hidden="1"/>
          <p:cNvGrpSpPr>
            <a:grpSpLocks/>
          </p:cNvGrpSpPr>
          <p:nvPr/>
        </p:nvGrpSpPr>
        <p:grpSpPr bwMode="auto">
          <a:xfrm>
            <a:off x="7442201" y="1512893"/>
            <a:ext cx="957758" cy="695875"/>
            <a:chOff x="4750" y="176"/>
            <a:chExt cx="591" cy="429"/>
          </a:xfrm>
        </p:grpSpPr>
        <p:sp>
          <p:nvSpPr>
            <p:cNvPr id="40" name="LineLegend1"/>
            <p:cNvSpPr>
              <a:spLocks noChangeShapeType="1"/>
            </p:cNvSpPr>
            <p:nvPr/>
          </p:nvSpPr>
          <p:spPr bwMode="gray">
            <a:xfrm>
              <a:off x="4750" y="233"/>
              <a:ext cx="288" cy="0"/>
            </a:xfrm>
            <a:prstGeom prst="line">
              <a:avLst/>
            </a:prstGeom>
            <a:noFill/>
            <a:ln w="28575">
              <a:solidFill>
                <a:schemeClr val="accent3"/>
              </a:solidFill>
              <a:round/>
              <a:headEnd/>
              <a:tailEnd/>
            </a:ln>
            <a:effectLst/>
          </p:spPr>
          <p:txBody>
            <a:bodyPr/>
            <a:lstStyle/>
            <a:p>
              <a:pPr fontAlgn="base">
                <a:spcBef>
                  <a:spcPct val="0"/>
                </a:spcBef>
                <a:spcAft>
                  <a:spcPct val="0"/>
                </a:spcAft>
                <a:defRPr/>
              </a:pPr>
              <a:endParaRPr lang="en-US" sz="1200">
                <a:solidFill>
                  <a:srgbClr val="000000"/>
                </a:solidFill>
              </a:endParaRPr>
            </a:p>
          </p:txBody>
        </p:sp>
        <p:sp>
          <p:nvSpPr>
            <p:cNvPr id="41" name="LineLegend2"/>
            <p:cNvSpPr>
              <a:spLocks noChangeShapeType="1"/>
            </p:cNvSpPr>
            <p:nvPr/>
          </p:nvSpPr>
          <p:spPr bwMode="gray">
            <a:xfrm>
              <a:off x="4750" y="402"/>
              <a:ext cx="288" cy="0"/>
            </a:xfrm>
            <a:prstGeom prst="line">
              <a:avLst/>
            </a:prstGeom>
            <a:noFill/>
            <a:ln w="28575">
              <a:solidFill>
                <a:schemeClr val="accent3"/>
              </a:solidFill>
              <a:prstDash val="dash"/>
              <a:round/>
              <a:headEnd/>
              <a:tailEnd/>
            </a:ln>
            <a:effectLst/>
          </p:spPr>
          <p:txBody>
            <a:bodyPr/>
            <a:lstStyle/>
            <a:p>
              <a:pPr fontAlgn="base">
                <a:spcBef>
                  <a:spcPct val="0"/>
                </a:spcBef>
                <a:spcAft>
                  <a:spcPct val="0"/>
                </a:spcAft>
                <a:defRPr/>
              </a:pPr>
              <a:endParaRPr lang="en-US" sz="1200">
                <a:solidFill>
                  <a:srgbClr val="000000"/>
                </a:solidFill>
              </a:endParaRPr>
            </a:p>
          </p:txBody>
        </p:sp>
        <p:sp>
          <p:nvSpPr>
            <p:cNvPr id="42" name="LineLegend3"/>
            <p:cNvSpPr>
              <a:spLocks noChangeShapeType="1"/>
            </p:cNvSpPr>
            <p:nvPr/>
          </p:nvSpPr>
          <p:spPr bwMode="gray">
            <a:xfrm>
              <a:off x="4750" y="577"/>
              <a:ext cx="288" cy="0"/>
            </a:xfrm>
            <a:prstGeom prst="line">
              <a:avLst/>
            </a:prstGeom>
            <a:noFill/>
            <a:ln w="28575">
              <a:solidFill>
                <a:schemeClr val="accent3"/>
              </a:solidFill>
              <a:prstDash val="sysDot"/>
              <a:round/>
              <a:headEnd/>
              <a:tailEnd/>
            </a:ln>
            <a:effectLst/>
          </p:spPr>
          <p:txBody>
            <a:bodyPr/>
            <a:lstStyle/>
            <a:p>
              <a:pPr fontAlgn="base">
                <a:spcBef>
                  <a:spcPct val="0"/>
                </a:spcBef>
                <a:spcAft>
                  <a:spcPct val="0"/>
                </a:spcAft>
                <a:defRPr/>
              </a:pPr>
              <a:endParaRPr lang="en-US" sz="1200">
                <a:solidFill>
                  <a:srgbClr val="000000"/>
                </a:solidFill>
              </a:endParaRPr>
            </a:p>
          </p:txBody>
        </p:sp>
        <p:sp>
          <p:nvSpPr>
            <p:cNvPr id="43" name="Legend1"/>
            <p:cNvSpPr>
              <a:spLocks noChangeArrowheads="1"/>
            </p:cNvSpPr>
            <p:nvPr/>
          </p:nvSpPr>
          <p:spPr bwMode="gray">
            <a:xfrm>
              <a:off x="5104" y="176"/>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44" name="Legend2"/>
            <p:cNvSpPr>
              <a:spLocks noChangeArrowheads="1"/>
            </p:cNvSpPr>
            <p:nvPr/>
          </p:nvSpPr>
          <p:spPr bwMode="gray">
            <a:xfrm>
              <a:off x="5104" y="344"/>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45" name="Legend3"/>
            <p:cNvSpPr>
              <a:spLocks noChangeArrowheads="1"/>
            </p:cNvSpPr>
            <p:nvPr/>
          </p:nvSpPr>
          <p:spPr bwMode="gray">
            <a:xfrm>
              <a:off x="5104" y="520"/>
              <a:ext cx="237" cy="85"/>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grpSp>
      <p:grpSp>
        <p:nvGrpSpPr>
          <p:cNvPr id="13020" name="McKSticker" hidden="1"/>
          <p:cNvGrpSpPr>
            <a:grpSpLocks/>
          </p:cNvGrpSpPr>
          <p:nvPr/>
        </p:nvGrpSpPr>
        <p:grpSpPr bwMode="auto">
          <a:xfrm>
            <a:off x="7721279" y="1512889"/>
            <a:ext cx="809966" cy="166199"/>
            <a:chOff x="7946296" y="285750"/>
            <a:chExt cx="794479" cy="162506"/>
          </a:xfrm>
        </p:grpSpPr>
        <p:sp>
          <p:nvSpPr>
            <p:cNvPr id="47" name="StickerRectangle"/>
            <p:cNvSpPr>
              <a:spLocks noChangeArrowheads="1"/>
            </p:cNvSpPr>
            <p:nvPr/>
          </p:nvSpPr>
          <p:spPr bwMode="gray">
            <a:xfrm>
              <a:off x="7946296" y="285750"/>
              <a:ext cx="794479" cy="162506"/>
            </a:xfrm>
            <a:prstGeom prst="leftRightArrow">
              <a:avLst>
                <a:gd name="adj1" fmla="val 100000"/>
                <a:gd name="adj2" fmla="val 0"/>
              </a:avLst>
            </a:prstGeom>
            <a:noFill/>
            <a:ln>
              <a:noFill/>
            </a:ln>
            <a:effectLst/>
          </p:spPr>
          <p:txBody>
            <a:bodyPr wrap="none" lIns="27432" tIns="0" rIns="0" bIns="27432">
              <a:spAutoFit/>
            </a:bodyPr>
            <a:lstStyle/>
            <a:p>
              <a:pPr algn="r" defTabSz="685145" fontAlgn="base">
                <a:spcBef>
                  <a:spcPct val="0"/>
                </a:spcBef>
                <a:spcAft>
                  <a:spcPct val="0"/>
                </a:spcAft>
                <a:buClr>
                  <a:srgbClr val="651863"/>
                </a:buClr>
                <a:defRPr/>
              </a:pPr>
              <a:r>
                <a:rPr lang="en-US" sz="900">
                  <a:solidFill>
                    <a:srgbClr val="808080"/>
                  </a:solidFill>
                </a:rPr>
                <a:t>PRELIMINARY</a:t>
              </a:r>
            </a:p>
          </p:txBody>
        </p:sp>
        <p:cxnSp>
          <p:nvCxnSpPr>
            <p:cNvPr id="13045" name="AutoShape 31"/>
            <p:cNvCxnSpPr>
              <a:cxnSpLocks noChangeShapeType="1"/>
              <a:stCxn id="47" idx="2"/>
              <a:endCxn id="47" idx="4"/>
            </p:cNvCxnSpPr>
            <p:nvPr/>
          </p:nvCxnSpPr>
          <p:spPr bwMode="gray">
            <a:xfrm>
              <a:off x="7946296" y="285750"/>
              <a:ext cx="0" cy="162506"/>
            </a:xfrm>
            <a:prstGeom prst="straightConnector1">
              <a:avLst/>
            </a:prstGeom>
            <a:noFill/>
            <a:ln w="9525">
              <a:solidFill>
                <a:srgbClr val="808080"/>
              </a:solidFill>
              <a:round/>
              <a:headEnd/>
              <a:tailEnd/>
            </a:ln>
          </p:spPr>
        </p:cxnSp>
        <p:cxnSp>
          <p:nvCxnSpPr>
            <p:cNvPr id="13046" name="AutoShape 32"/>
            <p:cNvCxnSpPr>
              <a:cxnSpLocks noChangeShapeType="1"/>
              <a:stCxn id="47" idx="4"/>
              <a:endCxn id="47" idx="6"/>
            </p:cNvCxnSpPr>
            <p:nvPr/>
          </p:nvCxnSpPr>
          <p:spPr bwMode="gray">
            <a:xfrm>
              <a:off x="7946296" y="448256"/>
              <a:ext cx="794479" cy="0"/>
            </a:xfrm>
            <a:prstGeom prst="straightConnector1">
              <a:avLst/>
            </a:prstGeom>
            <a:noFill/>
            <a:ln w="25400">
              <a:solidFill>
                <a:srgbClr val="808080"/>
              </a:solidFill>
              <a:round/>
              <a:headEnd/>
              <a:tailEnd/>
            </a:ln>
          </p:spPr>
        </p:cxnSp>
      </p:grpSp>
      <p:grpSp>
        <p:nvGrpSpPr>
          <p:cNvPr id="13021" name="LegendMoons" hidden="1"/>
          <p:cNvGrpSpPr>
            <a:grpSpLocks/>
          </p:cNvGrpSpPr>
          <p:nvPr/>
        </p:nvGrpSpPr>
        <p:grpSpPr bwMode="auto">
          <a:xfrm>
            <a:off x="7689859" y="1512888"/>
            <a:ext cx="711747" cy="1333500"/>
            <a:chOff x="6655594" y="273840"/>
            <a:chExt cx="698317" cy="1306516"/>
          </a:xfrm>
        </p:grpSpPr>
        <p:grpSp>
          <p:nvGrpSpPr>
            <p:cNvPr id="13024" name="MoonLegend1"/>
            <p:cNvGrpSpPr>
              <a:grpSpLocks noChangeAspect="1"/>
            </p:cNvGrpSpPr>
            <p:nvPr>
              <p:custDataLst>
                <p:tags r:id="rId8"/>
              </p:custDataLst>
            </p:nvPr>
          </p:nvGrpSpPr>
          <p:grpSpPr bwMode="auto">
            <a:xfrm>
              <a:off x="6655594" y="273840"/>
              <a:ext cx="209550" cy="209551"/>
              <a:chOff x="4533" y="183"/>
              <a:chExt cx="144" cy="144"/>
            </a:xfrm>
          </p:grpSpPr>
          <p:sp>
            <p:nvSpPr>
              <p:cNvPr id="69" name="Oval 38"/>
              <p:cNvSpPr>
                <a:spLocks noChangeAspect="1" noChangeArrowheads="1"/>
              </p:cNvSpPr>
              <p:nvPr>
                <p:custDataLst>
                  <p:tags r:id="rId21"/>
                </p:custDataLst>
              </p:nvPr>
            </p:nvSpPr>
            <p:spPr bwMode="gray">
              <a:xfrm>
                <a:off x="4533" y="183"/>
                <a:ext cx="144" cy="144"/>
              </a:xfrm>
              <a:prstGeom prst="ellipse">
                <a:avLst/>
              </a:prstGeom>
              <a:solidFill>
                <a:schemeClr val="accent1"/>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70" name="Arc 39"/>
              <p:cNvSpPr>
                <a:spLocks noChangeAspect="1"/>
              </p:cNvSpPr>
              <p:nvPr>
                <p:custDataLst>
                  <p:tags r:id="rId22"/>
                </p:custDataLst>
              </p:nvPr>
            </p:nvSpPr>
            <p:spPr bwMode="gray">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grpSp>
          <p:nvGrpSpPr>
            <p:cNvPr id="13025" name="MoonLegend2"/>
            <p:cNvGrpSpPr>
              <a:grpSpLocks noChangeAspect="1"/>
            </p:cNvGrpSpPr>
            <p:nvPr>
              <p:custDataLst>
                <p:tags r:id="rId9"/>
              </p:custDataLst>
            </p:nvPr>
          </p:nvGrpSpPr>
          <p:grpSpPr bwMode="auto">
            <a:xfrm>
              <a:off x="6655594" y="548081"/>
              <a:ext cx="209550" cy="209551"/>
              <a:chOff x="1694" y="2044"/>
              <a:chExt cx="160" cy="160"/>
            </a:xfrm>
          </p:grpSpPr>
          <p:sp>
            <p:nvSpPr>
              <p:cNvPr id="67" name="Oval 41"/>
              <p:cNvSpPr>
                <a:spLocks noChangeAspect="1" noChangeArrowheads="1"/>
              </p:cNvSpPr>
              <p:nvPr>
                <p:custDataLst>
                  <p:tags r:id="rId19"/>
                </p:custDataLst>
              </p:nvPr>
            </p:nvSpPr>
            <p:spPr bwMode="gray">
              <a:xfrm>
                <a:off x="1694" y="2044"/>
                <a:ext cx="161" cy="160"/>
              </a:xfrm>
              <a:prstGeom prst="ellipse">
                <a:avLst/>
              </a:prstGeom>
              <a:solidFill>
                <a:schemeClr val="accent1"/>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68" name="Arc 42"/>
              <p:cNvSpPr>
                <a:spLocks noChangeAspect="1"/>
              </p:cNvSpPr>
              <p:nvPr>
                <p:custDataLst>
                  <p:tags r:id="rId20"/>
                </p:custDataLst>
              </p:nvPr>
            </p:nvSpPr>
            <p:spPr bwMode="gray">
              <a:xfrm>
                <a:off x="1694" y="2044"/>
                <a:ext cx="161" cy="160"/>
              </a:xfrm>
              <a:prstGeom prst="arc">
                <a:avLst/>
              </a:prstGeom>
              <a:solidFill>
                <a:schemeClr val="folHlink"/>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grpSp>
          <p:nvGrpSpPr>
            <p:cNvPr id="13026" name="MoonLegend4"/>
            <p:cNvGrpSpPr>
              <a:grpSpLocks noChangeAspect="1"/>
            </p:cNvGrpSpPr>
            <p:nvPr>
              <p:custDataLst>
                <p:tags r:id="rId10"/>
              </p:custDataLst>
            </p:nvPr>
          </p:nvGrpSpPr>
          <p:grpSpPr bwMode="auto">
            <a:xfrm>
              <a:off x="6655594" y="1096563"/>
              <a:ext cx="209550" cy="209551"/>
              <a:chOff x="4495" y="1198"/>
              <a:chExt cx="160" cy="160"/>
            </a:xfrm>
          </p:grpSpPr>
          <p:sp>
            <p:nvSpPr>
              <p:cNvPr id="65" name="Oval 47"/>
              <p:cNvSpPr>
                <a:spLocks noChangeAspect="1" noChangeArrowheads="1"/>
              </p:cNvSpPr>
              <p:nvPr>
                <p:custDataLst>
                  <p:tags r:id="rId17"/>
                </p:custDataLst>
              </p:nvPr>
            </p:nvSpPr>
            <p:spPr bwMode="gray">
              <a:xfrm>
                <a:off x="4495" y="1198"/>
                <a:ext cx="161" cy="160"/>
              </a:xfrm>
              <a:prstGeom prst="ellipse">
                <a:avLst/>
              </a:prstGeom>
              <a:solidFill>
                <a:schemeClr val="accent1"/>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66" name="Arc 48"/>
              <p:cNvSpPr>
                <a:spLocks noChangeAspect="1"/>
              </p:cNvSpPr>
              <p:nvPr>
                <p:custDataLst>
                  <p:tags r:id="rId18"/>
                </p:custDataLst>
              </p:nvPr>
            </p:nvSpPr>
            <p:spPr bwMode="gray">
              <a:xfrm>
                <a:off x="4495" y="1198"/>
                <a:ext cx="161" cy="160"/>
              </a:xfrm>
              <a:prstGeom prst="arc">
                <a:avLst>
                  <a:gd name="adj1" fmla="val 16200000"/>
                  <a:gd name="adj2" fmla="val 10800000"/>
                </a:avLst>
              </a:prstGeom>
              <a:solidFill>
                <a:schemeClr val="folHlink"/>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grpSp>
          <p:nvGrpSpPr>
            <p:cNvPr id="13027" name="MoonLegend5"/>
            <p:cNvGrpSpPr>
              <a:grpSpLocks noChangeAspect="1"/>
            </p:cNvGrpSpPr>
            <p:nvPr>
              <p:custDataLst>
                <p:tags r:id="rId11"/>
              </p:custDataLst>
            </p:nvPr>
          </p:nvGrpSpPr>
          <p:grpSpPr bwMode="auto">
            <a:xfrm>
              <a:off x="6655594" y="1370805"/>
              <a:ext cx="209550" cy="209551"/>
              <a:chOff x="4495" y="1440"/>
              <a:chExt cx="160" cy="160"/>
            </a:xfrm>
          </p:grpSpPr>
          <p:sp>
            <p:nvSpPr>
              <p:cNvPr id="63" name="Oval 50"/>
              <p:cNvSpPr>
                <a:spLocks noChangeAspect="1" noChangeArrowheads="1"/>
              </p:cNvSpPr>
              <p:nvPr>
                <p:custDataLst>
                  <p:tags r:id="rId15"/>
                </p:custDataLst>
              </p:nvPr>
            </p:nvSpPr>
            <p:spPr bwMode="gray">
              <a:xfrm>
                <a:off x="4495" y="1440"/>
                <a:ext cx="161" cy="160"/>
              </a:xfrm>
              <a:prstGeom prst="ellipse">
                <a:avLst/>
              </a:prstGeom>
              <a:solidFill>
                <a:schemeClr val="accent1"/>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64" name="Oval 51"/>
              <p:cNvSpPr>
                <a:spLocks noChangeAspect="1" noChangeArrowheads="1"/>
              </p:cNvSpPr>
              <p:nvPr>
                <p:custDataLst>
                  <p:tags r:id="rId16"/>
                </p:custDataLst>
              </p:nvPr>
            </p:nvSpPr>
            <p:spPr bwMode="gray">
              <a:xfrm>
                <a:off x="4495" y="1440"/>
                <a:ext cx="161" cy="160"/>
              </a:xfrm>
              <a:prstGeom prst="arc">
                <a:avLst>
                  <a:gd name="adj1" fmla="val 16200000"/>
                  <a:gd name="adj2" fmla="val 16200000"/>
                </a:avLst>
              </a:prstGeom>
              <a:solidFill>
                <a:schemeClr val="folHlink"/>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sp>
          <p:nvSpPr>
            <p:cNvPr id="55" name="Legend1"/>
            <p:cNvSpPr>
              <a:spLocks noChangeArrowheads="1"/>
            </p:cNvSpPr>
            <p:nvPr/>
          </p:nvSpPr>
          <p:spPr bwMode="gray">
            <a:xfrm>
              <a:off x="6976449" y="286283"/>
              <a:ext cx="377462" cy="135696"/>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56" name="Legend2"/>
            <p:cNvSpPr>
              <a:spLocks noChangeArrowheads="1"/>
            </p:cNvSpPr>
            <p:nvPr/>
          </p:nvSpPr>
          <p:spPr bwMode="gray">
            <a:xfrm>
              <a:off x="6976449" y="561584"/>
              <a:ext cx="377462" cy="135696"/>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57" name="Legend3"/>
            <p:cNvSpPr>
              <a:spLocks noChangeArrowheads="1"/>
            </p:cNvSpPr>
            <p:nvPr/>
          </p:nvSpPr>
          <p:spPr bwMode="gray">
            <a:xfrm>
              <a:off x="6976449" y="835330"/>
              <a:ext cx="377462" cy="135696"/>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58" name="Legend4"/>
            <p:cNvSpPr>
              <a:spLocks noChangeArrowheads="1"/>
            </p:cNvSpPr>
            <p:nvPr/>
          </p:nvSpPr>
          <p:spPr bwMode="gray">
            <a:xfrm>
              <a:off x="6976449" y="1107522"/>
              <a:ext cx="377462" cy="135696"/>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sp>
          <p:nvSpPr>
            <p:cNvPr id="59" name="Legend5"/>
            <p:cNvSpPr>
              <a:spLocks noChangeArrowheads="1"/>
            </p:cNvSpPr>
            <p:nvPr/>
          </p:nvSpPr>
          <p:spPr bwMode="gray">
            <a:xfrm>
              <a:off x="6976449" y="1382823"/>
              <a:ext cx="377462" cy="135696"/>
            </a:xfrm>
            <a:prstGeom prst="rect">
              <a:avLst/>
            </a:prstGeom>
            <a:noFill/>
            <a:ln>
              <a:noFill/>
            </a:ln>
            <a:effectLst/>
          </p:spPr>
          <p:txBody>
            <a:bodyPr wrap="none" lIns="0" tIns="0" rIns="0" bIns="0">
              <a:spAutoFit/>
            </a:bodyPr>
            <a:lstStyle/>
            <a:p>
              <a:pPr defTabSz="685145" fontAlgn="base">
                <a:spcBef>
                  <a:spcPct val="0"/>
                </a:spcBef>
                <a:spcAft>
                  <a:spcPct val="0"/>
                </a:spcAft>
                <a:buClr>
                  <a:srgbClr val="651863"/>
                </a:buClr>
                <a:defRPr/>
              </a:pPr>
              <a:r>
                <a:rPr lang="en-US" sz="900">
                  <a:solidFill>
                    <a:srgbClr val="000000"/>
                  </a:solidFill>
                </a:rPr>
                <a:t>Legend</a:t>
              </a:r>
            </a:p>
          </p:txBody>
        </p:sp>
        <p:grpSp>
          <p:nvGrpSpPr>
            <p:cNvPr id="13033" name="MoonLegend3"/>
            <p:cNvGrpSpPr>
              <a:grpSpLocks noChangeAspect="1"/>
            </p:cNvGrpSpPr>
            <p:nvPr>
              <p:custDataLst>
                <p:tags r:id="rId12"/>
              </p:custDataLst>
            </p:nvPr>
          </p:nvGrpSpPr>
          <p:grpSpPr bwMode="auto">
            <a:xfrm>
              <a:off x="6655594" y="822322"/>
              <a:ext cx="209550" cy="209551"/>
              <a:chOff x="4495" y="1198"/>
              <a:chExt cx="160" cy="160"/>
            </a:xfrm>
          </p:grpSpPr>
          <p:sp>
            <p:nvSpPr>
              <p:cNvPr id="61" name="Oval 47"/>
              <p:cNvSpPr>
                <a:spLocks noChangeAspect="1" noChangeArrowheads="1"/>
              </p:cNvSpPr>
              <p:nvPr>
                <p:custDataLst>
                  <p:tags r:id="rId13"/>
                </p:custDataLst>
              </p:nvPr>
            </p:nvSpPr>
            <p:spPr bwMode="gray">
              <a:xfrm>
                <a:off x="4495" y="1198"/>
                <a:ext cx="161" cy="159"/>
              </a:xfrm>
              <a:prstGeom prst="ellipse">
                <a:avLst/>
              </a:prstGeom>
              <a:solidFill>
                <a:schemeClr val="accent1"/>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sp>
            <p:nvSpPr>
              <p:cNvPr id="62" name="Arc 48"/>
              <p:cNvSpPr>
                <a:spLocks noChangeAspect="1"/>
              </p:cNvSpPr>
              <p:nvPr>
                <p:custDataLst>
                  <p:tags r:id="rId14"/>
                </p:custDataLst>
              </p:nvPr>
            </p:nvSpPr>
            <p:spPr bwMode="gray">
              <a:xfrm>
                <a:off x="4495" y="1198"/>
                <a:ext cx="161" cy="159"/>
              </a:xfrm>
              <a:prstGeom prst="arc">
                <a:avLst>
                  <a:gd name="adj1" fmla="val 16200000"/>
                  <a:gd name="adj2" fmla="val 5400000"/>
                </a:avLst>
              </a:prstGeom>
              <a:solidFill>
                <a:schemeClr val="folHlink"/>
              </a:solidFill>
              <a:ln w="9525">
                <a:solidFill>
                  <a:schemeClr val="accent6"/>
                </a:solidFill>
                <a:round/>
                <a:headEnd/>
                <a:tailEnd/>
              </a:ln>
              <a:effectLst/>
            </p:spPr>
            <p:txBody>
              <a:bodyPr wrap="none" anchor="ctr"/>
              <a:lstStyle/>
              <a:p>
                <a:pPr fontAlgn="base">
                  <a:spcBef>
                    <a:spcPct val="0"/>
                  </a:spcBef>
                  <a:spcAft>
                    <a:spcPct val="0"/>
                  </a:spcAft>
                  <a:defRPr/>
                </a:pPr>
                <a:endParaRPr lang="en-US" sz="1200">
                  <a:solidFill>
                    <a:srgbClr val="000000"/>
                  </a:solidFill>
                </a:endParaRPr>
              </a:p>
            </p:txBody>
          </p:sp>
        </p:grpSp>
      </p:grpSp>
      <p:pic>
        <p:nvPicPr>
          <p:cNvPr id="13022" name="Picture 4"/>
          <p:cNvPicPr>
            <a:picLocks noChangeAspect="1" noChangeArrowheads="1"/>
          </p:cNvPicPr>
          <p:nvPr/>
        </p:nvPicPr>
        <p:blipFill>
          <a:blip r:embed="rId25" cstate="print"/>
          <a:srcRect t="-4266"/>
          <a:stretch>
            <a:fillRect/>
          </a:stretch>
        </p:blipFill>
        <p:spPr bwMode="auto">
          <a:xfrm>
            <a:off x="7659383" y="389366"/>
            <a:ext cx="935051" cy="416369"/>
          </a:xfrm>
          <a:prstGeom prst="rect">
            <a:avLst/>
          </a:prstGeom>
          <a:noFill/>
          <a:ln w="9525">
            <a:noFill/>
            <a:miter lim="800000"/>
            <a:headEnd/>
            <a:tailEnd/>
          </a:ln>
        </p:spPr>
      </p:pic>
      <p:sp>
        <p:nvSpPr>
          <p:cNvPr id="13023" name="Title Placeholder 2"/>
          <p:cNvSpPr>
            <a:spLocks noGrp="1" noChangeArrowheads="1"/>
          </p:cNvSpPr>
          <p:nvPr>
            <p:ph type="title"/>
          </p:nvPr>
        </p:nvSpPr>
        <p:spPr bwMode="auto">
          <a:xfrm>
            <a:off x="628650" y="459286"/>
            <a:ext cx="5734050" cy="230832"/>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US"/>
              <a:t>Click to edit Master title style</a:t>
            </a:r>
          </a:p>
        </p:txBody>
      </p:sp>
    </p:spTree>
    <p:extLst>
      <p:ext uri="{BB962C8B-B14F-4D97-AF65-F5344CB8AC3E}">
        <p14:creationId xmlns:p14="http://schemas.microsoft.com/office/powerpoint/2010/main" val="1875065657"/>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Lst>
  <p:hf sldNum="0" hdr="0" ftr="0" dt="0"/>
  <p:txStyles>
    <p:titleStyle>
      <a:lvl1pPr algn="l" defTabSz="684610" rtl="0" fontAlgn="base">
        <a:spcBef>
          <a:spcPct val="0"/>
        </a:spcBef>
        <a:spcAft>
          <a:spcPct val="0"/>
        </a:spcAft>
        <a:tabLst>
          <a:tab pos="205979" algn="l"/>
        </a:tabLst>
        <a:defRPr sz="1500">
          <a:solidFill>
            <a:schemeClr val="bg1"/>
          </a:solidFill>
          <a:latin typeface="+mj-lt"/>
          <a:ea typeface="+mj-ea"/>
          <a:cs typeface="ＭＳ Ｐゴシック"/>
        </a:defRPr>
      </a:lvl1pPr>
      <a:lvl2pPr algn="l" defTabSz="684610" rtl="0" fontAlgn="base">
        <a:spcBef>
          <a:spcPct val="0"/>
        </a:spcBef>
        <a:spcAft>
          <a:spcPct val="0"/>
        </a:spcAft>
        <a:tabLst>
          <a:tab pos="205979" algn="l"/>
        </a:tabLst>
        <a:defRPr sz="1500">
          <a:solidFill>
            <a:schemeClr val="bg1"/>
          </a:solidFill>
          <a:latin typeface="Arial" charset="0"/>
          <a:ea typeface="ＭＳ Ｐゴシック"/>
          <a:cs typeface="ＭＳ Ｐゴシック"/>
        </a:defRPr>
      </a:lvl2pPr>
      <a:lvl3pPr algn="l" defTabSz="684610" rtl="0" fontAlgn="base">
        <a:spcBef>
          <a:spcPct val="0"/>
        </a:spcBef>
        <a:spcAft>
          <a:spcPct val="0"/>
        </a:spcAft>
        <a:tabLst>
          <a:tab pos="205979" algn="l"/>
        </a:tabLst>
        <a:defRPr sz="1500">
          <a:solidFill>
            <a:schemeClr val="bg1"/>
          </a:solidFill>
          <a:latin typeface="Arial" charset="0"/>
          <a:ea typeface="ＭＳ Ｐゴシック"/>
          <a:cs typeface="ＭＳ Ｐゴシック"/>
        </a:defRPr>
      </a:lvl3pPr>
      <a:lvl4pPr algn="l" defTabSz="684610" rtl="0" fontAlgn="base">
        <a:spcBef>
          <a:spcPct val="0"/>
        </a:spcBef>
        <a:spcAft>
          <a:spcPct val="0"/>
        </a:spcAft>
        <a:tabLst>
          <a:tab pos="205979" algn="l"/>
        </a:tabLst>
        <a:defRPr sz="1500">
          <a:solidFill>
            <a:schemeClr val="bg1"/>
          </a:solidFill>
          <a:latin typeface="Arial" charset="0"/>
          <a:ea typeface="ＭＳ Ｐゴシック"/>
          <a:cs typeface="ＭＳ Ｐゴシック"/>
        </a:defRPr>
      </a:lvl4pPr>
      <a:lvl5pPr algn="l" defTabSz="684610" rtl="0" fontAlgn="base">
        <a:spcBef>
          <a:spcPct val="0"/>
        </a:spcBef>
        <a:spcAft>
          <a:spcPct val="0"/>
        </a:spcAft>
        <a:tabLst>
          <a:tab pos="205979" algn="l"/>
        </a:tabLst>
        <a:defRPr sz="1500">
          <a:solidFill>
            <a:schemeClr val="bg1"/>
          </a:solidFill>
          <a:latin typeface="Arial" charset="0"/>
          <a:ea typeface="ＭＳ Ｐゴシック"/>
          <a:cs typeface="ＭＳ Ｐゴシック"/>
        </a:defRPr>
      </a:lvl5pPr>
      <a:lvl6pPr marL="349861" algn="l" defTabSz="685145" rtl="0" eaLnBrk="1" fontAlgn="base" hangingPunct="1">
        <a:spcBef>
          <a:spcPct val="0"/>
        </a:spcBef>
        <a:spcAft>
          <a:spcPct val="0"/>
        </a:spcAft>
        <a:defRPr sz="1425" b="1">
          <a:solidFill>
            <a:schemeClr val="tx2"/>
          </a:solidFill>
          <a:latin typeface="Arial" charset="0"/>
        </a:defRPr>
      </a:lvl6pPr>
      <a:lvl7pPr marL="699722" algn="l" defTabSz="685145" rtl="0" eaLnBrk="1" fontAlgn="base" hangingPunct="1">
        <a:spcBef>
          <a:spcPct val="0"/>
        </a:spcBef>
        <a:spcAft>
          <a:spcPct val="0"/>
        </a:spcAft>
        <a:defRPr sz="1425" b="1">
          <a:solidFill>
            <a:schemeClr val="tx2"/>
          </a:solidFill>
          <a:latin typeface="Arial" charset="0"/>
        </a:defRPr>
      </a:lvl7pPr>
      <a:lvl8pPr marL="1049582" algn="l" defTabSz="685145" rtl="0" eaLnBrk="1" fontAlgn="base" hangingPunct="1">
        <a:spcBef>
          <a:spcPct val="0"/>
        </a:spcBef>
        <a:spcAft>
          <a:spcPct val="0"/>
        </a:spcAft>
        <a:defRPr sz="1425" b="1">
          <a:solidFill>
            <a:schemeClr val="tx2"/>
          </a:solidFill>
          <a:latin typeface="Arial" charset="0"/>
        </a:defRPr>
      </a:lvl8pPr>
      <a:lvl9pPr marL="1399444" algn="l" defTabSz="685145" rtl="0" eaLnBrk="1" fontAlgn="base" hangingPunct="1">
        <a:spcBef>
          <a:spcPct val="0"/>
        </a:spcBef>
        <a:spcAft>
          <a:spcPct val="0"/>
        </a:spcAft>
        <a:defRPr sz="1425" b="1">
          <a:solidFill>
            <a:schemeClr val="tx2"/>
          </a:solidFill>
          <a:latin typeface="Arial" charset="0"/>
        </a:defRPr>
      </a:lvl9pPr>
    </p:titleStyle>
    <p:bodyStyle>
      <a:lvl1pPr algn="l" defTabSz="684610" rtl="0" fontAlgn="base">
        <a:spcBef>
          <a:spcPct val="0"/>
        </a:spcBef>
        <a:spcAft>
          <a:spcPct val="0"/>
        </a:spcAft>
        <a:buClr>
          <a:schemeClr val="tx2"/>
        </a:buClr>
        <a:buChar char="•"/>
        <a:defRPr sz="1200">
          <a:solidFill>
            <a:schemeClr val="tx1"/>
          </a:solidFill>
          <a:latin typeface="+mn-lt"/>
          <a:ea typeface="+mn-ea"/>
          <a:cs typeface="ＭＳ Ｐゴシック"/>
        </a:defRPr>
      </a:lvl1pPr>
      <a:lvl2pPr marL="147638" indent="-146447" algn="l" defTabSz="684610" rtl="0" fontAlgn="base">
        <a:spcBef>
          <a:spcPct val="0"/>
        </a:spcBef>
        <a:spcAft>
          <a:spcPct val="0"/>
        </a:spcAft>
        <a:buClr>
          <a:schemeClr val="tx2"/>
        </a:buClr>
        <a:buSzPct val="125000"/>
        <a:buFont typeface="Arial" charset="0"/>
        <a:buChar char="•"/>
        <a:defRPr sz="1200">
          <a:solidFill>
            <a:schemeClr val="tx1"/>
          </a:solidFill>
          <a:latin typeface="+mn-lt"/>
          <a:ea typeface="ＭＳ Ｐゴシック"/>
          <a:cs typeface="ＭＳ Ｐゴシック"/>
        </a:defRPr>
      </a:lvl2pPr>
      <a:lvl3pPr marL="348854" indent="-200025" algn="l" defTabSz="684610" rtl="0" fontAlgn="base">
        <a:spcBef>
          <a:spcPct val="0"/>
        </a:spcBef>
        <a:spcAft>
          <a:spcPct val="0"/>
        </a:spcAft>
        <a:buClr>
          <a:schemeClr val="tx2"/>
        </a:buClr>
        <a:buSzPct val="120000"/>
        <a:buFont typeface="Arial" charset="0"/>
        <a:buChar char="–"/>
        <a:defRPr sz="1200">
          <a:solidFill>
            <a:schemeClr val="tx1"/>
          </a:solidFill>
          <a:latin typeface="+mn-lt"/>
          <a:ea typeface="ＭＳ Ｐゴシック"/>
          <a:cs typeface="ＭＳ Ｐゴシック"/>
        </a:defRPr>
      </a:lvl3pPr>
      <a:lvl4pPr marL="469106" indent="-117872" algn="l" defTabSz="684610" rtl="0" fontAlgn="base">
        <a:spcBef>
          <a:spcPct val="0"/>
        </a:spcBef>
        <a:spcAft>
          <a:spcPct val="0"/>
        </a:spcAft>
        <a:buClr>
          <a:schemeClr val="tx2"/>
        </a:buClr>
        <a:buSzPct val="90000"/>
        <a:buFont typeface="Arial" charset="0"/>
        <a:buChar char="•"/>
        <a:defRPr sz="1200">
          <a:solidFill>
            <a:schemeClr val="tx1"/>
          </a:solidFill>
          <a:latin typeface="+mn-lt"/>
          <a:ea typeface="ＭＳ Ｐゴシック"/>
          <a:cs typeface="ＭＳ Ｐゴシック"/>
        </a:defRPr>
      </a:lvl4pPr>
      <a:lvl5pPr marL="572691" indent="-98822" algn="l" defTabSz="684610" rtl="0" fontAlgn="base">
        <a:spcBef>
          <a:spcPct val="0"/>
        </a:spcBef>
        <a:spcAft>
          <a:spcPct val="0"/>
        </a:spcAft>
        <a:buClr>
          <a:schemeClr val="tx2"/>
        </a:buClr>
        <a:buSzPct val="89000"/>
        <a:buFont typeface="Arial" charset="0"/>
        <a:buChar char="-"/>
        <a:defRPr sz="1200">
          <a:solidFill>
            <a:schemeClr val="tx1"/>
          </a:solidFill>
          <a:latin typeface="+mn-lt"/>
          <a:ea typeface="ＭＳ Ｐゴシック"/>
          <a:cs typeface="ＭＳ Ｐゴシック"/>
        </a:defRPr>
      </a:lvl5pPr>
      <a:lvl6pPr marL="573772" indent="-99614" algn="l" defTabSz="685145"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72" indent="-99614" algn="l" defTabSz="685145"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72" indent="-99614" algn="l" defTabSz="685145"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72" indent="-99614" algn="l" defTabSz="685145"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722" rtl="0" eaLnBrk="1" latinLnBrk="0" hangingPunct="1">
        <a:defRPr sz="1350" kern="1200">
          <a:solidFill>
            <a:schemeClr val="tx1"/>
          </a:solidFill>
          <a:latin typeface="+mn-lt"/>
          <a:ea typeface="+mn-ea"/>
          <a:cs typeface="+mn-cs"/>
        </a:defRPr>
      </a:lvl1pPr>
      <a:lvl2pPr marL="349861" algn="l" defTabSz="699722" rtl="0" eaLnBrk="1" latinLnBrk="0" hangingPunct="1">
        <a:defRPr sz="1350" kern="1200">
          <a:solidFill>
            <a:schemeClr val="tx1"/>
          </a:solidFill>
          <a:latin typeface="+mn-lt"/>
          <a:ea typeface="+mn-ea"/>
          <a:cs typeface="+mn-cs"/>
        </a:defRPr>
      </a:lvl2pPr>
      <a:lvl3pPr marL="699722" algn="l" defTabSz="699722" rtl="0" eaLnBrk="1" latinLnBrk="0" hangingPunct="1">
        <a:defRPr sz="1350" kern="1200">
          <a:solidFill>
            <a:schemeClr val="tx1"/>
          </a:solidFill>
          <a:latin typeface="+mn-lt"/>
          <a:ea typeface="+mn-ea"/>
          <a:cs typeface="+mn-cs"/>
        </a:defRPr>
      </a:lvl3pPr>
      <a:lvl4pPr marL="1049582" algn="l" defTabSz="699722" rtl="0" eaLnBrk="1" latinLnBrk="0" hangingPunct="1">
        <a:defRPr sz="1350" kern="1200">
          <a:solidFill>
            <a:schemeClr val="tx1"/>
          </a:solidFill>
          <a:latin typeface="+mn-lt"/>
          <a:ea typeface="+mn-ea"/>
          <a:cs typeface="+mn-cs"/>
        </a:defRPr>
      </a:lvl4pPr>
      <a:lvl5pPr marL="1399444" algn="l" defTabSz="699722" rtl="0" eaLnBrk="1" latinLnBrk="0" hangingPunct="1">
        <a:defRPr sz="1350" kern="1200">
          <a:solidFill>
            <a:schemeClr val="tx1"/>
          </a:solidFill>
          <a:latin typeface="+mn-lt"/>
          <a:ea typeface="+mn-ea"/>
          <a:cs typeface="+mn-cs"/>
        </a:defRPr>
      </a:lvl5pPr>
      <a:lvl6pPr marL="1749305" algn="l" defTabSz="699722" rtl="0" eaLnBrk="1" latinLnBrk="0" hangingPunct="1">
        <a:defRPr sz="1350" kern="1200">
          <a:solidFill>
            <a:schemeClr val="tx1"/>
          </a:solidFill>
          <a:latin typeface="+mn-lt"/>
          <a:ea typeface="+mn-ea"/>
          <a:cs typeface="+mn-cs"/>
        </a:defRPr>
      </a:lvl6pPr>
      <a:lvl7pPr marL="2099165" algn="l" defTabSz="699722" rtl="0" eaLnBrk="1" latinLnBrk="0" hangingPunct="1">
        <a:defRPr sz="1350" kern="1200">
          <a:solidFill>
            <a:schemeClr val="tx1"/>
          </a:solidFill>
          <a:latin typeface="+mn-lt"/>
          <a:ea typeface="+mn-ea"/>
          <a:cs typeface="+mn-cs"/>
        </a:defRPr>
      </a:lvl7pPr>
      <a:lvl8pPr marL="2449026" algn="l" defTabSz="699722" rtl="0" eaLnBrk="1" latinLnBrk="0" hangingPunct="1">
        <a:defRPr sz="1350" kern="1200">
          <a:solidFill>
            <a:schemeClr val="tx1"/>
          </a:solidFill>
          <a:latin typeface="+mn-lt"/>
          <a:ea typeface="+mn-ea"/>
          <a:cs typeface="+mn-cs"/>
        </a:defRPr>
      </a:lvl8pPr>
      <a:lvl9pPr marL="2798887" algn="l" defTabSz="699722"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3F3F3"/>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1" y="1604639"/>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1"/>
            <a:ext cx="9144000" cy="561879"/>
          </a:xfrm>
          <a:prstGeom prst="rect">
            <a:avLst/>
          </a:prstGeom>
          <a:solidFill>
            <a:srgbClr val="932596"/>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2947400941"/>
      </p:ext>
    </p:extLst>
  </p:cSld>
  <p:clrMap bg1="lt1" tx1="dk1" bg2="dk2" tx2="lt2" accent1="accent1" accent2="accent2" accent3="accent3" accent4="accent4" accent5="accent5" accent6="accent6" hlink="hlink" folHlink="folHlink"/>
  <p:sldLayoutIdLst>
    <p:sldLayoutId id="2147483816" r:id="rId1"/>
    <p:sldLayoutId id="2147483817" r:id="rId2"/>
    <p:sldLayoutId id="2147483818" r:id="rId3"/>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4" y="1604643"/>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8"/>
            <a:ext cx="9144000" cy="561879"/>
          </a:xfrm>
          <a:prstGeom prst="rect">
            <a:avLst/>
          </a:prstGeom>
          <a:solidFill>
            <a:srgbClr val="5F2861"/>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1546483833"/>
      </p:ext>
    </p:extLst>
  </p:cSld>
  <p:clrMap bg1="lt1" tx1="dk1" bg2="dk2" tx2="lt2" accent1="accent1" accent2="accent2" accent3="accent3" accent4="accent4" accent5="accent5" accent6="accent6" hlink="hlink" folHlink="folHlink"/>
  <p:sldLayoutIdLst>
    <p:sldLayoutId id="2147483824" r:id="rId1"/>
    <p:sldLayoutId id="2147483825" r:id="rId2"/>
    <p:sldLayoutId id="2147483826" r:id="rId3"/>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1" y="1604640"/>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2"/>
            <a:ext cx="9144000" cy="561879"/>
          </a:xfrm>
          <a:prstGeom prst="rect">
            <a:avLst/>
          </a:prstGeom>
          <a:solidFill>
            <a:srgbClr val="5F2861"/>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1685061916"/>
      </p:ext>
    </p:extLst>
  </p:cSld>
  <p:clrMap bg1="lt1" tx1="dk1" bg2="dk2" tx2="lt2" accent1="accent1" accent2="accent2" accent3="accent3" accent4="accent4" accent5="accent5" accent6="accent6" hlink="hlink" folHlink="folHlink"/>
  <p:sldLayoutIdLst>
    <p:sldLayoutId id="2147483828" r:id="rId1"/>
    <p:sldLayoutId id="2147483829" r:id="rId2"/>
    <p:sldLayoutId id="2147483830" r:id="rId3"/>
    <p:sldLayoutId id="2147483841" r:id="rId4"/>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1" y="1604640"/>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2"/>
            <a:ext cx="9144000" cy="561879"/>
          </a:xfrm>
          <a:prstGeom prst="rect">
            <a:avLst/>
          </a:prstGeom>
          <a:solidFill>
            <a:srgbClr val="5F2861"/>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2637231776"/>
      </p:ext>
    </p:extLst>
  </p:cSld>
  <p:clrMap bg1="lt1" tx1="dk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457201" y="1604640"/>
            <a:ext cx="822923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2"/>
            <a:ext cx="9144000" cy="561879"/>
          </a:xfrm>
          <a:prstGeom prst="rect">
            <a:avLst/>
          </a:prstGeom>
          <a:solidFill>
            <a:srgbClr val="5F2861"/>
          </a:solidFill>
          <a:ln>
            <a:noFill/>
          </a:ln>
        </p:spPr>
        <p:txBody>
          <a:bodyPr lIns="91425" tIns="91425" rIns="91425" bIns="91425" anchor="ctr" anchorCtr="0">
            <a:noAutofit/>
          </a:bodyPr>
          <a:lstStyle/>
          <a:p>
            <a:pPr>
              <a:spcBef>
                <a:spcPts val="0"/>
              </a:spcBef>
              <a:buNone/>
            </a:pPr>
            <a:endParaRPr sz="18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028384" y="6405331"/>
            <a:ext cx="1008112" cy="425364"/>
          </a:xfrm>
          <a:prstGeom prst="rect">
            <a:avLst/>
          </a:prstGeom>
        </p:spPr>
      </p:pic>
    </p:spTree>
    <p:extLst>
      <p:ext uri="{BB962C8B-B14F-4D97-AF65-F5344CB8AC3E}">
        <p14:creationId xmlns:p14="http://schemas.microsoft.com/office/powerpoint/2010/main" val="3303773726"/>
      </p:ext>
    </p:extLst>
  </p:cSld>
  <p:clrMap bg1="lt1" tx1="dk1" bg2="dk2" tx2="lt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400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hyperlink" Target="https://www.cqc.org.uk/about-us/how-we-will-regulate/single-assessment-framework"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6.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4.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396E8-DFEC-4D88-8859-0FA44E5C5762}"/>
              </a:ext>
            </a:extLst>
          </p:cNvPr>
          <p:cNvSpPr>
            <a:spLocks noGrp="1"/>
          </p:cNvSpPr>
          <p:nvPr>
            <p:ph type="title"/>
          </p:nvPr>
        </p:nvSpPr>
        <p:spPr>
          <a:xfrm>
            <a:off x="317255" y="375201"/>
            <a:ext cx="5158635" cy="1354837"/>
          </a:xfrm>
        </p:spPr>
        <p:txBody>
          <a:bodyPr lIns="91440" tIns="45720" rIns="91440" bIns="45720" anchor="t"/>
          <a:lstStyle/>
          <a:p>
            <a:r>
              <a:rPr lang="en-US" sz="5400" dirty="0">
                <a:solidFill>
                  <a:srgbClr val="5F2861"/>
                </a:solidFill>
                <a:cs typeface="Calibri"/>
              </a:rPr>
              <a:t>CQC’s new assessment framework</a:t>
            </a:r>
          </a:p>
        </p:txBody>
      </p:sp>
      <p:sp>
        <p:nvSpPr>
          <p:cNvPr id="3" name="Text Placeholder 2">
            <a:extLst>
              <a:ext uri="{FF2B5EF4-FFF2-40B4-BE49-F238E27FC236}">
                <a16:creationId xmlns:a16="http://schemas.microsoft.com/office/drawing/2014/main" id="{21A68476-28AC-429D-A6B6-ED8065E8AC1B}"/>
              </a:ext>
            </a:extLst>
          </p:cNvPr>
          <p:cNvSpPr>
            <a:spLocks noGrp="1"/>
          </p:cNvSpPr>
          <p:nvPr>
            <p:ph type="body" sz="quarter" idx="10"/>
          </p:nvPr>
        </p:nvSpPr>
        <p:spPr>
          <a:xfrm>
            <a:off x="317255" y="4505779"/>
            <a:ext cx="4506308" cy="853226"/>
          </a:xfrm>
        </p:spPr>
        <p:txBody>
          <a:bodyPr/>
          <a:lstStyle/>
          <a:p>
            <a:r>
              <a:rPr lang="en-US" sz="1800" b="1" dirty="0">
                <a:cs typeface="Calibri"/>
              </a:rPr>
              <a:t>Dave James</a:t>
            </a:r>
            <a:endParaRPr lang="en-US" sz="1800" b="1" dirty="0"/>
          </a:p>
          <a:p>
            <a:pPr>
              <a:spcAft>
                <a:spcPts val="450"/>
              </a:spcAft>
            </a:pPr>
            <a:r>
              <a:rPr lang="en-US" sz="1500" dirty="0">
                <a:cs typeface="Arial"/>
              </a:rPr>
              <a:t>Head of Adult Social Care Policy, CQC</a:t>
            </a:r>
            <a:endParaRPr lang="en-US" sz="1500" b="1" dirty="0"/>
          </a:p>
        </p:txBody>
      </p:sp>
      <p:pic>
        <p:nvPicPr>
          <p:cNvPr id="6" name="Picture 20" descr="CQC_Strategy_2013_Final_10_high">
            <a:extLst>
              <a:ext uri="{FF2B5EF4-FFF2-40B4-BE49-F238E27FC236}">
                <a16:creationId xmlns:a16="http://schemas.microsoft.com/office/drawing/2014/main" id="{6F69D5B2-C74C-4D74-898E-F6217465E37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2762" y="2727226"/>
            <a:ext cx="3868117" cy="26535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488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How to use this deck">
            <a:extLst>
              <a:ext uri="{FF2B5EF4-FFF2-40B4-BE49-F238E27FC236}">
                <a16:creationId xmlns:a16="http://schemas.microsoft.com/office/drawing/2014/main" id="{DAA8FEB7-5E1A-4B04-AD92-461B2842F957}"/>
              </a:ext>
            </a:extLst>
          </p:cNvPr>
          <p:cNvSpPr>
            <a:spLocks noGrp="1"/>
          </p:cNvSpPr>
          <p:nvPr>
            <p:ph type="title"/>
          </p:nvPr>
        </p:nvSpPr>
        <p:spPr>
          <a:xfrm>
            <a:off x="418963" y="106125"/>
            <a:ext cx="8229239" cy="993775"/>
          </a:xfrm>
        </p:spPr>
        <p:txBody>
          <a:bodyPr lIns="68580" tIns="34290" rIns="68580" bIns="34290" anchor="t"/>
          <a:lstStyle/>
          <a:p>
            <a:r>
              <a:rPr lang="en-GB" dirty="0">
                <a:solidFill>
                  <a:srgbClr val="6C2669"/>
                </a:solidFill>
              </a:rPr>
              <a:t>LA Assessment </a:t>
            </a:r>
          </a:p>
        </p:txBody>
      </p:sp>
      <p:sp>
        <p:nvSpPr>
          <p:cNvPr id="2" name="Use large font sizes">
            <a:extLst>
              <a:ext uri="{FF2B5EF4-FFF2-40B4-BE49-F238E27FC236}">
                <a16:creationId xmlns:a16="http://schemas.microsoft.com/office/drawing/2014/main" id="{2E275D13-F555-40CB-834D-3387B34D0B12}"/>
              </a:ext>
            </a:extLst>
          </p:cNvPr>
          <p:cNvSpPr>
            <a:spLocks noGrp="1"/>
          </p:cNvSpPr>
          <p:nvPr>
            <p:ph idx="1"/>
          </p:nvPr>
        </p:nvSpPr>
        <p:spPr>
          <a:xfrm>
            <a:off x="0" y="1099900"/>
            <a:ext cx="8594999" cy="3717608"/>
          </a:xfrm>
        </p:spPr>
        <p:txBody>
          <a:bodyPr/>
          <a:lstStyle/>
          <a:p>
            <a:pPr marL="599599" indent="-342424" eaLnBrk="0" fontAlgn="base" hangingPunct="0">
              <a:lnSpc>
                <a:spcPct val="90000"/>
              </a:lnSpc>
              <a:spcBef>
                <a:spcPct val="60000"/>
              </a:spcBef>
              <a:spcAft>
                <a:spcPct val="0"/>
              </a:spcAft>
              <a:buSzPct val="120000"/>
              <a:buFont typeface="Arial" panose="020B0604020202020204" pitchFamily="34" charset="0"/>
              <a:buChar char="•"/>
              <a:tabLst>
                <a:tab pos="196444" algn="l"/>
              </a:tabLst>
            </a:pPr>
            <a:r>
              <a:rPr lang="en-US" sz="2800" dirty="0">
                <a:solidFill>
                  <a:srgbClr val="000000"/>
                </a:solidFill>
                <a:ea typeface="MS PGothic"/>
                <a:cs typeface="Arial"/>
              </a:rPr>
              <a:t>New powers in Health and Care Act – for local authority assurance and integrated care system assessment</a:t>
            </a:r>
          </a:p>
          <a:p>
            <a:pPr marL="599599" indent="-342424" eaLnBrk="0" fontAlgn="base" hangingPunct="0">
              <a:lnSpc>
                <a:spcPct val="90000"/>
              </a:lnSpc>
              <a:spcBef>
                <a:spcPct val="60000"/>
              </a:spcBef>
              <a:spcAft>
                <a:spcPct val="0"/>
              </a:spcAft>
              <a:buSzPct val="120000"/>
              <a:buFont typeface="Arial" panose="020B0604020202020204" pitchFamily="34" charset="0"/>
              <a:buChar char="•"/>
              <a:tabLst>
                <a:tab pos="196444" algn="l"/>
              </a:tabLst>
            </a:pPr>
            <a:r>
              <a:rPr lang="en-US" sz="2800" b="1" dirty="0">
                <a:solidFill>
                  <a:srgbClr val="6C2669"/>
                </a:solidFill>
                <a:ea typeface="MS PGothic"/>
                <a:cs typeface="Calibri"/>
              </a:rPr>
              <a:t>Same “I” statements and focus on people and communities’ experience</a:t>
            </a:r>
          </a:p>
          <a:p>
            <a:pPr marL="599599" indent="-342424" eaLnBrk="0" fontAlgn="base" hangingPunct="0">
              <a:lnSpc>
                <a:spcPct val="90000"/>
              </a:lnSpc>
              <a:spcBef>
                <a:spcPct val="60000"/>
              </a:spcBef>
              <a:spcAft>
                <a:spcPct val="0"/>
              </a:spcAft>
              <a:buSzPct val="120000"/>
              <a:buFont typeface="Arial" panose="020B0604020202020204" pitchFamily="34" charset="0"/>
              <a:buChar char="•"/>
              <a:tabLst>
                <a:tab pos="196444" algn="l"/>
              </a:tabLst>
            </a:pPr>
            <a:r>
              <a:rPr lang="en-US" sz="2800" dirty="0">
                <a:ea typeface="MS PGothic"/>
              </a:rPr>
              <a:t>Single assessment framework across providers and systems</a:t>
            </a:r>
            <a:endParaRPr lang="en-US" sz="2800" strike="sngStrike" dirty="0">
              <a:solidFill>
                <a:srgbClr val="000000"/>
              </a:solidFill>
              <a:ea typeface="MS PGothic"/>
              <a:cs typeface="Calibri"/>
            </a:endParaRPr>
          </a:p>
          <a:p>
            <a:pPr marL="599599" indent="-342424">
              <a:lnSpc>
                <a:spcPct val="90000"/>
              </a:lnSpc>
              <a:spcBef>
                <a:spcPct val="60000"/>
              </a:spcBef>
              <a:spcAft>
                <a:spcPct val="0"/>
              </a:spcAft>
              <a:buSzPct val="120000"/>
              <a:buFont typeface="Arial" panose="020B0604020202020204" pitchFamily="34" charset="0"/>
              <a:buChar char="•"/>
              <a:tabLst>
                <a:tab pos="196444" algn="l"/>
              </a:tabLst>
            </a:pPr>
            <a:r>
              <a:rPr lang="en-US" sz="2800" dirty="0">
                <a:solidFill>
                  <a:srgbClr val="000000"/>
                </a:solidFill>
                <a:ea typeface="MS PGothic"/>
                <a:cs typeface="Calibri"/>
              </a:rPr>
              <a:t>How well are local authorities delivering against their Care Act duties?</a:t>
            </a:r>
          </a:p>
          <a:p>
            <a:endParaRPr lang="en-GB" sz="4000" dirty="0"/>
          </a:p>
        </p:txBody>
      </p:sp>
    </p:spTree>
    <p:extLst>
      <p:ext uri="{BB962C8B-B14F-4D97-AF65-F5344CB8AC3E}">
        <p14:creationId xmlns:p14="http://schemas.microsoft.com/office/powerpoint/2010/main" val="222830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How to use this deck">
            <a:extLst>
              <a:ext uri="{FF2B5EF4-FFF2-40B4-BE49-F238E27FC236}">
                <a16:creationId xmlns:a16="http://schemas.microsoft.com/office/drawing/2014/main" id="{DAA8FEB7-5E1A-4B04-AD92-461B2842F957}"/>
              </a:ext>
            </a:extLst>
          </p:cNvPr>
          <p:cNvSpPr>
            <a:spLocks noGrp="1"/>
          </p:cNvSpPr>
          <p:nvPr>
            <p:ph type="title"/>
          </p:nvPr>
        </p:nvSpPr>
        <p:spPr>
          <a:xfrm>
            <a:off x="442234" y="104565"/>
            <a:ext cx="8229239" cy="993775"/>
          </a:xfrm>
        </p:spPr>
        <p:txBody>
          <a:bodyPr lIns="68580" tIns="34290" rIns="68580" bIns="34290" anchor="t"/>
          <a:lstStyle/>
          <a:p>
            <a:r>
              <a:rPr lang="en-US" sz="3600" dirty="0">
                <a:solidFill>
                  <a:srgbClr val="6C2669"/>
                </a:solidFill>
              </a:rPr>
              <a:t>Quality statements: local authority assessment</a:t>
            </a:r>
            <a:endParaRPr lang="en-GB" sz="3600" dirty="0">
              <a:solidFill>
                <a:srgbClr val="6C2669"/>
              </a:solidFill>
            </a:endParaRPr>
          </a:p>
        </p:txBody>
      </p:sp>
      <p:graphicFrame>
        <p:nvGraphicFramePr>
          <p:cNvPr id="14" name="Diagram 13">
            <a:extLst>
              <a:ext uri="{FF2B5EF4-FFF2-40B4-BE49-F238E27FC236}">
                <a16:creationId xmlns:a16="http://schemas.microsoft.com/office/drawing/2014/main" id="{050B2E49-327F-4540-A611-3184F16638E8}"/>
              </a:ext>
            </a:extLst>
          </p:cNvPr>
          <p:cNvGraphicFramePr/>
          <p:nvPr>
            <p:extLst>
              <p:ext uri="{D42A27DB-BD31-4B8C-83A1-F6EECF244321}">
                <p14:modId xmlns:p14="http://schemas.microsoft.com/office/powerpoint/2010/main" val="515588209"/>
              </p:ext>
            </p:extLst>
          </p:nvPr>
        </p:nvGraphicFramePr>
        <p:xfrm>
          <a:off x="442234" y="406114"/>
          <a:ext cx="8477246" cy="5770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7418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844C7-7E13-49B7-8C6A-43E3BBC67F53}"/>
              </a:ext>
            </a:extLst>
          </p:cNvPr>
          <p:cNvSpPr>
            <a:spLocks noGrp="1"/>
          </p:cNvSpPr>
          <p:nvPr>
            <p:ph type="title"/>
          </p:nvPr>
        </p:nvSpPr>
        <p:spPr>
          <a:xfrm>
            <a:off x="628650" y="3103627"/>
            <a:ext cx="7886700" cy="2449072"/>
          </a:xfrm>
        </p:spPr>
        <p:txBody>
          <a:bodyPr lIns="68580" tIns="34290" rIns="68580" bIns="34290" anchor="t"/>
          <a:lstStyle/>
          <a:p>
            <a:r>
              <a:rPr lang="en-GB" sz="3975" dirty="0"/>
              <a:t>Annex</a:t>
            </a:r>
            <a:br>
              <a:rPr lang="en-GB" sz="3975" dirty="0"/>
            </a:br>
            <a:br>
              <a:rPr lang="en-GB" sz="3975" dirty="0"/>
            </a:br>
            <a:endParaRPr lang="en-GB" sz="1500" b="0" dirty="0"/>
          </a:p>
          <a:p>
            <a:br>
              <a:rPr lang="en-GB" sz="3975" dirty="0"/>
            </a:br>
            <a:endParaRPr lang="en-US" sz="1500" dirty="0"/>
          </a:p>
        </p:txBody>
      </p:sp>
    </p:spTree>
    <p:extLst>
      <p:ext uri="{BB962C8B-B14F-4D97-AF65-F5344CB8AC3E}">
        <p14:creationId xmlns:p14="http://schemas.microsoft.com/office/powerpoint/2010/main" val="1774610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D9ED9D7-F1D1-4270-876A-EEF2C41CD9F1}"/>
              </a:ext>
            </a:extLst>
          </p:cNvPr>
          <p:cNvSpPr/>
          <p:nvPr/>
        </p:nvSpPr>
        <p:spPr>
          <a:xfrm>
            <a:off x="33499" y="1612266"/>
            <a:ext cx="9059601" cy="1045634"/>
          </a:xfrm>
          <a:prstGeom prst="roundRect">
            <a:avLst/>
          </a:prstGeom>
          <a:noFill/>
          <a:ln>
            <a:solidFill>
              <a:srgbClr val="9325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kern="0" dirty="0">
              <a:solidFill>
                <a:srgbClr val="1F497D"/>
              </a:solidFill>
              <a:latin typeface="Arial" panose="020B0604020202020204"/>
              <a:sym typeface="Arial"/>
              <a:rtl val="0"/>
            </a:endParaRPr>
          </a:p>
        </p:txBody>
      </p:sp>
      <p:sp>
        <p:nvSpPr>
          <p:cNvPr id="6" name="Rectangle: Rounded Corners 5">
            <a:extLst>
              <a:ext uri="{FF2B5EF4-FFF2-40B4-BE49-F238E27FC236}">
                <a16:creationId xmlns:a16="http://schemas.microsoft.com/office/drawing/2014/main" id="{FAE47190-0932-487C-B669-C6EA6BFAF72B}"/>
              </a:ext>
            </a:extLst>
          </p:cNvPr>
          <p:cNvSpPr/>
          <p:nvPr/>
        </p:nvSpPr>
        <p:spPr>
          <a:xfrm>
            <a:off x="46343" y="2709686"/>
            <a:ext cx="9051041" cy="932551"/>
          </a:xfrm>
          <a:prstGeom prst="roundRect">
            <a:avLst/>
          </a:prstGeom>
          <a:noFill/>
          <a:ln>
            <a:solidFill>
              <a:srgbClr val="9325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kern="0" dirty="0">
              <a:solidFill>
                <a:srgbClr val="1F497D"/>
              </a:solidFill>
              <a:latin typeface="Arial" panose="020B0604020202020204"/>
              <a:sym typeface="Arial"/>
              <a:rtl val="0"/>
            </a:endParaRPr>
          </a:p>
        </p:txBody>
      </p:sp>
      <p:sp>
        <p:nvSpPr>
          <p:cNvPr id="7" name="Rectangle: Rounded Corners 6">
            <a:extLst>
              <a:ext uri="{FF2B5EF4-FFF2-40B4-BE49-F238E27FC236}">
                <a16:creationId xmlns:a16="http://schemas.microsoft.com/office/drawing/2014/main" id="{89F33772-1D2E-47F8-8C6C-96D0544A4140}"/>
              </a:ext>
            </a:extLst>
          </p:cNvPr>
          <p:cNvSpPr/>
          <p:nvPr/>
        </p:nvSpPr>
        <p:spPr>
          <a:xfrm>
            <a:off x="42064" y="3701673"/>
            <a:ext cx="9059601" cy="834344"/>
          </a:xfrm>
          <a:prstGeom prst="roundRect">
            <a:avLst/>
          </a:prstGeom>
          <a:noFill/>
          <a:ln>
            <a:solidFill>
              <a:srgbClr val="9325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kern="0">
              <a:solidFill>
                <a:srgbClr val="1F497D"/>
              </a:solidFill>
              <a:latin typeface="Arial" panose="020B0604020202020204"/>
              <a:sym typeface="Arial"/>
              <a:rtl val="0"/>
            </a:endParaRPr>
          </a:p>
        </p:txBody>
      </p:sp>
      <p:sp>
        <p:nvSpPr>
          <p:cNvPr id="8" name="Rectangle: Rounded Corners 7">
            <a:extLst>
              <a:ext uri="{FF2B5EF4-FFF2-40B4-BE49-F238E27FC236}">
                <a16:creationId xmlns:a16="http://schemas.microsoft.com/office/drawing/2014/main" id="{D9A1AF91-6D88-4E6D-8360-698A11010456}"/>
              </a:ext>
            </a:extLst>
          </p:cNvPr>
          <p:cNvSpPr/>
          <p:nvPr/>
        </p:nvSpPr>
        <p:spPr>
          <a:xfrm>
            <a:off x="50800" y="4596269"/>
            <a:ext cx="9033935" cy="955749"/>
          </a:xfrm>
          <a:prstGeom prst="roundRect">
            <a:avLst/>
          </a:prstGeom>
          <a:noFill/>
          <a:ln>
            <a:solidFill>
              <a:srgbClr val="9325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kern="0">
              <a:solidFill>
                <a:srgbClr val="1F497D"/>
              </a:solidFill>
              <a:latin typeface="Arial" panose="020B0604020202020204"/>
              <a:sym typeface="Arial"/>
              <a:rtl val="0"/>
            </a:endParaRPr>
          </a:p>
        </p:txBody>
      </p:sp>
      <p:sp>
        <p:nvSpPr>
          <p:cNvPr id="9" name="TextBox 8">
            <a:extLst>
              <a:ext uri="{FF2B5EF4-FFF2-40B4-BE49-F238E27FC236}">
                <a16:creationId xmlns:a16="http://schemas.microsoft.com/office/drawing/2014/main" id="{9513A515-A451-4174-9706-BD80C53E78A7}"/>
              </a:ext>
            </a:extLst>
          </p:cNvPr>
          <p:cNvSpPr txBox="1"/>
          <p:nvPr/>
        </p:nvSpPr>
        <p:spPr>
          <a:xfrm>
            <a:off x="85638" y="1587635"/>
            <a:ext cx="8826768" cy="1200329"/>
          </a:xfrm>
          <a:prstGeom prst="rect">
            <a:avLst/>
          </a:prstGeom>
          <a:noFill/>
        </p:spPr>
        <p:txBody>
          <a:bodyPr wrap="square" rtlCol="0">
            <a:spAutoFit/>
          </a:bodyPr>
          <a:lstStyle/>
          <a:p>
            <a:r>
              <a:rPr lang="en-GB" sz="900" b="1" kern="0" dirty="0">
                <a:solidFill>
                  <a:srgbClr val="5F2861"/>
                </a:solidFill>
                <a:latin typeface="Arial"/>
                <a:cs typeface="Arial"/>
                <a:sym typeface="Arial"/>
                <a:rtl val="0"/>
              </a:rPr>
              <a:t>SAFE</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I feel safe and am supported to understand and manage any risks.</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I know what to do and who I can contact when I realise that things might be at risk of going wrong or my health condition may be worsening. </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If my treatment, including medication, has to change, I know why and am involved in the decision.</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When I move between services, settings or areas, there is a plan for what happens next and who will do what, and all the practical arrangements are in place. </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I have considerate support delivered by competent people.</a:t>
            </a:r>
          </a:p>
          <a:p>
            <a:pPr marL="171450" indent="-171450">
              <a:buFont typeface="Wingdings" panose="05000000000000000000" pitchFamily="2" charset="2"/>
              <a:buChar char="ü"/>
            </a:pPr>
            <a:r>
              <a:rPr lang="en-GB" sz="900" kern="0" dirty="0">
                <a:solidFill>
                  <a:srgbClr val="5F2861"/>
                </a:solidFill>
                <a:latin typeface="Arial"/>
                <a:cs typeface="Arial"/>
                <a:sym typeface="Arial"/>
                <a:rtl val="0"/>
              </a:rPr>
              <a:t>I can get information and advice about my health, care and support and how I can be as well as possible – physically, mentally and emotionally. </a:t>
            </a:r>
          </a:p>
          <a:p>
            <a:endParaRPr lang="en-GB" sz="900" kern="0" dirty="0">
              <a:solidFill>
                <a:srgbClr val="1F497D"/>
              </a:solidFill>
              <a:latin typeface="Arial"/>
              <a:cs typeface="Arial"/>
              <a:sym typeface="Arial"/>
              <a:rtl val="0"/>
            </a:endParaRPr>
          </a:p>
        </p:txBody>
      </p:sp>
      <p:sp>
        <p:nvSpPr>
          <p:cNvPr id="10" name="TextBox 9">
            <a:extLst>
              <a:ext uri="{FF2B5EF4-FFF2-40B4-BE49-F238E27FC236}">
                <a16:creationId xmlns:a16="http://schemas.microsoft.com/office/drawing/2014/main" id="{2A7936C6-DABF-4CFA-A270-40B4312A6D5F}"/>
              </a:ext>
            </a:extLst>
          </p:cNvPr>
          <p:cNvSpPr txBox="1"/>
          <p:nvPr/>
        </p:nvSpPr>
        <p:spPr>
          <a:xfrm>
            <a:off x="80550" y="2704844"/>
            <a:ext cx="8965497" cy="1061829"/>
          </a:xfrm>
          <a:prstGeom prst="rect">
            <a:avLst/>
          </a:prstGeom>
          <a:noFill/>
        </p:spPr>
        <p:txBody>
          <a:bodyPr wrap="square" rtlCol="0">
            <a:spAutoFit/>
          </a:bodyPr>
          <a:lstStyle/>
          <a:p>
            <a:r>
              <a:rPr lang="en-GB" sz="900" b="1" kern="0" dirty="0">
                <a:solidFill>
                  <a:srgbClr val="5F2861"/>
                </a:solidFill>
                <a:latin typeface="Arial"/>
                <a:cs typeface="Arial"/>
                <a:sym typeface="Arial"/>
                <a:rtl val="0"/>
              </a:rPr>
              <a:t>EFFECTIVE</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can get information and advice about my health, care and support and how I can be as well as possible – physically, mentally and emotionally.</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have care and support that is coordinated, and everyone works well together and with me.</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can keep in touch and meet up with people who are important to me, including family, friends and people who share my interests, identity and culture. </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have care and support that enables me to live as I want to, seeing me as a unique person with skills, strengths and goals. </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empowered to get the care, support and treatment that I need and want. </a:t>
            </a:r>
          </a:p>
          <a:p>
            <a:endParaRPr lang="en-GB" sz="900" kern="0" dirty="0">
              <a:solidFill>
                <a:srgbClr val="1F497D"/>
              </a:solidFill>
              <a:latin typeface="Arial"/>
              <a:cs typeface="Arial"/>
              <a:sym typeface="Arial"/>
              <a:rtl val="0"/>
            </a:endParaRPr>
          </a:p>
        </p:txBody>
      </p:sp>
      <p:sp>
        <p:nvSpPr>
          <p:cNvPr id="11" name="TextBox 10">
            <a:extLst>
              <a:ext uri="{FF2B5EF4-FFF2-40B4-BE49-F238E27FC236}">
                <a16:creationId xmlns:a16="http://schemas.microsoft.com/office/drawing/2014/main" id="{655D18AF-CC8E-4114-BC9C-9CB720863EE1}"/>
              </a:ext>
            </a:extLst>
          </p:cNvPr>
          <p:cNvSpPr txBox="1"/>
          <p:nvPr/>
        </p:nvSpPr>
        <p:spPr>
          <a:xfrm>
            <a:off x="67465" y="3748616"/>
            <a:ext cx="8182726" cy="923330"/>
          </a:xfrm>
          <a:prstGeom prst="rect">
            <a:avLst/>
          </a:prstGeom>
          <a:noFill/>
          <a:ln>
            <a:noFill/>
          </a:ln>
        </p:spPr>
        <p:txBody>
          <a:bodyPr wrap="square" rtlCol="0">
            <a:spAutoFit/>
          </a:bodyPr>
          <a:lstStyle/>
          <a:p>
            <a:r>
              <a:rPr lang="en-GB" sz="900" b="1" kern="0" dirty="0">
                <a:solidFill>
                  <a:srgbClr val="5F2861"/>
                </a:solidFill>
                <a:latin typeface="Arial"/>
                <a:cs typeface="Arial"/>
                <a:sym typeface="Arial"/>
                <a:rtl val="0"/>
              </a:rPr>
              <a:t>CARING</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treated with respect and dignity.</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have care and support that enables me to live as I want to, seeing me as a unique person with skills, strengths and personal goals.</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supported to manage my health in a way that makes sense to me.</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in control of planning my care and support. If I need help with this, people who know and care about me are involved. </a:t>
            </a:r>
          </a:p>
          <a:p>
            <a:endParaRPr lang="en-GB" sz="900" kern="0" dirty="0">
              <a:solidFill>
                <a:srgbClr val="1F497D"/>
              </a:solidFill>
              <a:latin typeface="Arial"/>
              <a:cs typeface="Arial"/>
              <a:sym typeface="Arial"/>
              <a:rtl val="0"/>
            </a:endParaRPr>
          </a:p>
        </p:txBody>
      </p:sp>
      <p:sp>
        <p:nvSpPr>
          <p:cNvPr id="12" name="TextBox 11">
            <a:extLst>
              <a:ext uri="{FF2B5EF4-FFF2-40B4-BE49-F238E27FC236}">
                <a16:creationId xmlns:a16="http://schemas.microsoft.com/office/drawing/2014/main" id="{7D953119-4172-453E-A93A-94A0F088AA7F}"/>
              </a:ext>
            </a:extLst>
          </p:cNvPr>
          <p:cNvSpPr txBox="1"/>
          <p:nvPr/>
        </p:nvSpPr>
        <p:spPr>
          <a:xfrm>
            <a:off x="67732" y="4619699"/>
            <a:ext cx="8182726" cy="1061829"/>
          </a:xfrm>
          <a:prstGeom prst="rect">
            <a:avLst/>
          </a:prstGeom>
          <a:noFill/>
        </p:spPr>
        <p:txBody>
          <a:bodyPr wrap="square" rtlCol="0">
            <a:spAutoFit/>
          </a:bodyPr>
          <a:lstStyle/>
          <a:p>
            <a:r>
              <a:rPr lang="en-GB" sz="900" b="1" kern="0" dirty="0">
                <a:solidFill>
                  <a:srgbClr val="5F2861"/>
                </a:solidFill>
                <a:latin typeface="Arial"/>
                <a:cs typeface="Arial"/>
                <a:sym typeface="Arial"/>
                <a:rtl val="0"/>
              </a:rPr>
              <a:t>RESPONSIVE</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have care and support that is coordinated, and everyone works well together and with me. </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can get information and advice that is accurate, up to date and provided in a way that I can understand.</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in control of planning my care and support. If I need help with this, people who know and care about me are involved. </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encouraged and enabled to feed back about my care in ways that work for me and I know how it was acted on. </a:t>
            </a:r>
          </a:p>
          <a:p>
            <a:pPr marL="171450" indent="-171450">
              <a:buFont typeface="Wingdings" panose="05000000000000000000" pitchFamily="2" charset="2"/>
              <a:buChar char="ü"/>
            </a:pPr>
            <a:r>
              <a:rPr lang="en-US" sz="900" kern="0" dirty="0">
                <a:solidFill>
                  <a:srgbClr val="5F2861"/>
                </a:solidFill>
                <a:latin typeface="Arial"/>
                <a:cs typeface="Arial"/>
                <a:sym typeface="Arial"/>
                <a:rtl val="0"/>
              </a:rPr>
              <a:t>I am supported to plan ahead for important changes in my life that I can anticipate.</a:t>
            </a:r>
          </a:p>
          <a:p>
            <a:endParaRPr lang="en-GB" sz="900" kern="0" dirty="0">
              <a:solidFill>
                <a:srgbClr val="1F497D"/>
              </a:solidFill>
              <a:latin typeface="Arial"/>
              <a:cs typeface="Arial"/>
              <a:sym typeface="Arial"/>
              <a:rtl val="0"/>
            </a:endParaRPr>
          </a:p>
        </p:txBody>
      </p:sp>
      <p:sp>
        <p:nvSpPr>
          <p:cNvPr id="13" name="Title: Use the accesibility checker">
            <a:extLst>
              <a:ext uri="{FF2B5EF4-FFF2-40B4-BE49-F238E27FC236}">
                <a16:creationId xmlns:a16="http://schemas.microsoft.com/office/drawing/2014/main" id="{6E95C0B1-2843-42A4-95D1-16235033CB5E}"/>
              </a:ext>
            </a:extLst>
          </p:cNvPr>
          <p:cNvSpPr>
            <a:spLocks noGrp="1"/>
          </p:cNvSpPr>
          <p:nvPr>
            <p:ph type="title"/>
          </p:nvPr>
        </p:nvSpPr>
        <p:spPr>
          <a:xfrm>
            <a:off x="80550" y="146949"/>
            <a:ext cx="9003035" cy="628954"/>
          </a:xfrm>
        </p:spPr>
        <p:txBody>
          <a:bodyPr/>
          <a:lstStyle/>
          <a:p>
            <a:r>
              <a:rPr lang="en-US" dirty="0">
                <a:solidFill>
                  <a:srgbClr val="5F2861"/>
                </a:solidFill>
              </a:rPr>
              <a:t>Person-</a:t>
            </a:r>
            <a:r>
              <a:rPr lang="en-US" dirty="0" err="1">
                <a:solidFill>
                  <a:srgbClr val="5F2861"/>
                </a:solidFill>
              </a:rPr>
              <a:t>centred</a:t>
            </a:r>
            <a:r>
              <a:rPr lang="en-US" dirty="0">
                <a:solidFill>
                  <a:srgbClr val="5F2861"/>
                </a:solidFill>
              </a:rPr>
              <a:t> care: </a:t>
            </a:r>
            <a:br>
              <a:rPr lang="en-US" dirty="0">
                <a:solidFill>
                  <a:srgbClr val="5F2861"/>
                </a:solidFill>
              </a:rPr>
            </a:br>
            <a:r>
              <a:rPr lang="en-US" sz="3200" dirty="0">
                <a:solidFill>
                  <a:srgbClr val="5F2861"/>
                </a:solidFill>
              </a:rPr>
              <a:t>How ‘Making It Real’ applies</a:t>
            </a:r>
            <a:endParaRPr lang="en-US" dirty="0">
              <a:solidFill>
                <a:srgbClr val="5F2861"/>
              </a:solidFill>
            </a:endParaRPr>
          </a:p>
        </p:txBody>
      </p:sp>
    </p:spTree>
    <p:extLst>
      <p:ext uri="{BB962C8B-B14F-4D97-AF65-F5344CB8AC3E}">
        <p14:creationId xmlns:p14="http://schemas.microsoft.com/office/powerpoint/2010/main" val="2050160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Use the accesibility checker">
            <a:extLst>
              <a:ext uri="{FF2B5EF4-FFF2-40B4-BE49-F238E27FC236}">
                <a16:creationId xmlns:a16="http://schemas.microsoft.com/office/drawing/2014/main" id="{57F8D37D-6B57-4F61-BF24-A1E681134D1F}"/>
              </a:ext>
              <a:ext uri="{C183D7F6-B498-43B3-948B-1728B52AA6E4}">
                <adec:decorative xmlns:adec="http://schemas.microsoft.com/office/drawing/2017/decorative" val="1"/>
              </a:ext>
            </a:extLst>
          </p:cNvPr>
          <p:cNvSpPr>
            <a:spLocks noGrp="1"/>
          </p:cNvSpPr>
          <p:nvPr>
            <p:ph type="title"/>
          </p:nvPr>
        </p:nvSpPr>
        <p:spPr>
          <a:xfrm>
            <a:off x="282133" y="290726"/>
            <a:ext cx="8229239" cy="628954"/>
          </a:xfrm>
        </p:spPr>
        <p:txBody>
          <a:bodyPr/>
          <a:lstStyle/>
          <a:p>
            <a:r>
              <a:rPr lang="en-GB" sz="3300" dirty="0">
                <a:solidFill>
                  <a:srgbClr val="743669"/>
                </a:solidFill>
              </a:rPr>
              <a:t>The 5 key questions and topics</a:t>
            </a:r>
          </a:p>
        </p:txBody>
      </p:sp>
      <p:sp>
        <p:nvSpPr>
          <p:cNvPr id="7" name="Rectangle 6">
            <a:extLst>
              <a:ext uri="{FF2B5EF4-FFF2-40B4-BE49-F238E27FC236}">
                <a16:creationId xmlns:a16="http://schemas.microsoft.com/office/drawing/2014/main" id="{A16ED569-69C2-4FD9-805A-AC0872CF3D89}"/>
              </a:ext>
              <a:ext uri="{C183D7F6-B498-43B3-948B-1728B52AA6E4}">
                <adec:decorative xmlns:adec="http://schemas.microsoft.com/office/drawing/2017/decorative" val="1"/>
              </a:ext>
            </a:extLst>
          </p:cNvPr>
          <p:cNvSpPr/>
          <p:nvPr/>
        </p:nvSpPr>
        <p:spPr>
          <a:xfrm>
            <a:off x="336849" y="911409"/>
            <a:ext cx="2919676" cy="1938992"/>
          </a:xfrm>
          <a:prstGeom prst="rect">
            <a:avLst/>
          </a:prstGeom>
          <a:ln>
            <a:solidFill>
              <a:srgbClr val="743669"/>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783">
              <a:defRPr/>
            </a:pPr>
            <a:r>
              <a:rPr lang="en-GB" sz="1200" b="1">
                <a:solidFill>
                  <a:srgbClr val="000000"/>
                </a:solidFill>
                <a:latin typeface="Arial" panose="020B0604020202020204"/>
                <a:ea typeface="Yu Mincho" panose="02020400000000000000" pitchFamily="18" charset="-128"/>
                <a:cs typeface="Calibri" panose="020F0502020204030204" pitchFamily="34" charset="0"/>
                <a:sym typeface="Arial"/>
                <a:rtl val="0"/>
              </a:rPr>
              <a:t>Safe</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Learning culture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Safe systems, pathways and transitions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Safeguarding</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Involving people to manage risks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Safe environments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Safe and effective staffing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Infection prevention and control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Medicines optimisation</a:t>
            </a:r>
            <a:endParaRPr lang="en-GB" sz="1200">
              <a:solidFill>
                <a:srgbClr val="000000"/>
              </a:solidFill>
              <a:latin typeface="Arial" panose="020B0604020202020204"/>
              <a:ea typeface="Calibri" panose="020F0502020204030204" pitchFamily="34" charset="0"/>
              <a:cs typeface="Calibri" panose="020F0502020204030204" pitchFamily="34" charset="0"/>
              <a:sym typeface="Arial"/>
              <a:rtl val="0"/>
            </a:endParaRPr>
          </a:p>
        </p:txBody>
      </p:sp>
      <p:sp>
        <p:nvSpPr>
          <p:cNvPr id="8" name="Rectangle 7">
            <a:extLst>
              <a:ext uri="{FF2B5EF4-FFF2-40B4-BE49-F238E27FC236}">
                <a16:creationId xmlns:a16="http://schemas.microsoft.com/office/drawing/2014/main" id="{E66A6FA8-14C3-49F7-8FD7-468E7F68E8CE}"/>
              </a:ext>
              <a:ext uri="{C183D7F6-B498-43B3-948B-1728B52AA6E4}">
                <adec:decorative xmlns:adec="http://schemas.microsoft.com/office/drawing/2017/decorative" val="1"/>
              </a:ext>
            </a:extLst>
          </p:cNvPr>
          <p:cNvSpPr/>
          <p:nvPr/>
        </p:nvSpPr>
        <p:spPr>
          <a:xfrm>
            <a:off x="3402993" y="911409"/>
            <a:ext cx="2781463" cy="2123658"/>
          </a:xfrm>
          <a:prstGeom prst="rect">
            <a:avLst/>
          </a:prstGeom>
          <a:ln>
            <a:solidFill>
              <a:srgbClr val="743669"/>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783">
              <a:defRPr/>
            </a:pPr>
            <a:r>
              <a:rPr lang="en-GB" sz="1200" b="1">
                <a:solidFill>
                  <a:srgbClr val="000000"/>
                </a:solidFill>
                <a:latin typeface="Arial" panose="020B0604020202020204"/>
                <a:ea typeface="Yu Mincho" panose="02020400000000000000" pitchFamily="18" charset="-128"/>
                <a:cs typeface="Calibri" panose="020F0502020204030204" pitchFamily="34" charset="0"/>
                <a:sym typeface="Arial"/>
                <a:rtl val="0"/>
              </a:rPr>
              <a:t>Effective</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Assessing needs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Delivering evidence-based care and treatment</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How staff, teams and services work together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Supporting people to live healthier lives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Monitoring and improving outcomes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Consent to care and treatment </a:t>
            </a:r>
            <a:endParaRPr lang="en-GB" sz="1200">
              <a:solidFill>
                <a:srgbClr val="000000"/>
              </a:solidFill>
              <a:latin typeface="Arial" panose="020B0604020202020204"/>
              <a:ea typeface="Calibri" panose="020F0502020204030204" pitchFamily="34" charset="0"/>
              <a:cs typeface="Calibri" panose="020F0502020204030204" pitchFamily="34" charset="0"/>
              <a:sym typeface="Arial"/>
              <a:rtl val="0"/>
            </a:endParaRPr>
          </a:p>
        </p:txBody>
      </p:sp>
      <p:sp>
        <p:nvSpPr>
          <p:cNvPr id="9" name="Rectangle 8">
            <a:extLst>
              <a:ext uri="{FF2B5EF4-FFF2-40B4-BE49-F238E27FC236}">
                <a16:creationId xmlns:a16="http://schemas.microsoft.com/office/drawing/2014/main" id="{99F8FCCE-1A54-4F8C-95FA-A2D9E19B99A7}"/>
              </a:ext>
              <a:ext uri="{C183D7F6-B498-43B3-948B-1728B52AA6E4}">
                <adec:decorative xmlns:adec="http://schemas.microsoft.com/office/drawing/2017/decorative" val="1"/>
              </a:ext>
            </a:extLst>
          </p:cNvPr>
          <p:cNvSpPr/>
          <p:nvPr/>
        </p:nvSpPr>
        <p:spPr>
          <a:xfrm>
            <a:off x="6276984" y="911410"/>
            <a:ext cx="2620280" cy="1938992"/>
          </a:xfrm>
          <a:prstGeom prst="rect">
            <a:avLst/>
          </a:prstGeom>
          <a:ln>
            <a:solidFill>
              <a:srgbClr val="743669"/>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783">
              <a:defRPr/>
            </a:pPr>
            <a:r>
              <a:rPr lang="en-GB" sz="1200" b="1">
                <a:solidFill>
                  <a:srgbClr val="000000"/>
                </a:solidFill>
                <a:latin typeface="Arial" panose="020B0604020202020204"/>
                <a:ea typeface="Yu Mincho" panose="02020400000000000000" pitchFamily="18" charset="-128"/>
                <a:cs typeface="Calibri" panose="020F0502020204030204" pitchFamily="34" charset="0"/>
                <a:sym typeface="Arial"/>
                <a:rtl val="0"/>
              </a:rPr>
              <a:t>Caring</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Kindness, compassion and dignity</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Treating people as individuals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Independence, choice and control</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Responding to people’s immediate needs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Workforce wellbeing and enablement  </a:t>
            </a:r>
            <a:endParaRPr lang="en-GB" sz="1200">
              <a:solidFill>
                <a:srgbClr val="000000"/>
              </a:solidFill>
              <a:latin typeface="Arial" panose="020B0604020202020204"/>
              <a:ea typeface="Calibri" panose="020F0502020204030204" pitchFamily="34" charset="0"/>
              <a:cs typeface="Calibri" panose="020F0502020204030204" pitchFamily="34" charset="0"/>
              <a:sym typeface="Arial"/>
              <a:rtl val="0"/>
            </a:endParaRPr>
          </a:p>
        </p:txBody>
      </p:sp>
      <p:sp>
        <p:nvSpPr>
          <p:cNvPr id="10" name="Rectangle 9">
            <a:extLst>
              <a:ext uri="{FF2B5EF4-FFF2-40B4-BE49-F238E27FC236}">
                <a16:creationId xmlns:a16="http://schemas.microsoft.com/office/drawing/2014/main" id="{37574A4B-194D-4C90-AF78-B2A815F79CFB}"/>
              </a:ext>
              <a:ext uri="{C183D7F6-B498-43B3-948B-1728B52AA6E4}">
                <adec:decorative xmlns:adec="http://schemas.microsoft.com/office/drawing/2017/decorative" val="1"/>
              </a:ext>
            </a:extLst>
          </p:cNvPr>
          <p:cNvSpPr/>
          <p:nvPr/>
        </p:nvSpPr>
        <p:spPr>
          <a:xfrm>
            <a:off x="336848" y="2938264"/>
            <a:ext cx="2919676" cy="1938992"/>
          </a:xfrm>
          <a:prstGeom prst="rect">
            <a:avLst/>
          </a:prstGeom>
          <a:ln>
            <a:solidFill>
              <a:srgbClr val="743669"/>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783">
              <a:defRPr/>
            </a:pPr>
            <a:r>
              <a:rPr lang="en-GB" sz="1200" b="1">
                <a:solidFill>
                  <a:srgbClr val="000000"/>
                </a:solidFill>
                <a:latin typeface="Arial" panose="020B0604020202020204"/>
                <a:ea typeface="Yu Mincho" panose="02020400000000000000" pitchFamily="18" charset="-128"/>
                <a:cs typeface="Calibri" panose="020F0502020204030204" pitchFamily="34" charset="0"/>
                <a:sym typeface="Arial"/>
                <a:rtl val="0"/>
              </a:rPr>
              <a:t>Responsive</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Person-centred care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Care provision, Integration, and continuity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Providing information</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Listening to and involving people</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Equity in access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Equity in experiences and outcomes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Planning for the future  </a:t>
            </a:r>
            <a:endParaRPr lang="en-GB" sz="1200">
              <a:solidFill>
                <a:srgbClr val="000000"/>
              </a:solidFill>
              <a:latin typeface="Arial" panose="020B0604020202020204"/>
              <a:ea typeface="Yu Mincho" panose="02020400000000000000" pitchFamily="18" charset="-128"/>
              <a:cs typeface="Calibri" panose="020F0502020204030204" pitchFamily="34" charset="0"/>
              <a:sym typeface="Arial"/>
              <a:rtl val="0"/>
            </a:endParaRPr>
          </a:p>
          <a:p>
            <a:pPr defTabSz="685783">
              <a:defRPr/>
            </a:pPr>
            <a:endParaRPr lang="en-GB" sz="1200">
              <a:solidFill>
                <a:srgbClr val="000000"/>
              </a:solidFill>
              <a:latin typeface="Arial" panose="020B0604020202020204"/>
              <a:ea typeface="Calibri" panose="020F0502020204030204" pitchFamily="34" charset="0"/>
              <a:cs typeface="Calibri" panose="020F0502020204030204" pitchFamily="34" charset="0"/>
              <a:sym typeface="Arial"/>
              <a:rtl val="0"/>
            </a:endParaRPr>
          </a:p>
        </p:txBody>
      </p:sp>
      <p:sp>
        <p:nvSpPr>
          <p:cNvPr id="11" name="Rectangle 10">
            <a:extLst>
              <a:ext uri="{FF2B5EF4-FFF2-40B4-BE49-F238E27FC236}">
                <a16:creationId xmlns:a16="http://schemas.microsoft.com/office/drawing/2014/main" id="{4A61C74E-DDB2-411F-8FC7-C5EB2F55BA7F}"/>
              </a:ext>
              <a:ext uri="{C183D7F6-B498-43B3-948B-1728B52AA6E4}">
                <adec:decorative xmlns:adec="http://schemas.microsoft.com/office/drawing/2017/decorative" val="1"/>
              </a:ext>
            </a:extLst>
          </p:cNvPr>
          <p:cNvSpPr/>
          <p:nvPr/>
        </p:nvSpPr>
        <p:spPr>
          <a:xfrm>
            <a:off x="5717984" y="3110117"/>
            <a:ext cx="3200563" cy="2123658"/>
          </a:xfrm>
          <a:prstGeom prst="rect">
            <a:avLst/>
          </a:prstGeom>
          <a:ln>
            <a:solidFill>
              <a:srgbClr val="743669"/>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783">
              <a:defRPr/>
            </a:pPr>
            <a:r>
              <a:rPr lang="en-GB" sz="1200" b="1">
                <a:solidFill>
                  <a:srgbClr val="000000"/>
                </a:solidFill>
                <a:latin typeface="Arial" panose="020B0604020202020204"/>
                <a:ea typeface="Yu Mincho" panose="02020400000000000000" pitchFamily="18" charset="-128"/>
                <a:cs typeface="Calibri" panose="020F0502020204030204" pitchFamily="34" charset="0"/>
                <a:sym typeface="Arial"/>
                <a:rtl val="0"/>
              </a:rPr>
              <a:t>Well-led</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Shared direction and culture</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Capable, compassionate and inclusive leaders</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Freedom to speak up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Governance and assurance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Partnerships and communities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Learning, improvement and innovation </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Environmental sustainability</a:t>
            </a:r>
          </a:p>
          <a:p>
            <a:pPr marL="214308" indent="-214308" defTabSz="685783">
              <a:buFont typeface="Arial" panose="020B0604020202020204" pitchFamily="34" charset="0"/>
              <a:buChar char="•"/>
              <a:defRPr/>
            </a:pPr>
            <a:r>
              <a:rPr lang="en-GB" sz="1200">
                <a:solidFill>
                  <a:srgbClr val="000000"/>
                </a:solidFill>
                <a:latin typeface="Arial" panose="020B0604020202020204"/>
                <a:ea typeface="ＭＳ Ｐゴシック"/>
                <a:cs typeface="Calibri" panose="020F0502020204030204" pitchFamily="34" charset="0"/>
                <a:sym typeface="Arial"/>
                <a:rtl val="0"/>
              </a:rPr>
              <a:t>Workforce equality, diversity and inclusion</a:t>
            </a:r>
            <a:endParaRPr lang="en-GB" sz="1200">
              <a:solidFill>
                <a:srgbClr val="000000"/>
              </a:solidFill>
              <a:latin typeface="Arial" panose="020B0604020202020204"/>
              <a:ea typeface="Calibri" panose="020F0502020204030204" pitchFamily="34" charset="0"/>
              <a:cs typeface="Calibri" panose="020F0502020204030204" pitchFamily="34" charset="0"/>
              <a:sym typeface="Arial"/>
              <a:rtl val="0"/>
            </a:endParaRPr>
          </a:p>
        </p:txBody>
      </p:sp>
      <p:sp>
        <p:nvSpPr>
          <p:cNvPr id="12" name="TextBox 11">
            <a:extLst>
              <a:ext uri="{FF2B5EF4-FFF2-40B4-BE49-F238E27FC236}">
                <a16:creationId xmlns:a16="http://schemas.microsoft.com/office/drawing/2014/main" id="{F6B63172-4EE7-4D4D-9B93-D0DA41BA1ACF}"/>
              </a:ext>
              <a:ext uri="{C183D7F6-B498-43B3-948B-1728B52AA6E4}">
                <adec:decorative xmlns:adec="http://schemas.microsoft.com/office/drawing/2017/decorative" val="1"/>
              </a:ext>
            </a:extLst>
          </p:cNvPr>
          <p:cNvSpPr txBox="1"/>
          <p:nvPr/>
        </p:nvSpPr>
        <p:spPr>
          <a:xfrm>
            <a:off x="3556940" y="3073841"/>
            <a:ext cx="1860628" cy="1379101"/>
          </a:xfrm>
          <a:prstGeom prst="wedgeRoundRectCallout">
            <a:avLst>
              <a:gd name="adj1" fmla="val -32121"/>
              <a:gd name="adj2" fmla="val 64194"/>
              <a:gd name="adj3" fmla="val 16667"/>
            </a:avLst>
          </a:prstGeom>
          <a:solidFill>
            <a:srgbClr val="DD0068"/>
          </a:solidFill>
          <a:effectLst>
            <a:outerShdw blurRad="50800" dist="38100" dir="2700000" algn="tl" rotWithShape="0">
              <a:prstClr val="black">
                <a:alpha val="40000"/>
              </a:prstClr>
            </a:outerShdw>
          </a:effectLst>
        </p:spPr>
        <p:txBody>
          <a:bodyPr wrap="square" rtlCol="0">
            <a:spAutoFit/>
          </a:bodyPr>
          <a:lstStyle/>
          <a:p>
            <a:pPr marL="134541" indent="-134541" defTabSz="342900">
              <a:buClr>
                <a:srgbClr val="FFFFFF"/>
              </a:buClr>
              <a:buFont typeface="Arial"/>
              <a:buChar char="•"/>
              <a:defRPr/>
            </a:pPr>
            <a:r>
              <a:rPr lang="en-GB" sz="1500">
                <a:solidFill>
                  <a:srgbClr val="FFFFFF"/>
                </a:solidFill>
                <a:latin typeface="Arial"/>
                <a:ea typeface="ヒラギノ角ゴ Pro W3" pitchFamily="1" charset="-128"/>
                <a:cs typeface="Arial"/>
              </a:rPr>
              <a:t>Is it safe? </a:t>
            </a:r>
          </a:p>
          <a:p>
            <a:pPr marL="134541" indent="-134541" defTabSz="342900">
              <a:buClr>
                <a:srgbClr val="FFFFFF"/>
              </a:buClr>
              <a:buFont typeface="Arial"/>
              <a:buChar char="•"/>
              <a:defRPr/>
            </a:pPr>
            <a:r>
              <a:rPr lang="en-GB" sz="1500">
                <a:solidFill>
                  <a:srgbClr val="FFFFFF"/>
                </a:solidFill>
                <a:latin typeface="Arial"/>
                <a:ea typeface="ヒラギノ角ゴ Pro W3" pitchFamily="1" charset="-128"/>
                <a:cs typeface="Arial"/>
              </a:rPr>
              <a:t>Is it effective? </a:t>
            </a:r>
          </a:p>
          <a:p>
            <a:pPr marL="134541" indent="-134541" defTabSz="342900">
              <a:buClr>
                <a:srgbClr val="FFFFFF"/>
              </a:buClr>
              <a:buFont typeface="Arial"/>
              <a:buChar char="•"/>
              <a:defRPr/>
            </a:pPr>
            <a:r>
              <a:rPr lang="en-GB" sz="1500">
                <a:solidFill>
                  <a:srgbClr val="FFFFFF"/>
                </a:solidFill>
                <a:latin typeface="Arial"/>
                <a:ea typeface="ヒラギノ角ゴ Pro W3" pitchFamily="1" charset="-128"/>
                <a:cs typeface="Arial"/>
              </a:rPr>
              <a:t>Is it caring? </a:t>
            </a:r>
          </a:p>
          <a:p>
            <a:pPr marL="134541" indent="-134541" defTabSz="342900">
              <a:buClr>
                <a:srgbClr val="FFFFFF"/>
              </a:buClr>
              <a:buFont typeface="Arial"/>
              <a:buChar char="•"/>
              <a:defRPr/>
            </a:pPr>
            <a:r>
              <a:rPr lang="en-GB" sz="1500">
                <a:solidFill>
                  <a:srgbClr val="FFFFFF"/>
                </a:solidFill>
                <a:latin typeface="Arial"/>
                <a:ea typeface="ヒラギノ角ゴ Pro W3" pitchFamily="1" charset="-128"/>
                <a:cs typeface="Arial"/>
              </a:rPr>
              <a:t>Is it responsive? </a:t>
            </a:r>
          </a:p>
          <a:p>
            <a:pPr marL="134541" indent="-134541" defTabSz="342900">
              <a:buClr>
                <a:srgbClr val="FFFFFF"/>
              </a:buClr>
              <a:buFont typeface="Arial"/>
              <a:buChar char="•"/>
              <a:defRPr/>
            </a:pPr>
            <a:r>
              <a:rPr lang="en-GB" sz="1500">
                <a:solidFill>
                  <a:srgbClr val="FFFFFF"/>
                </a:solidFill>
                <a:latin typeface="Arial"/>
                <a:ea typeface="ヒラギノ角ゴ Pro W3" pitchFamily="1" charset="-128"/>
                <a:cs typeface="Arial"/>
              </a:rPr>
              <a:t>Is it well-led?</a:t>
            </a:r>
            <a:endParaRPr lang="en-GB" sz="1500">
              <a:solidFill>
                <a:srgbClr val="000000"/>
              </a:solidFill>
              <a:latin typeface="Arial" panose="020B0604020202020204"/>
            </a:endParaRPr>
          </a:p>
        </p:txBody>
      </p:sp>
      <p:sp>
        <p:nvSpPr>
          <p:cNvPr id="2" name="TextBox 1">
            <a:extLst>
              <a:ext uri="{FF2B5EF4-FFF2-40B4-BE49-F238E27FC236}">
                <a16:creationId xmlns:a16="http://schemas.microsoft.com/office/drawing/2014/main" id="{E6591065-5C90-493D-AD35-2D441A359A7A}"/>
              </a:ext>
            </a:extLst>
          </p:cNvPr>
          <p:cNvSpPr txBox="1"/>
          <p:nvPr/>
        </p:nvSpPr>
        <p:spPr>
          <a:xfrm>
            <a:off x="336848" y="5308825"/>
            <a:ext cx="8560416" cy="923330"/>
          </a:xfrm>
          <a:prstGeom prst="rect">
            <a:avLst/>
          </a:prstGeom>
          <a:noFill/>
        </p:spPr>
        <p:txBody>
          <a:bodyPr wrap="square" rtlCol="0">
            <a:spAutoFit/>
          </a:bodyPr>
          <a:lstStyle/>
          <a:p>
            <a:r>
              <a:rPr lang="en-GB" dirty="0"/>
              <a:t>Read the quality statements here:</a:t>
            </a:r>
          </a:p>
          <a:p>
            <a:r>
              <a:rPr lang="en-GB" dirty="0">
                <a:hlinkClick r:id="rId3"/>
              </a:rPr>
              <a:t>https://www.cqc.org.uk/about-us/how-we-will-regulate/single-assessment-framework</a:t>
            </a:r>
            <a:endParaRPr lang="en-GB" dirty="0"/>
          </a:p>
        </p:txBody>
      </p:sp>
    </p:spTree>
    <p:extLst>
      <p:ext uri="{BB962C8B-B14F-4D97-AF65-F5344CB8AC3E}">
        <p14:creationId xmlns:p14="http://schemas.microsoft.com/office/powerpoint/2010/main" val="194932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Use the accesibility checker">
            <a:extLst>
              <a:ext uri="{FF2B5EF4-FFF2-40B4-BE49-F238E27FC236}">
                <a16:creationId xmlns:a16="http://schemas.microsoft.com/office/drawing/2014/main" id="{CFA1569F-194A-4D9F-B40A-BEA66F79706C}"/>
              </a:ext>
            </a:extLst>
          </p:cNvPr>
          <p:cNvSpPr>
            <a:spLocks noGrp="1"/>
          </p:cNvSpPr>
          <p:nvPr>
            <p:ph type="title"/>
          </p:nvPr>
        </p:nvSpPr>
        <p:spPr>
          <a:xfrm>
            <a:off x="264435" y="945555"/>
            <a:ext cx="8229239" cy="628954"/>
          </a:xfrm>
        </p:spPr>
        <p:txBody>
          <a:bodyPr/>
          <a:lstStyle/>
          <a:p>
            <a:r>
              <a:rPr lang="en-GB" sz="3200" cap="none" dirty="0">
                <a:solidFill>
                  <a:srgbClr val="5F2861"/>
                </a:solidFill>
              </a:rPr>
              <a:t>Our role and purpose</a:t>
            </a:r>
          </a:p>
        </p:txBody>
      </p:sp>
      <p:sp>
        <p:nvSpPr>
          <p:cNvPr id="8" name="Shape 23">
            <a:extLst>
              <a:ext uri="{FF2B5EF4-FFF2-40B4-BE49-F238E27FC236}">
                <a16:creationId xmlns:a16="http://schemas.microsoft.com/office/drawing/2014/main" id="{C7B347BB-8E6C-4A16-8C7C-F93A585E3641}"/>
              </a:ext>
            </a:extLst>
          </p:cNvPr>
          <p:cNvSpPr>
            <a:spLocks noChangeArrowheads="1"/>
          </p:cNvSpPr>
          <p:nvPr/>
        </p:nvSpPr>
        <p:spPr bwMode="auto">
          <a:xfrm>
            <a:off x="447142" y="1651591"/>
            <a:ext cx="5141413" cy="3554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nchor="t">
            <a:spAutoFit/>
          </a:bodyPr>
          <a:lstStyle>
            <a:lvl1pPr defTabSz="457200" eaLnBrk="0" hangingPunct="0">
              <a:lnSpc>
                <a:spcPct val="90000"/>
              </a:lnSpc>
              <a:spcBef>
                <a:spcPct val="60000"/>
              </a:spcBef>
              <a:buClr>
                <a:srgbClr val="5F2861"/>
              </a:buClr>
              <a:buSzPct val="120000"/>
              <a:defRPr sz="2000">
                <a:solidFill>
                  <a:schemeClr val="tx1"/>
                </a:solidFill>
                <a:latin typeface="Arial" pitchFamily="34" charset="0"/>
                <a:ea typeface="MS PGothic" pitchFamily="34" charset="-128"/>
              </a:defRPr>
            </a:lvl1pPr>
            <a:lvl2pPr marL="742950" indent="-285750" defTabSz="457200" eaLnBrk="0" hangingPunct="0">
              <a:lnSpc>
                <a:spcPct val="90000"/>
              </a:lnSpc>
              <a:spcBef>
                <a:spcPct val="50000"/>
              </a:spcBef>
              <a:buClr>
                <a:srgbClr val="5F2861"/>
              </a:buClr>
              <a:buSzPct val="120000"/>
              <a:buChar char="•"/>
              <a:defRPr sz="2000">
                <a:solidFill>
                  <a:schemeClr val="tx1"/>
                </a:solidFill>
                <a:latin typeface="Arial" pitchFamily="34" charset="0"/>
                <a:ea typeface="MS PGothic" pitchFamily="34" charset="-128"/>
              </a:defRPr>
            </a:lvl2pPr>
            <a:lvl3pPr marL="1143000" indent="-228600" defTabSz="457200" eaLnBrk="0" hangingPunct="0">
              <a:lnSpc>
                <a:spcPct val="90000"/>
              </a:lnSpc>
              <a:spcBef>
                <a:spcPct val="50000"/>
              </a:spcBef>
              <a:buFont typeface="Arial" pitchFamily="34" charset="0"/>
              <a:buChar char="-"/>
              <a:defRPr sz="2000">
                <a:solidFill>
                  <a:schemeClr val="tx1"/>
                </a:solidFill>
                <a:latin typeface="Arial" pitchFamily="34" charset="0"/>
                <a:ea typeface="MS PGothic" pitchFamily="34" charset="-128"/>
              </a:defRPr>
            </a:lvl3pPr>
            <a:lvl4pPr marL="1600200" indent="-228600" defTabSz="457200" eaLnBrk="0" hangingPunct="0">
              <a:lnSpc>
                <a:spcPct val="90000"/>
              </a:lnSpc>
              <a:spcBef>
                <a:spcPct val="50000"/>
              </a:spcBef>
              <a:buFont typeface="Wingdings 2" pitchFamily="18" charset="2"/>
              <a:buChar char=""/>
              <a:defRPr sz="2000">
                <a:solidFill>
                  <a:schemeClr val="tx1"/>
                </a:solidFill>
                <a:latin typeface="Arial" pitchFamily="34" charset="0"/>
                <a:ea typeface="MS PGothic" pitchFamily="34" charset="-128"/>
              </a:defRPr>
            </a:lvl4pPr>
            <a:lvl5pPr marL="2057400" indent="-228600" defTabSz="457200" eaLnBrk="0" hangingPunct="0">
              <a:lnSpc>
                <a:spcPct val="90000"/>
              </a:lnSpc>
              <a:spcBef>
                <a:spcPct val="50000"/>
              </a:spcBef>
              <a:buFont typeface="Wingdings 2" pitchFamily="18" charset="2"/>
              <a:buChar char=""/>
              <a:defRPr sz="2000">
                <a:solidFill>
                  <a:schemeClr val="tx1"/>
                </a:solidFill>
                <a:latin typeface="Arial" pitchFamily="34" charset="0"/>
                <a:ea typeface="MS PGothic" pitchFamily="34" charset="-128"/>
              </a:defRPr>
            </a:lvl5pPr>
            <a:lvl6pPr marL="2514600" indent="-228600" defTabSz="4572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MS PGothic" pitchFamily="34" charset="-128"/>
              </a:defRPr>
            </a:lvl6pPr>
            <a:lvl7pPr marL="2971800" indent="-228600" defTabSz="4572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MS PGothic" pitchFamily="34" charset="-128"/>
              </a:defRPr>
            </a:lvl7pPr>
            <a:lvl8pPr marL="3429000" indent="-228600" defTabSz="4572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MS PGothic" pitchFamily="34" charset="-128"/>
              </a:defRPr>
            </a:lvl8pPr>
            <a:lvl9pPr marL="3886200" indent="-228600" defTabSz="4572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MS PGothic" pitchFamily="34" charset="-128"/>
              </a:defRPr>
            </a:lvl9pPr>
          </a:lstStyle>
          <a:p>
            <a:pPr defTabSz="342892" eaLnBrk="1" fontAlgn="base" hangingPunct="1">
              <a:lnSpc>
                <a:spcPct val="100000"/>
              </a:lnSpc>
              <a:spcBef>
                <a:spcPts val="900"/>
              </a:spcBef>
              <a:spcAft>
                <a:spcPct val="0"/>
              </a:spcAft>
              <a:buClrTx/>
              <a:buSzTx/>
              <a:defRPr/>
            </a:pPr>
            <a:r>
              <a:rPr lang="en-US" altLang="en-US" sz="2400" dirty="0">
                <a:solidFill>
                  <a:srgbClr val="743669"/>
                </a:solidFill>
                <a:latin typeface="Arial"/>
                <a:ea typeface="ヒラギノ角ゴ Pro W3"/>
              </a:rPr>
              <a:t>The Care Quality Commission is the independent regulator of health and adult social care in England.</a:t>
            </a:r>
          </a:p>
          <a:p>
            <a:pPr defTabSz="342892" eaLnBrk="1" fontAlgn="base" hangingPunct="1">
              <a:lnSpc>
                <a:spcPct val="100000"/>
              </a:lnSpc>
              <a:spcBef>
                <a:spcPts val="900"/>
              </a:spcBef>
              <a:spcAft>
                <a:spcPct val="0"/>
              </a:spcAft>
              <a:buClrTx/>
              <a:buSzTx/>
              <a:defRPr/>
            </a:pPr>
            <a:endParaRPr lang="en-US" altLang="en-US" sz="2400" dirty="0">
              <a:solidFill>
                <a:srgbClr val="743669"/>
              </a:solidFill>
              <a:ea typeface="ヒラギノ角ゴ Pro W3"/>
            </a:endParaRPr>
          </a:p>
          <a:p>
            <a:pPr defTabSz="342892" eaLnBrk="1" fontAlgn="base" hangingPunct="1">
              <a:lnSpc>
                <a:spcPct val="100000"/>
              </a:lnSpc>
              <a:spcBef>
                <a:spcPts val="900"/>
              </a:spcBef>
              <a:spcAft>
                <a:spcPct val="0"/>
              </a:spcAft>
              <a:buClrTx/>
              <a:buSzTx/>
              <a:defRPr/>
            </a:pPr>
            <a:r>
              <a:rPr lang="en-US" altLang="en-US" sz="2400" dirty="0">
                <a:solidFill>
                  <a:srgbClr val="000000"/>
                </a:solidFill>
                <a:latin typeface="Arial"/>
                <a:ea typeface="ヒラギノ角ゴ Pro W3"/>
              </a:rPr>
              <a:t>We make sure health and social care services provide people with safe, effective, compassionate, high-quality care and we encourage care services to improve.</a:t>
            </a:r>
          </a:p>
        </p:txBody>
      </p:sp>
      <p:pic>
        <p:nvPicPr>
          <p:cNvPr id="10" name="Picture 9">
            <a:extLst>
              <a:ext uri="{FF2B5EF4-FFF2-40B4-BE49-F238E27FC236}">
                <a16:creationId xmlns:a16="http://schemas.microsoft.com/office/drawing/2014/main" id="{41C918F1-3891-4955-883F-F31FFDBB4419}"/>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rot="21204786">
            <a:off x="5869137" y="2547766"/>
            <a:ext cx="1629242" cy="2304590"/>
          </a:xfrm>
          <a:prstGeom prst="rect">
            <a:avLst/>
          </a:prstGeom>
          <a:ln>
            <a:noFill/>
          </a:ln>
          <a:effectLst>
            <a:outerShdw blurRad="292100" dist="139700" dir="2700000" algn="tl" rotWithShape="0">
              <a:srgbClr val="333333">
                <a:alpha val="65000"/>
              </a:srgbClr>
            </a:outerShdw>
          </a:effectLst>
        </p:spPr>
      </p:pic>
      <p:pic>
        <p:nvPicPr>
          <p:cNvPr id="11" name="Picture 10" descr="The front cover of CQC's strategy">
            <a:extLst>
              <a:ext uri="{FF2B5EF4-FFF2-40B4-BE49-F238E27FC236}">
                <a16:creationId xmlns:a16="http://schemas.microsoft.com/office/drawing/2014/main" id="{611553B5-1289-4887-8E52-87BF4956F4C2}"/>
              </a:ext>
              <a:ext uri="{C183D7F6-B498-43B3-948B-1728B52AA6E4}">
                <adec:decorative xmlns:adec="http://schemas.microsoft.com/office/drawing/2017/decorative" val="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1223129">
            <a:off x="6940467" y="1656784"/>
            <a:ext cx="1630685" cy="2308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62647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Use the accesibility checker">
            <a:extLst>
              <a:ext uri="{FF2B5EF4-FFF2-40B4-BE49-F238E27FC236}">
                <a16:creationId xmlns:a16="http://schemas.microsoft.com/office/drawing/2014/main" id="{57F8D37D-6B57-4F61-BF24-A1E681134D1F}"/>
              </a:ext>
            </a:extLst>
          </p:cNvPr>
          <p:cNvSpPr>
            <a:spLocks noGrp="1"/>
          </p:cNvSpPr>
          <p:nvPr>
            <p:ph type="title"/>
          </p:nvPr>
        </p:nvSpPr>
        <p:spPr>
          <a:xfrm>
            <a:off x="264435" y="945555"/>
            <a:ext cx="8229239" cy="628954"/>
          </a:xfrm>
        </p:spPr>
        <p:txBody>
          <a:bodyPr/>
          <a:lstStyle/>
          <a:p>
            <a:r>
              <a:rPr lang="en-GB" sz="3200" dirty="0">
                <a:solidFill>
                  <a:srgbClr val="5F2861"/>
                </a:solidFill>
              </a:rPr>
              <a:t>Our new strategy</a:t>
            </a:r>
          </a:p>
        </p:txBody>
      </p:sp>
      <p:pic>
        <p:nvPicPr>
          <p:cNvPr id="5" name="Picture 4" descr="The front cover of CQC's strategy">
            <a:extLst>
              <a:ext uri="{FF2B5EF4-FFF2-40B4-BE49-F238E27FC236}">
                <a16:creationId xmlns:a16="http://schemas.microsoft.com/office/drawing/2014/main" id="{4B4E8861-9CB8-48A2-970D-E5A20506025C}"/>
              </a:ext>
              <a:ext uri="{C183D7F6-B498-43B3-948B-1728B52AA6E4}">
                <adec:decorative xmlns:adec="http://schemas.microsoft.com/office/drawing/2017/decorative" val="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370446">
            <a:off x="906754" y="1765638"/>
            <a:ext cx="2349500" cy="3326725"/>
          </a:xfrm>
          <a:prstGeom prst="rect">
            <a:avLst/>
          </a:prstGeom>
          <a:ln>
            <a:noFill/>
          </a:ln>
          <a:effectLst>
            <a:outerShdw blurRad="292100" dist="139700" dir="2700000" algn="tl" rotWithShape="0">
              <a:srgbClr val="333333">
                <a:alpha val="65000"/>
              </a:srgbClr>
            </a:outerShdw>
          </a:effectLst>
        </p:spPr>
      </p:pic>
      <p:pic>
        <p:nvPicPr>
          <p:cNvPr id="7" name="Picture 2" descr="A graphic showing the key themes of CQC's strategy">
            <a:extLst>
              <a:ext uri="{FF2B5EF4-FFF2-40B4-BE49-F238E27FC236}">
                <a16:creationId xmlns:a16="http://schemas.microsoft.com/office/drawing/2014/main" id="{1891CFF5-782A-4178-A98D-7C2DF61E8B9C}"/>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05909" y="1110952"/>
            <a:ext cx="4673657" cy="4636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93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6B22-29D9-49C1-9F8D-38DDB4679B6D}"/>
              </a:ext>
            </a:extLst>
          </p:cNvPr>
          <p:cNvSpPr>
            <a:spLocks noGrp="1"/>
          </p:cNvSpPr>
          <p:nvPr>
            <p:ph type="title"/>
          </p:nvPr>
        </p:nvSpPr>
        <p:spPr>
          <a:xfrm>
            <a:off x="457379" y="236827"/>
            <a:ext cx="8229239" cy="1325033"/>
          </a:xfrm>
        </p:spPr>
        <p:txBody>
          <a:bodyPr/>
          <a:lstStyle/>
          <a:p>
            <a:r>
              <a:rPr lang="en-US" dirty="0">
                <a:solidFill>
                  <a:srgbClr val="5F2861"/>
                </a:solidFill>
              </a:rPr>
              <a:t>Why we are changing our framework</a:t>
            </a:r>
            <a:endParaRPr lang="en-GB" dirty="0"/>
          </a:p>
        </p:txBody>
      </p:sp>
      <p:sp>
        <p:nvSpPr>
          <p:cNvPr id="3" name="Content Placeholder 2">
            <a:extLst>
              <a:ext uri="{FF2B5EF4-FFF2-40B4-BE49-F238E27FC236}">
                <a16:creationId xmlns:a16="http://schemas.microsoft.com/office/drawing/2014/main" id="{C3792657-E004-4C8A-925C-BEA2A263A9DB}"/>
              </a:ext>
            </a:extLst>
          </p:cNvPr>
          <p:cNvSpPr>
            <a:spLocks noGrp="1"/>
          </p:cNvSpPr>
          <p:nvPr>
            <p:ph idx="1"/>
          </p:nvPr>
        </p:nvSpPr>
        <p:spPr>
          <a:xfrm>
            <a:off x="457380" y="2028504"/>
            <a:ext cx="8229239" cy="1056276"/>
          </a:xfrm>
        </p:spPr>
        <p:txBody>
          <a:bodyPr/>
          <a:lstStyle/>
          <a:p>
            <a:r>
              <a:rPr lang="en-US" sz="2400" dirty="0"/>
              <a:t>“A lack of coherence across local care systems has an impact on the quality of care people are likely to receive. </a:t>
            </a:r>
            <a:r>
              <a:rPr lang="en-US" sz="2400" b="1" dirty="0"/>
              <a:t>Without a shared, agreed vision between system partners, achieving positive outcomes is significantly compromised.”</a:t>
            </a:r>
          </a:p>
          <a:p>
            <a:endParaRPr lang="en-US" sz="2400" dirty="0"/>
          </a:p>
          <a:p>
            <a:r>
              <a:rPr lang="en-US" sz="2000" dirty="0"/>
              <a:t>CQC “Beyond Barriers: How older people move between the health and social care system in England.”</a:t>
            </a:r>
          </a:p>
          <a:p>
            <a:endParaRPr lang="en-GB" sz="2400" dirty="0"/>
          </a:p>
        </p:txBody>
      </p:sp>
    </p:spTree>
    <p:extLst>
      <p:ext uri="{BB962C8B-B14F-4D97-AF65-F5344CB8AC3E}">
        <p14:creationId xmlns:p14="http://schemas.microsoft.com/office/powerpoint/2010/main" val="110319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6B22-29D9-49C1-9F8D-38DDB4679B6D}"/>
              </a:ext>
            </a:extLst>
          </p:cNvPr>
          <p:cNvSpPr>
            <a:spLocks noGrp="1"/>
          </p:cNvSpPr>
          <p:nvPr>
            <p:ph type="title"/>
          </p:nvPr>
        </p:nvSpPr>
        <p:spPr>
          <a:xfrm>
            <a:off x="73569" y="0"/>
            <a:ext cx="9075504" cy="1325033"/>
          </a:xfrm>
        </p:spPr>
        <p:txBody>
          <a:bodyPr/>
          <a:lstStyle/>
          <a:p>
            <a:r>
              <a:rPr lang="en-US" dirty="0">
                <a:solidFill>
                  <a:srgbClr val="5F2861"/>
                </a:solidFill>
              </a:rPr>
              <a:t>Why we are changing our framework</a:t>
            </a:r>
            <a:endParaRPr lang="en-GB" dirty="0"/>
          </a:p>
        </p:txBody>
      </p:sp>
      <p:sp>
        <p:nvSpPr>
          <p:cNvPr id="3" name="Content Placeholder 2">
            <a:extLst>
              <a:ext uri="{FF2B5EF4-FFF2-40B4-BE49-F238E27FC236}">
                <a16:creationId xmlns:a16="http://schemas.microsoft.com/office/drawing/2014/main" id="{C3792657-E004-4C8A-925C-BEA2A263A9DB}"/>
              </a:ext>
            </a:extLst>
          </p:cNvPr>
          <p:cNvSpPr>
            <a:spLocks noGrp="1"/>
          </p:cNvSpPr>
          <p:nvPr>
            <p:ph idx="1"/>
          </p:nvPr>
        </p:nvSpPr>
        <p:spPr>
          <a:xfrm>
            <a:off x="278703" y="1015323"/>
            <a:ext cx="8229239" cy="1056276"/>
          </a:xfrm>
        </p:spPr>
        <p:txBody>
          <a:bodyPr/>
          <a:lstStyle/>
          <a:p>
            <a:pPr marL="285750" indent="-285750">
              <a:spcAft>
                <a:spcPts val="2400"/>
              </a:spcAft>
              <a:buBlip>
                <a:blip r:embed="rId2">
                  <a:extLst>
                    <a:ext uri="{96DAC541-7B7A-43D3-8B79-37D633B846F1}">
                      <asvg:svgBlip xmlns:asvg="http://schemas.microsoft.com/office/drawing/2016/SVG/main" r:embed="rId3"/>
                    </a:ext>
                  </a:extLst>
                </a:blip>
              </a:buBlip>
            </a:pPr>
            <a:r>
              <a:rPr lang="en-US" sz="2400" dirty="0"/>
              <a:t>Don’t empower people – </a:t>
            </a:r>
            <a:r>
              <a:rPr lang="en-US" sz="2400" b="1" dirty="0"/>
              <a:t>70+ pages!</a:t>
            </a:r>
          </a:p>
          <a:p>
            <a:pPr marL="285750" indent="-285750">
              <a:spcAft>
                <a:spcPts val="2400"/>
              </a:spcAft>
              <a:buBlip>
                <a:blip r:embed="rId2">
                  <a:extLst>
                    <a:ext uri="{96DAC541-7B7A-43D3-8B79-37D633B846F1}">
                      <asvg:svgBlip xmlns:asvg="http://schemas.microsoft.com/office/drawing/2016/SVG/main" r:embed="rId3"/>
                    </a:ext>
                  </a:extLst>
                </a:blip>
              </a:buBlip>
            </a:pPr>
            <a:r>
              <a:rPr lang="en-US" sz="2400" dirty="0"/>
              <a:t>Not clear and mix legal requirements with more aspirational material; </a:t>
            </a:r>
            <a:r>
              <a:rPr lang="en-US" sz="2400" b="1" dirty="0"/>
              <a:t>people uncertain as to what our expectations are.</a:t>
            </a:r>
          </a:p>
          <a:p>
            <a:pPr marL="285750" indent="-285750">
              <a:spcAft>
                <a:spcPts val="2400"/>
              </a:spcAft>
              <a:buBlip>
                <a:blip r:embed="rId2">
                  <a:extLst>
                    <a:ext uri="{96DAC541-7B7A-43D3-8B79-37D633B846F1}">
                      <asvg:svgBlip xmlns:asvg="http://schemas.microsoft.com/office/drawing/2016/SVG/main" r:embed="rId3"/>
                    </a:ext>
                  </a:extLst>
                </a:blip>
              </a:buBlip>
            </a:pPr>
            <a:r>
              <a:rPr lang="en-US" sz="2400" dirty="0"/>
              <a:t>Too many KLOEs with exponential prompt growth – </a:t>
            </a:r>
            <a:r>
              <a:rPr lang="en-US" sz="2400" b="1" dirty="0"/>
              <a:t>335 KLOEs and prompts!</a:t>
            </a:r>
          </a:p>
          <a:p>
            <a:pPr marL="285750" indent="-285750">
              <a:spcAft>
                <a:spcPts val="2400"/>
              </a:spcAft>
              <a:buBlip>
                <a:blip r:embed="rId2">
                  <a:extLst>
                    <a:ext uri="{96DAC541-7B7A-43D3-8B79-37D633B846F1}">
                      <asvg:svgBlip xmlns:asvg="http://schemas.microsoft.com/office/drawing/2016/SVG/main" r:embed="rId3"/>
                    </a:ext>
                  </a:extLst>
                </a:blip>
              </a:buBlip>
            </a:pPr>
            <a:r>
              <a:rPr lang="en-US" sz="2400" dirty="0"/>
              <a:t>Don’t work at </a:t>
            </a:r>
            <a:r>
              <a:rPr lang="en-US" sz="2400" b="1" dirty="0"/>
              <a:t>system level</a:t>
            </a:r>
          </a:p>
          <a:p>
            <a:pPr marL="285750" indent="-285750">
              <a:spcAft>
                <a:spcPts val="2400"/>
              </a:spcAft>
              <a:buBlip>
                <a:blip r:embed="rId2">
                  <a:extLst>
                    <a:ext uri="{96DAC541-7B7A-43D3-8B79-37D633B846F1}">
                      <asvg:svgBlip xmlns:asvg="http://schemas.microsoft.com/office/drawing/2016/SVG/main" r:embed="rId3"/>
                    </a:ext>
                  </a:extLst>
                </a:blip>
              </a:buBlip>
            </a:pPr>
            <a:r>
              <a:rPr lang="en-US" sz="2400" dirty="0"/>
              <a:t>Don’t lend themselves to more </a:t>
            </a:r>
            <a:r>
              <a:rPr lang="en-US" sz="2400" b="1" dirty="0"/>
              <a:t>structured and granular reporting</a:t>
            </a:r>
          </a:p>
          <a:p>
            <a:pPr marL="285750" indent="-285750">
              <a:spcAft>
                <a:spcPts val="2400"/>
              </a:spcAft>
              <a:buBlip>
                <a:blip r:embed="rId2">
                  <a:extLst>
                    <a:ext uri="{96DAC541-7B7A-43D3-8B79-37D633B846F1}">
                      <asvg:svgBlip xmlns:asvg="http://schemas.microsoft.com/office/drawing/2016/SVG/main" r:embed="rId3"/>
                    </a:ext>
                  </a:extLst>
                </a:blip>
              </a:buBlip>
            </a:pPr>
            <a:endParaRPr lang="en-US" sz="2400" b="1" dirty="0"/>
          </a:p>
          <a:p>
            <a:endParaRPr lang="en-US" sz="2400" dirty="0"/>
          </a:p>
          <a:p>
            <a:r>
              <a:rPr lang="en-GB" sz="2400" dirty="0"/>
              <a:t> </a:t>
            </a:r>
          </a:p>
        </p:txBody>
      </p:sp>
    </p:spTree>
    <p:extLst>
      <p:ext uri="{BB962C8B-B14F-4D97-AF65-F5344CB8AC3E}">
        <p14:creationId xmlns:p14="http://schemas.microsoft.com/office/powerpoint/2010/main" val="661177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22E7DDF-A72A-41B6-8437-6B7738421454}"/>
              </a:ext>
            </a:extLst>
          </p:cNvPr>
          <p:cNvSpPr/>
          <p:nvPr/>
        </p:nvSpPr>
        <p:spPr>
          <a:xfrm>
            <a:off x="3346322" y="1059971"/>
            <a:ext cx="5671868" cy="4604643"/>
          </a:xfrm>
          <a:prstGeom prst="ellipse">
            <a:avLst/>
          </a:prstGeom>
          <a:solidFill>
            <a:schemeClr val="bg1"/>
          </a:solidFill>
          <a:ln w="38100" cap="rnd">
            <a:solidFill>
              <a:srgbClr val="6C2669"/>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350" dirty="0">
              <a:solidFill>
                <a:schemeClr val="bg1">
                  <a:lumMod val="95000"/>
                </a:schemeClr>
              </a:solidFill>
            </a:endParaRPr>
          </a:p>
        </p:txBody>
      </p:sp>
      <p:sp>
        <p:nvSpPr>
          <p:cNvPr id="11" name="Rectangle: Rounded Corners 10">
            <a:extLst>
              <a:ext uri="{FF2B5EF4-FFF2-40B4-BE49-F238E27FC236}">
                <a16:creationId xmlns:a16="http://schemas.microsoft.com/office/drawing/2014/main" id="{D75D8D32-8127-4F75-B169-F5CA7BAA7719}"/>
              </a:ext>
            </a:extLst>
          </p:cNvPr>
          <p:cNvSpPr/>
          <p:nvPr/>
        </p:nvSpPr>
        <p:spPr>
          <a:xfrm>
            <a:off x="7199239" y="3301698"/>
            <a:ext cx="1513933" cy="774103"/>
          </a:xfrm>
          <a:prstGeom prst="roundRect">
            <a:avLst/>
          </a:prstGeom>
          <a:solidFill>
            <a:srgbClr val="6C2669"/>
          </a:solidFill>
        </p:spPr>
        <p:style>
          <a:lnRef idx="3">
            <a:schemeClr val="lt1"/>
          </a:lnRef>
          <a:fillRef idx="1">
            <a:schemeClr val="accent4"/>
          </a:fillRef>
          <a:effectRef idx="1">
            <a:schemeClr val="accent4"/>
          </a:effectRef>
          <a:fontRef idx="minor">
            <a:schemeClr val="lt1"/>
          </a:fontRef>
        </p:style>
        <p:txBody>
          <a:bodyPr rtlCol="0" anchor="t"/>
          <a:lstStyle/>
          <a:p>
            <a:pPr algn="r"/>
            <a:r>
              <a:rPr lang="en-GB" b="1" dirty="0"/>
              <a:t>Responsive</a:t>
            </a:r>
            <a:endParaRPr lang="en-GB" sz="1200" b="1" dirty="0"/>
          </a:p>
        </p:txBody>
      </p:sp>
      <p:sp>
        <p:nvSpPr>
          <p:cNvPr id="9" name="Rectangle: Rounded Corners 8">
            <a:extLst>
              <a:ext uri="{FF2B5EF4-FFF2-40B4-BE49-F238E27FC236}">
                <a16:creationId xmlns:a16="http://schemas.microsoft.com/office/drawing/2014/main" id="{EA472035-C00E-4DC8-BE73-2A157F681A46}"/>
              </a:ext>
            </a:extLst>
          </p:cNvPr>
          <p:cNvSpPr/>
          <p:nvPr/>
        </p:nvSpPr>
        <p:spPr>
          <a:xfrm>
            <a:off x="7124692" y="2461092"/>
            <a:ext cx="1588481" cy="731762"/>
          </a:xfrm>
          <a:prstGeom prst="roundRect">
            <a:avLst/>
          </a:prstGeom>
          <a:solidFill>
            <a:srgbClr val="6C2669"/>
          </a:solidFill>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r"/>
            <a:r>
              <a:rPr lang="en-GB" b="1" dirty="0"/>
              <a:t>Effective</a:t>
            </a:r>
            <a:endParaRPr lang="en-GB" sz="1200" b="1" dirty="0"/>
          </a:p>
        </p:txBody>
      </p:sp>
      <p:sp>
        <p:nvSpPr>
          <p:cNvPr id="8" name="Rectangle: Rounded Corners 7">
            <a:extLst>
              <a:ext uri="{FF2B5EF4-FFF2-40B4-BE49-F238E27FC236}">
                <a16:creationId xmlns:a16="http://schemas.microsoft.com/office/drawing/2014/main" id="{7E528B7D-84E3-4D2B-905A-46C7584A0F10}"/>
              </a:ext>
            </a:extLst>
          </p:cNvPr>
          <p:cNvSpPr/>
          <p:nvPr/>
        </p:nvSpPr>
        <p:spPr>
          <a:xfrm>
            <a:off x="3738824" y="3360951"/>
            <a:ext cx="1758519" cy="771698"/>
          </a:xfrm>
          <a:prstGeom prst="roundRect">
            <a:avLst/>
          </a:prstGeom>
          <a:solidFill>
            <a:srgbClr val="6C2669"/>
          </a:solidFill>
        </p:spPr>
        <p:style>
          <a:lnRef idx="2">
            <a:schemeClr val="accent2">
              <a:shade val="50000"/>
            </a:schemeClr>
          </a:lnRef>
          <a:fillRef idx="1">
            <a:schemeClr val="accent2"/>
          </a:fillRef>
          <a:effectRef idx="0">
            <a:schemeClr val="accent2"/>
          </a:effectRef>
          <a:fontRef idx="minor">
            <a:schemeClr val="lt1"/>
          </a:fontRef>
        </p:style>
        <p:txBody>
          <a:bodyPr rtlCol="0" anchor="t"/>
          <a:lstStyle/>
          <a:p>
            <a:r>
              <a:rPr lang="en-GB" sz="1500" b="1" dirty="0"/>
              <a:t>Caring</a:t>
            </a:r>
          </a:p>
          <a:p>
            <a:endParaRPr lang="en-GB" sz="1500" b="1" dirty="0"/>
          </a:p>
        </p:txBody>
      </p:sp>
      <p:sp>
        <p:nvSpPr>
          <p:cNvPr id="2" name="Rectangle: Rounded Corners 1">
            <a:extLst>
              <a:ext uri="{FF2B5EF4-FFF2-40B4-BE49-F238E27FC236}">
                <a16:creationId xmlns:a16="http://schemas.microsoft.com/office/drawing/2014/main" id="{9B61C804-BBB7-4A56-B1A9-5F0820E94E9A}"/>
              </a:ext>
            </a:extLst>
          </p:cNvPr>
          <p:cNvSpPr/>
          <p:nvPr/>
        </p:nvSpPr>
        <p:spPr>
          <a:xfrm>
            <a:off x="3738824" y="2456779"/>
            <a:ext cx="1689758" cy="713888"/>
          </a:xfrm>
          <a:prstGeom prst="roundRect">
            <a:avLst/>
          </a:prstGeom>
          <a:solidFill>
            <a:srgbClr val="6C2669"/>
          </a:solidFill>
        </p:spPr>
        <p:style>
          <a:lnRef idx="2">
            <a:schemeClr val="accent5">
              <a:shade val="50000"/>
            </a:schemeClr>
          </a:lnRef>
          <a:fillRef idx="1">
            <a:schemeClr val="accent5"/>
          </a:fillRef>
          <a:effectRef idx="0">
            <a:schemeClr val="accent5"/>
          </a:effectRef>
          <a:fontRef idx="minor">
            <a:schemeClr val="lt1"/>
          </a:fontRef>
        </p:style>
        <p:txBody>
          <a:bodyPr rtlCol="0" anchor="t"/>
          <a:lstStyle/>
          <a:p>
            <a:r>
              <a:rPr lang="en-GB" sz="1500" b="1" dirty="0"/>
              <a:t>Safe</a:t>
            </a:r>
            <a:endParaRPr lang="en-GB" sz="1050" b="1" dirty="0"/>
          </a:p>
          <a:p>
            <a:pPr marL="128588" indent="-128588">
              <a:buFont typeface="Arial" panose="020B0604020202020204" pitchFamily="34" charset="0"/>
              <a:buChar char="•"/>
            </a:pPr>
            <a:endParaRPr lang="en-GB" sz="1350" b="1" dirty="0"/>
          </a:p>
        </p:txBody>
      </p:sp>
      <p:pic>
        <p:nvPicPr>
          <p:cNvPr id="13" name="Graphic 12" descr="Arrow Slight curve">
            <a:extLst>
              <a:ext uri="{FF2B5EF4-FFF2-40B4-BE49-F238E27FC236}">
                <a16:creationId xmlns:a16="http://schemas.microsoft.com/office/drawing/2014/main" id="{04F91465-E104-4CB2-973B-18CC04CAB0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905919">
            <a:off x="6947833" y="4838359"/>
            <a:ext cx="1043831" cy="685800"/>
          </a:xfrm>
          <a:prstGeom prst="rect">
            <a:avLst/>
          </a:prstGeom>
        </p:spPr>
      </p:pic>
      <p:pic>
        <p:nvPicPr>
          <p:cNvPr id="14" name="Graphic 13" descr="Arrow Slight curve">
            <a:extLst>
              <a:ext uri="{FF2B5EF4-FFF2-40B4-BE49-F238E27FC236}">
                <a16:creationId xmlns:a16="http://schemas.microsoft.com/office/drawing/2014/main" id="{11DD4479-B7EB-410A-AD02-88F239F49E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9096383">
            <a:off x="4125692" y="1435711"/>
            <a:ext cx="984784" cy="685800"/>
          </a:xfrm>
          <a:prstGeom prst="rect">
            <a:avLst/>
          </a:prstGeom>
        </p:spPr>
      </p:pic>
      <p:pic>
        <p:nvPicPr>
          <p:cNvPr id="18" name="Graphic 17" descr="Back RTL">
            <a:extLst>
              <a:ext uri="{FF2B5EF4-FFF2-40B4-BE49-F238E27FC236}">
                <a16:creationId xmlns:a16="http://schemas.microsoft.com/office/drawing/2014/main" id="{6D8E8A0E-0082-47EA-9399-FE85735C683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3413723">
            <a:off x="4180254" y="4787538"/>
            <a:ext cx="1070040" cy="685800"/>
          </a:xfrm>
          <a:prstGeom prst="rect">
            <a:avLst/>
          </a:prstGeom>
        </p:spPr>
      </p:pic>
      <p:pic>
        <p:nvPicPr>
          <p:cNvPr id="19" name="Graphic 18" descr="Back RTL">
            <a:extLst>
              <a:ext uri="{FF2B5EF4-FFF2-40B4-BE49-F238E27FC236}">
                <a16:creationId xmlns:a16="http://schemas.microsoft.com/office/drawing/2014/main" id="{D582F056-76F1-4DFA-869A-463AC6116CE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924029">
            <a:off x="7219402" y="1398495"/>
            <a:ext cx="1026068" cy="685800"/>
          </a:xfrm>
          <a:prstGeom prst="rect">
            <a:avLst/>
          </a:prstGeom>
        </p:spPr>
      </p:pic>
      <p:sp>
        <p:nvSpPr>
          <p:cNvPr id="21" name="Rectangle 20">
            <a:extLst>
              <a:ext uri="{FF2B5EF4-FFF2-40B4-BE49-F238E27FC236}">
                <a16:creationId xmlns:a16="http://schemas.microsoft.com/office/drawing/2014/main" id="{1AE4FAB9-DAC9-46E1-A9E7-29263E665F0C}"/>
              </a:ext>
            </a:extLst>
          </p:cNvPr>
          <p:cNvSpPr/>
          <p:nvPr/>
        </p:nvSpPr>
        <p:spPr>
          <a:xfrm>
            <a:off x="5147659" y="5200496"/>
            <a:ext cx="1946560" cy="392415"/>
          </a:xfrm>
          <a:prstGeom prst="rect">
            <a:avLst/>
          </a:prstGeom>
          <a:noFill/>
        </p:spPr>
        <p:txBody>
          <a:bodyPr wrap="none" lIns="68580" tIns="34290" rIns="68580" bIns="34290">
            <a:spAutoFit/>
          </a:bodyPr>
          <a:lstStyle/>
          <a:p>
            <a:pPr algn="ctr"/>
            <a:r>
              <a:rPr lang="en-US" sz="2100" dirty="0">
                <a:ln w="0"/>
                <a:solidFill>
                  <a:srgbClr val="6C2669"/>
                </a:solidFill>
                <a:effectLst>
                  <a:outerShdw blurRad="38100" dist="19050" dir="2700000" algn="tl" rotWithShape="0">
                    <a:schemeClr val="dk1">
                      <a:alpha val="40000"/>
                    </a:schemeClr>
                  </a:outerShdw>
                </a:effectLst>
              </a:rPr>
              <a:t>improved access</a:t>
            </a:r>
          </a:p>
        </p:txBody>
      </p:sp>
      <p:sp>
        <p:nvSpPr>
          <p:cNvPr id="16" name="Rectangle: Rounded Corners 15">
            <a:extLst>
              <a:ext uri="{FF2B5EF4-FFF2-40B4-BE49-F238E27FC236}">
                <a16:creationId xmlns:a16="http://schemas.microsoft.com/office/drawing/2014/main" id="{0D2188F1-F1A4-46B6-AA32-BCCBD5AD4DF4}"/>
              </a:ext>
            </a:extLst>
          </p:cNvPr>
          <p:cNvSpPr/>
          <p:nvPr/>
        </p:nvSpPr>
        <p:spPr>
          <a:xfrm>
            <a:off x="5241840" y="4433668"/>
            <a:ext cx="1618886" cy="771698"/>
          </a:xfrm>
          <a:prstGeom prst="roundRect">
            <a:avLst/>
          </a:prstGeom>
          <a:solidFill>
            <a:srgbClr val="6C2669"/>
          </a:solidFill>
        </p:spPr>
        <p:style>
          <a:lnRef idx="2">
            <a:schemeClr val="accent2">
              <a:shade val="50000"/>
            </a:schemeClr>
          </a:lnRef>
          <a:fillRef idx="1">
            <a:schemeClr val="accent2"/>
          </a:fillRef>
          <a:effectRef idx="0">
            <a:schemeClr val="accent2"/>
          </a:effectRef>
          <a:fontRef idx="minor">
            <a:schemeClr val="lt1"/>
          </a:fontRef>
        </p:style>
        <p:txBody>
          <a:bodyPr rtlCol="0" anchor="t"/>
          <a:lstStyle/>
          <a:p>
            <a:endParaRPr lang="en-GB" sz="1500" b="1" dirty="0"/>
          </a:p>
          <a:p>
            <a:endParaRPr lang="en-GB" sz="1500" b="1" dirty="0"/>
          </a:p>
          <a:p>
            <a:pPr algn="ctr"/>
            <a:r>
              <a:rPr lang="en-GB" sz="1500" b="1" dirty="0"/>
              <a:t>Well-Led</a:t>
            </a:r>
          </a:p>
          <a:p>
            <a:endParaRPr lang="en-GB" sz="1500" b="1" dirty="0"/>
          </a:p>
        </p:txBody>
      </p:sp>
      <p:pic>
        <p:nvPicPr>
          <p:cNvPr id="10" name="Picture 9">
            <a:extLst>
              <a:ext uri="{FF2B5EF4-FFF2-40B4-BE49-F238E27FC236}">
                <a16:creationId xmlns:a16="http://schemas.microsoft.com/office/drawing/2014/main" id="{B858499B-4CE3-4688-83D1-D1C3F3176AF1}"/>
              </a:ext>
            </a:extLst>
          </p:cNvPr>
          <p:cNvPicPr>
            <a:picLocks noChangeAspect="1"/>
          </p:cNvPicPr>
          <p:nvPr/>
        </p:nvPicPr>
        <p:blipFill>
          <a:blip r:embed="rId7"/>
          <a:stretch>
            <a:fillRect/>
          </a:stretch>
        </p:blipFill>
        <p:spPr>
          <a:xfrm>
            <a:off x="4662064" y="1934026"/>
            <a:ext cx="2840855" cy="2840855"/>
          </a:xfrm>
          <a:prstGeom prst="rect">
            <a:avLst/>
          </a:prstGeom>
        </p:spPr>
      </p:pic>
      <p:sp>
        <p:nvSpPr>
          <p:cNvPr id="22" name="Rectangle 21">
            <a:extLst>
              <a:ext uri="{FF2B5EF4-FFF2-40B4-BE49-F238E27FC236}">
                <a16:creationId xmlns:a16="http://schemas.microsoft.com/office/drawing/2014/main" id="{5392FB32-3D2B-4FFB-BC81-F944B8C5380E}"/>
              </a:ext>
            </a:extLst>
          </p:cNvPr>
          <p:cNvSpPr/>
          <p:nvPr/>
        </p:nvSpPr>
        <p:spPr>
          <a:xfrm>
            <a:off x="4983390" y="1392214"/>
            <a:ext cx="2363147" cy="392415"/>
          </a:xfrm>
          <a:prstGeom prst="rect">
            <a:avLst/>
          </a:prstGeom>
          <a:noFill/>
        </p:spPr>
        <p:txBody>
          <a:bodyPr wrap="none" lIns="68580" tIns="34290" rIns="68580" bIns="34290">
            <a:spAutoFit/>
          </a:bodyPr>
          <a:lstStyle/>
          <a:p>
            <a:pPr algn="ctr"/>
            <a:r>
              <a:rPr lang="en-US" sz="2100" dirty="0">
                <a:ln w="0"/>
                <a:solidFill>
                  <a:srgbClr val="6C2669"/>
                </a:solidFill>
                <a:effectLst>
                  <a:outerShdw blurRad="38100" dist="19050" dir="2700000" algn="tl" rotWithShape="0">
                    <a:schemeClr val="dk1">
                      <a:alpha val="40000"/>
                    </a:schemeClr>
                  </a:outerShdw>
                </a:effectLst>
              </a:rPr>
              <a:t>reduced inequalities</a:t>
            </a:r>
          </a:p>
        </p:txBody>
      </p:sp>
      <p:sp>
        <p:nvSpPr>
          <p:cNvPr id="17" name="Rectangle: Rounded Corners 16">
            <a:extLst>
              <a:ext uri="{FF2B5EF4-FFF2-40B4-BE49-F238E27FC236}">
                <a16:creationId xmlns:a16="http://schemas.microsoft.com/office/drawing/2014/main" id="{A2398F73-D72C-4814-8DA3-01C081BB655A}"/>
              </a:ext>
            </a:extLst>
          </p:cNvPr>
          <p:cNvSpPr/>
          <p:nvPr/>
        </p:nvSpPr>
        <p:spPr bwMode="auto">
          <a:xfrm>
            <a:off x="5539976" y="1951401"/>
            <a:ext cx="1092111" cy="2809000"/>
          </a:xfrm>
          <a:prstGeom prst="roundRect">
            <a:avLst/>
          </a:prstGeom>
          <a:noFill/>
          <a:ln w="57150" cap="flat" cmpd="sng" algn="ctr">
            <a:solidFill>
              <a:srgbClr val="FFC000"/>
            </a:solidFill>
            <a:prstDash val="dash"/>
            <a:round/>
            <a:headEnd type="none" w="med" len="med"/>
            <a:tailEnd type="none" w="med" len="med"/>
          </a:ln>
          <a:effectLst/>
        </p:spPr>
        <p:txBody>
          <a:bodyPr vert="horz" wrap="square" lIns="38576" tIns="19289" rIns="38576" bIns="19289" numCol="1" rtlCol="0" anchor="t" anchorCtr="0" compatLnSpc="1">
            <a:prstTxWarp prst="textNoShape">
              <a:avLst/>
            </a:prstTxWarp>
          </a:bodyPr>
          <a:lstStyle/>
          <a:p>
            <a:pPr defTabSz="385763" eaLnBrk="0" fontAlgn="base" hangingPunct="0">
              <a:spcBef>
                <a:spcPct val="0"/>
              </a:spcBef>
              <a:spcAft>
                <a:spcPct val="0"/>
              </a:spcAft>
            </a:pPr>
            <a:endParaRPr lang="en-GB" sz="1013">
              <a:solidFill>
                <a:prstClr val="black"/>
              </a:solidFill>
              <a:latin typeface="Arial" charset="0"/>
              <a:ea typeface="ヒラギノ角ゴ Pro W3" pitchFamily="-16" charset="-128"/>
            </a:endParaRPr>
          </a:p>
        </p:txBody>
      </p:sp>
      <p:sp>
        <p:nvSpPr>
          <p:cNvPr id="20" name="TextBox 19">
            <a:extLst>
              <a:ext uri="{FF2B5EF4-FFF2-40B4-BE49-F238E27FC236}">
                <a16:creationId xmlns:a16="http://schemas.microsoft.com/office/drawing/2014/main" id="{3D5B0B9A-2C79-41CB-8EC7-2773EE3CFD38}"/>
              </a:ext>
            </a:extLst>
          </p:cNvPr>
          <p:cNvSpPr txBox="1"/>
          <p:nvPr/>
        </p:nvSpPr>
        <p:spPr>
          <a:xfrm rot="5400000">
            <a:off x="5919085" y="1500755"/>
            <a:ext cx="346249" cy="919843"/>
          </a:xfrm>
          <a:prstGeom prst="rect">
            <a:avLst/>
          </a:prstGeom>
          <a:solidFill>
            <a:schemeClr val="accent4"/>
          </a:solidFill>
          <a:ln w="38100">
            <a:solidFill>
              <a:schemeClr val="bg1"/>
            </a:solidFill>
          </a:ln>
        </p:spPr>
        <p:txBody>
          <a:bodyPr vert="vert270" wrap="square" rtlCol="0">
            <a:spAutoFit/>
          </a:bodyPr>
          <a:lstStyle/>
          <a:p>
            <a:pPr algn="ctr"/>
            <a:r>
              <a:rPr lang="en-GB" sz="1050" b="1" dirty="0">
                <a:solidFill>
                  <a:schemeClr val="bg1"/>
                </a:solidFill>
              </a:rPr>
              <a:t>Making It Real</a:t>
            </a:r>
          </a:p>
        </p:txBody>
      </p:sp>
      <p:sp>
        <p:nvSpPr>
          <p:cNvPr id="3" name="Rectangle 2">
            <a:extLst>
              <a:ext uri="{FF2B5EF4-FFF2-40B4-BE49-F238E27FC236}">
                <a16:creationId xmlns:a16="http://schemas.microsoft.com/office/drawing/2014/main" id="{70BA929E-C479-4862-BD18-77535943E54F}"/>
              </a:ext>
            </a:extLst>
          </p:cNvPr>
          <p:cNvSpPr/>
          <p:nvPr/>
        </p:nvSpPr>
        <p:spPr>
          <a:xfrm>
            <a:off x="137079" y="1178436"/>
            <a:ext cx="2982557" cy="4439677"/>
          </a:xfrm>
          <a:prstGeom prst="rect">
            <a:avLst/>
          </a:prstGeom>
        </p:spPr>
        <p:txBody>
          <a:bodyPr wrap="square">
            <a:spAutoFit/>
          </a:bodyPr>
          <a:lstStyle/>
          <a:p>
            <a:pPr marL="120491" indent="-120491" defTabSz="514350">
              <a:spcAft>
                <a:spcPts val="900"/>
              </a:spcAft>
              <a:buFont typeface="Arial" panose="020B0604020202020204" pitchFamily="34" charset="0"/>
              <a:buChar char="•"/>
            </a:pPr>
            <a:r>
              <a:rPr lang="en-GB" sz="2000" dirty="0">
                <a:solidFill>
                  <a:srgbClr val="6C2669"/>
                </a:solidFill>
              </a:rPr>
              <a:t>Sets out what </a:t>
            </a:r>
            <a:r>
              <a:rPr lang="en-GB" sz="2000" b="1" dirty="0">
                <a:solidFill>
                  <a:srgbClr val="6C2669"/>
                </a:solidFill>
              </a:rPr>
              <a:t>good and outstanding care looks like for people</a:t>
            </a:r>
            <a:r>
              <a:rPr lang="en-GB" sz="2000" dirty="0">
                <a:solidFill>
                  <a:srgbClr val="6C2669"/>
                </a:solidFill>
              </a:rPr>
              <a:t>, in </a:t>
            </a:r>
            <a:r>
              <a:rPr lang="en-GB" sz="2000" u="sng" dirty="0">
                <a:solidFill>
                  <a:srgbClr val="6C2669"/>
                </a:solidFill>
              </a:rPr>
              <a:t>their</a:t>
            </a:r>
            <a:r>
              <a:rPr lang="en-GB" sz="2000" dirty="0">
                <a:solidFill>
                  <a:srgbClr val="6C2669"/>
                </a:solidFill>
              </a:rPr>
              <a:t> terms</a:t>
            </a:r>
            <a:endParaRPr lang="en-GB" sz="2000" dirty="0">
              <a:solidFill>
                <a:srgbClr val="6C2669"/>
              </a:solidFill>
              <a:cs typeface="Calibri"/>
            </a:endParaRPr>
          </a:p>
          <a:p>
            <a:pPr marL="120491" indent="-120491" defTabSz="514350">
              <a:spcAft>
                <a:spcPts val="900"/>
              </a:spcAft>
              <a:buFont typeface="Arial" panose="020B0604020202020204" pitchFamily="34" charset="0"/>
              <a:buChar char="•"/>
            </a:pPr>
            <a:r>
              <a:rPr lang="en-GB" sz="2000" dirty="0">
                <a:solidFill>
                  <a:srgbClr val="6C2669"/>
                </a:solidFill>
              </a:rPr>
              <a:t>applies to </a:t>
            </a:r>
            <a:r>
              <a:rPr lang="en-GB" sz="2000" b="1" dirty="0">
                <a:solidFill>
                  <a:srgbClr val="6C2669"/>
                </a:solidFill>
              </a:rPr>
              <a:t>health and social care </a:t>
            </a:r>
            <a:endParaRPr lang="en-GB" sz="2000" dirty="0">
              <a:solidFill>
                <a:srgbClr val="6C2669"/>
              </a:solidFill>
            </a:endParaRPr>
          </a:p>
          <a:p>
            <a:pPr marL="120491" indent="-120491" defTabSz="514350">
              <a:spcAft>
                <a:spcPts val="900"/>
              </a:spcAft>
              <a:buFont typeface="Arial" panose="020B0604020202020204" pitchFamily="34" charset="0"/>
              <a:buChar char="•"/>
            </a:pPr>
            <a:r>
              <a:rPr lang="en-GB" sz="2000" dirty="0">
                <a:solidFill>
                  <a:srgbClr val="6C2669"/>
                </a:solidFill>
                <a:ea typeface="+mn-lt"/>
                <a:cs typeface="+mn-lt"/>
              </a:rPr>
              <a:t>Is widely </a:t>
            </a:r>
            <a:r>
              <a:rPr lang="en-GB" sz="2000" b="1" dirty="0">
                <a:solidFill>
                  <a:srgbClr val="6C2669"/>
                </a:solidFill>
                <a:ea typeface="+mn-lt"/>
                <a:cs typeface="+mn-lt"/>
              </a:rPr>
              <a:t>recognised and adopted</a:t>
            </a:r>
            <a:endParaRPr lang="en-GB" sz="2000" b="1" dirty="0">
              <a:solidFill>
                <a:srgbClr val="6C2669"/>
              </a:solidFill>
              <a:cs typeface="Calibri" panose="020F0502020204030204"/>
            </a:endParaRPr>
          </a:p>
          <a:p>
            <a:pPr marL="120491" indent="-120491" defTabSz="514350">
              <a:spcAft>
                <a:spcPts val="900"/>
              </a:spcAft>
              <a:buFont typeface="Arial" panose="020B0604020202020204" pitchFamily="34" charset="0"/>
              <a:buChar char="•"/>
            </a:pPr>
            <a:r>
              <a:rPr lang="en-GB" sz="2000" dirty="0">
                <a:solidFill>
                  <a:srgbClr val="6C2669"/>
                </a:solidFill>
              </a:rPr>
              <a:t>Provides the foundation for CQC work at </a:t>
            </a:r>
            <a:r>
              <a:rPr lang="en-GB" sz="2000" b="1" dirty="0">
                <a:solidFill>
                  <a:srgbClr val="6C2669"/>
                </a:solidFill>
              </a:rPr>
              <a:t>system level </a:t>
            </a:r>
            <a:r>
              <a:rPr lang="en-GB" sz="2000" dirty="0">
                <a:solidFill>
                  <a:srgbClr val="6C2669"/>
                </a:solidFill>
              </a:rPr>
              <a:t>and its ambition to have a clearer role in </a:t>
            </a:r>
            <a:r>
              <a:rPr lang="en-GB" sz="2000" b="1" dirty="0">
                <a:solidFill>
                  <a:srgbClr val="6C2669"/>
                </a:solidFill>
              </a:rPr>
              <a:t>improvement and safety</a:t>
            </a:r>
            <a:endParaRPr lang="en-GB" sz="2000" b="1" dirty="0">
              <a:solidFill>
                <a:srgbClr val="6C2669"/>
              </a:solidFill>
              <a:cs typeface="Calibri"/>
            </a:endParaRPr>
          </a:p>
        </p:txBody>
      </p:sp>
      <p:sp>
        <p:nvSpPr>
          <p:cNvPr id="5" name="TextBox 4">
            <a:extLst>
              <a:ext uri="{FF2B5EF4-FFF2-40B4-BE49-F238E27FC236}">
                <a16:creationId xmlns:a16="http://schemas.microsoft.com/office/drawing/2014/main" id="{4E39B7B0-A051-4B43-A2C7-188C4A122C40}"/>
              </a:ext>
            </a:extLst>
          </p:cNvPr>
          <p:cNvSpPr txBox="1"/>
          <p:nvPr/>
        </p:nvSpPr>
        <p:spPr>
          <a:xfrm>
            <a:off x="303620" y="42202"/>
            <a:ext cx="7788166" cy="1200329"/>
          </a:xfrm>
          <a:prstGeom prst="rect">
            <a:avLst/>
          </a:prstGeom>
          <a:noFill/>
        </p:spPr>
        <p:txBody>
          <a:bodyPr wrap="square" rtlCol="0">
            <a:spAutoFit/>
          </a:bodyPr>
          <a:lstStyle/>
          <a:p>
            <a:r>
              <a:rPr lang="en-GB" sz="3600" b="1" dirty="0">
                <a:solidFill>
                  <a:srgbClr val="6C2669"/>
                </a:solidFill>
              </a:rPr>
              <a:t>We need a definition of quality that…</a:t>
            </a:r>
            <a:endParaRPr lang="en-GB" sz="2000" dirty="0">
              <a:solidFill>
                <a:srgbClr val="6C2669"/>
              </a:solidFill>
            </a:endParaRPr>
          </a:p>
          <a:p>
            <a:endParaRPr lang="en-GB" sz="3600" dirty="0"/>
          </a:p>
        </p:txBody>
      </p:sp>
    </p:spTree>
    <p:extLst>
      <p:ext uri="{BB962C8B-B14F-4D97-AF65-F5344CB8AC3E}">
        <p14:creationId xmlns:p14="http://schemas.microsoft.com/office/powerpoint/2010/main" val="124795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C5BE-653D-483F-9298-2EC7834F3B45}"/>
              </a:ext>
            </a:extLst>
          </p:cNvPr>
          <p:cNvSpPr>
            <a:spLocks noGrp="1"/>
          </p:cNvSpPr>
          <p:nvPr>
            <p:ph type="title"/>
          </p:nvPr>
        </p:nvSpPr>
        <p:spPr>
          <a:xfrm>
            <a:off x="78154" y="414319"/>
            <a:ext cx="8987691" cy="588141"/>
          </a:xfrm>
        </p:spPr>
        <p:txBody>
          <a:bodyPr/>
          <a:lstStyle/>
          <a:p>
            <a:r>
              <a:rPr lang="en-GB" sz="4400" dirty="0">
                <a:solidFill>
                  <a:srgbClr val="5F2861"/>
                </a:solidFill>
              </a:rPr>
              <a:t>A single assessment framework</a:t>
            </a:r>
          </a:p>
        </p:txBody>
      </p:sp>
      <p:sp>
        <p:nvSpPr>
          <p:cNvPr id="6" name="Rectangle 3">
            <a:extLst>
              <a:ext uri="{FF2B5EF4-FFF2-40B4-BE49-F238E27FC236}">
                <a16:creationId xmlns:a16="http://schemas.microsoft.com/office/drawing/2014/main" id="{D9C4AE6C-DB61-4969-AA6D-1DDA1FFA5D68}"/>
              </a:ext>
            </a:extLst>
          </p:cNvPr>
          <p:cNvSpPr txBox="1">
            <a:spLocks noChangeArrowheads="1"/>
          </p:cNvSpPr>
          <p:nvPr/>
        </p:nvSpPr>
        <p:spPr bwMode="auto">
          <a:xfrm>
            <a:off x="149919" y="1433165"/>
            <a:ext cx="8630505" cy="684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lvl1pPr marL="0" marR="0" indent="0" algn="l" rtl="0" eaLnBrk="0" fontAlgn="base" hangingPunct="0">
              <a:lnSpc>
                <a:spcPct val="90000"/>
              </a:lnSpc>
              <a:spcBef>
                <a:spcPts val="0"/>
              </a:spcBef>
              <a:spcAft>
                <a:spcPct val="0"/>
              </a:spcAft>
              <a:buClr>
                <a:srgbClr val="5F2861"/>
              </a:buClr>
              <a:buSzPct val="120000"/>
              <a:tabLst>
                <a:tab pos="261938" algn="l"/>
              </a:tabLst>
              <a:defRPr sz="4267" b="0" i="0">
                <a:solidFill>
                  <a:schemeClr val="tx1"/>
                </a:solidFill>
                <a:latin typeface="+mn-lt"/>
                <a:ea typeface="MS PGothic" pitchFamily="34" charset="-128"/>
                <a:cs typeface="+mn-cs"/>
              </a:defRPr>
            </a:lvl1pPr>
            <a:lvl2pPr marL="0" marR="0" indent="0" algn="l" rtl="0" eaLnBrk="0" fontAlgn="base" hangingPunct="0">
              <a:lnSpc>
                <a:spcPct val="90000"/>
              </a:lnSpc>
              <a:spcBef>
                <a:spcPts val="0"/>
              </a:spcBef>
              <a:spcAft>
                <a:spcPct val="0"/>
              </a:spcAft>
              <a:buClr>
                <a:srgbClr val="5F2861"/>
              </a:buClr>
              <a:buSzPct val="120000"/>
              <a:buChar char="•"/>
              <a:tabLst>
                <a:tab pos="261938" algn="l"/>
              </a:tabLst>
              <a:defRPr sz="2000">
                <a:solidFill>
                  <a:schemeClr val="tx1"/>
                </a:solidFill>
                <a:latin typeface="+mn-lt"/>
                <a:ea typeface="MS PGothic" pitchFamily="34" charset="-128"/>
              </a:defRPr>
            </a:lvl2pPr>
            <a:lvl3pPr marL="0" marR="0" indent="0" algn="l" rtl="0" eaLnBrk="0" fontAlgn="base" hangingPunct="0">
              <a:lnSpc>
                <a:spcPct val="90000"/>
              </a:lnSpc>
              <a:spcBef>
                <a:spcPts val="0"/>
              </a:spcBef>
              <a:spcAft>
                <a:spcPct val="0"/>
              </a:spcAft>
              <a:buFont typeface="Arial" pitchFamily="34" charset="0"/>
              <a:buChar char="-"/>
              <a:tabLst>
                <a:tab pos="261938" algn="l"/>
              </a:tabLst>
              <a:defRPr sz="2000">
                <a:solidFill>
                  <a:schemeClr val="tx1"/>
                </a:solidFill>
                <a:latin typeface="+mn-lt"/>
                <a:ea typeface="MS PGothic" pitchFamily="34" charset="-128"/>
              </a:defRPr>
            </a:lvl3pPr>
            <a:lvl4pPr marL="0" marR="0" indent="0" algn="l" rtl="0" eaLnBrk="0" fontAlgn="base" hangingPunct="0">
              <a:lnSpc>
                <a:spcPct val="90000"/>
              </a:lnSpc>
              <a:spcBef>
                <a:spcPts val="0"/>
              </a:spcBef>
              <a:spcAft>
                <a:spcPct val="0"/>
              </a:spcAft>
              <a:buFont typeface="Wingdings 2" pitchFamily="18" charset="2"/>
              <a:buChar char=""/>
              <a:tabLst>
                <a:tab pos="261938" algn="l"/>
              </a:tabLst>
              <a:defRPr sz="2000">
                <a:solidFill>
                  <a:schemeClr val="tx1"/>
                </a:solidFill>
                <a:latin typeface="+mn-lt"/>
                <a:ea typeface="MS PGothic" pitchFamily="34" charset="-128"/>
              </a:defRPr>
            </a:lvl4pPr>
            <a:lvl5pPr marL="0" marR="0" indent="0" algn="l" rtl="0" eaLnBrk="0" fontAlgn="base" hangingPunct="0">
              <a:lnSpc>
                <a:spcPct val="90000"/>
              </a:lnSpc>
              <a:spcBef>
                <a:spcPts val="0"/>
              </a:spcBef>
              <a:spcAft>
                <a:spcPct val="0"/>
              </a:spcAft>
              <a:buFont typeface="Wingdings 2" pitchFamily="18" charset="2"/>
              <a:buChar char=""/>
              <a:tabLst>
                <a:tab pos="261938" algn="l"/>
              </a:tabLst>
              <a:defRPr sz="2000">
                <a:solidFill>
                  <a:schemeClr val="tx1"/>
                </a:solidFill>
                <a:latin typeface="+mn-lt"/>
                <a:ea typeface="MS PGothic" pitchFamily="34" charset="-128"/>
              </a:defRPr>
            </a:lvl5pPr>
            <a:lvl6pPr marL="0" marR="0" indent="0" algn="l" rtl="0" fontAlgn="base">
              <a:lnSpc>
                <a:spcPct val="90000"/>
              </a:lnSpc>
              <a:spcBef>
                <a:spcPts val="0"/>
              </a:spcBef>
              <a:spcAft>
                <a:spcPct val="0"/>
              </a:spcAft>
              <a:buFont typeface="Wingdings 2" pitchFamily="1" charset="2"/>
              <a:buChar char=""/>
              <a:tabLst>
                <a:tab pos="261938" algn="l"/>
              </a:tabLst>
              <a:defRPr sz="2000">
                <a:solidFill>
                  <a:schemeClr val="tx1"/>
                </a:solidFill>
                <a:latin typeface="+mn-lt"/>
                <a:ea typeface="+mn-ea"/>
              </a:defRPr>
            </a:lvl6pPr>
            <a:lvl7pPr marL="0" marR="0" indent="0" algn="l" rtl="0" fontAlgn="base">
              <a:lnSpc>
                <a:spcPct val="90000"/>
              </a:lnSpc>
              <a:spcBef>
                <a:spcPts val="0"/>
              </a:spcBef>
              <a:spcAft>
                <a:spcPct val="0"/>
              </a:spcAft>
              <a:buFont typeface="Wingdings 2" pitchFamily="1" charset="2"/>
              <a:buChar char=""/>
              <a:tabLst>
                <a:tab pos="261938" algn="l"/>
              </a:tabLst>
              <a:defRPr sz="2000">
                <a:solidFill>
                  <a:schemeClr val="tx1"/>
                </a:solidFill>
                <a:latin typeface="+mn-lt"/>
                <a:ea typeface="+mn-ea"/>
              </a:defRPr>
            </a:lvl7pPr>
            <a:lvl8pPr marL="0" marR="0" indent="0" algn="l" rtl="0" fontAlgn="base">
              <a:lnSpc>
                <a:spcPct val="90000"/>
              </a:lnSpc>
              <a:spcBef>
                <a:spcPts val="0"/>
              </a:spcBef>
              <a:spcAft>
                <a:spcPct val="0"/>
              </a:spcAft>
              <a:buFont typeface="Wingdings 2" pitchFamily="1" charset="2"/>
              <a:buChar char=""/>
              <a:tabLst>
                <a:tab pos="261938" algn="l"/>
              </a:tabLst>
              <a:defRPr sz="2000">
                <a:solidFill>
                  <a:schemeClr val="tx1"/>
                </a:solidFill>
                <a:latin typeface="+mn-lt"/>
                <a:ea typeface="+mn-ea"/>
              </a:defRPr>
            </a:lvl8pPr>
            <a:lvl9pPr marL="0" marR="0" indent="0" algn="l" rtl="0" fontAlgn="base">
              <a:lnSpc>
                <a:spcPct val="90000"/>
              </a:lnSpc>
              <a:spcBef>
                <a:spcPts val="0"/>
              </a:spcBef>
              <a:spcAft>
                <a:spcPct val="0"/>
              </a:spcAft>
              <a:buFont typeface="Wingdings 2" pitchFamily="1" charset="2"/>
              <a:buChar char=""/>
              <a:tabLst>
                <a:tab pos="261938" algn="l"/>
              </a:tabLst>
              <a:defRPr sz="2000">
                <a:solidFill>
                  <a:schemeClr val="tx1"/>
                </a:solidFill>
                <a:latin typeface="+mn-lt"/>
                <a:ea typeface="+mn-ea"/>
              </a:defRPr>
            </a:lvl9pPr>
          </a:lstStyle>
          <a:p>
            <a:pPr defTabSz="914378">
              <a:tabLst>
                <a:tab pos="261932" algn="l"/>
              </a:tabLst>
              <a:defRPr/>
            </a:pPr>
            <a:r>
              <a:rPr lang="en-GB" sz="1600" kern="0">
                <a:solidFill>
                  <a:srgbClr val="000000"/>
                </a:solidFill>
                <a:latin typeface="Arial"/>
              </a:rPr>
              <a:t>Our framework will assess providers, local authorities and integrated care systems with a consistent set of key themes, from registration through to ongoing assessment</a:t>
            </a:r>
          </a:p>
          <a:p>
            <a:pPr defTabSz="914378">
              <a:tabLst>
                <a:tab pos="261932" algn="l"/>
              </a:tabLst>
              <a:defRPr/>
            </a:pPr>
            <a:r>
              <a:rPr lang="en-GB" sz="1800" kern="0">
                <a:solidFill>
                  <a:srgbClr val="000000"/>
                </a:solidFill>
                <a:latin typeface="Arial"/>
              </a:rPr>
              <a:t> </a:t>
            </a:r>
            <a:endParaRPr lang="en-GB" altLang="en-US" sz="1800" kern="0">
              <a:solidFill>
                <a:srgbClr val="000000"/>
              </a:solidFill>
              <a:latin typeface="Arial"/>
            </a:endParaRPr>
          </a:p>
        </p:txBody>
      </p:sp>
      <p:graphicFrame>
        <p:nvGraphicFramePr>
          <p:cNvPr id="7" name="Diagram 6">
            <a:extLst>
              <a:ext uri="{FF2B5EF4-FFF2-40B4-BE49-F238E27FC236}">
                <a16:creationId xmlns:a16="http://schemas.microsoft.com/office/drawing/2014/main" id="{EDD7B67E-2976-4F6C-B7EA-F9F1E7C1F45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902035121"/>
              </p:ext>
            </p:extLst>
          </p:nvPr>
        </p:nvGraphicFramePr>
        <p:xfrm>
          <a:off x="4572001" y="1882982"/>
          <a:ext cx="4320479" cy="32967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D832D0C0-37E2-4A40-AA7A-54D8D29E4399}"/>
              </a:ext>
              <a:ext uri="{C183D7F6-B498-43B3-948B-1728B52AA6E4}">
                <adec:decorative xmlns:adec="http://schemas.microsoft.com/office/drawing/2017/decorative" val="1"/>
              </a:ext>
            </a:extLst>
          </p:cNvPr>
          <p:cNvSpPr/>
          <p:nvPr/>
        </p:nvSpPr>
        <p:spPr>
          <a:xfrm>
            <a:off x="4014598" y="3264390"/>
            <a:ext cx="1642973" cy="369332"/>
          </a:xfrm>
          <a:prstGeom prst="rect">
            <a:avLst/>
          </a:prstGeom>
        </p:spPr>
        <p:txBody>
          <a:bodyPr wrap="square">
            <a:spAutoFit/>
          </a:bodyPr>
          <a:lstStyle/>
          <a:p>
            <a:pPr defTabSz="457189">
              <a:defRPr/>
            </a:pPr>
            <a:r>
              <a:rPr lang="en-GB">
                <a:solidFill>
                  <a:srgbClr val="000000"/>
                </a:solidFill>
                <a:latin typeface="Times New Roman" panose="02020603050405020304" pitchFamily="18" charset="0"/>
                <a:ea typeface="ＭＳ Ｐゴシック"/>
              </a:rPr>
              <a:t> </a:t>
            </a:r>
            <a:endParaRPr lang="en-GB">
              <a:solidFill>
                <a:srgbClr val="000000"/>
              </a:solidFill>
              <a:latin typeface="Arial"/>
              <a:ea typeface="ＭＳ Ｐゴシック"/>
            </a:endParaRPr>
          </a:p>
        </p:txBody>
      </p:sp>
      <p:sp>
        <p:nvSpPr>
          <p:cNvPr id="9" name="Rectangle: Rounded Corners 8">
            <a:extLst>
              <a:ext uri="{FF2B5EF4-FFF2-40B4-BE49-F238E27FC236}">
                <a16:creationId xmlns:a16="http://schemas.microsoft.com/office/drawing/2014/main" id="{4751E583-F5FF-42BD-BDFC-666461BD4D08}"/>
              </a:ext>
            </a:extLst>
          </p:cNvPr>
          <p:cNvSpPr/>
          <p:nvPr/>
        </p:nvSpPr>
        <p:spPr bwMode="auto">
          <a:xfrm>
            <a:off x="251521" y="2117566"/>
            <a:ext cx="5030398" cy="756000"/>
          </a:xfrm>
          <a:prstGeom prst="roundRect">
            <a:avLst/>
          </a:prstGeom>
          <a:solidFill>
            <a:srgbClr val="F2EAC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57189">
              <a:defRPr/>
            </a:pPr>
            <a:r>
              <a:rPr lang="en-US" sz="1600">
                <a:solidFill>
                  <a:srgbClr val="000000"/>
                </a:solidFill>
                <a:latin typeface="Arial"/>
                <a:ea typeface="ＭＳ Ｐゴシック"/>
              </a:rPr>
              <a:t>Aligned with “I” statements, based on what people expect and need, to bring these questions to life and as a basis for gathering structured feedback​</a:t>
            </a:r>
            <a:endParaRPr lang="en-GB" sz="2800">
              <a:solidFill>
                <a:srgbClr val="000000"/>
              </a:solidFill>
              <a:latin typeface="Arial" panose="020B0604020202020204" pitchFamily="34" charset="0"/>
              <a:ea typeface="ヒラギノ角ゴ Pro W3" pitchFamily="-16" charset="-128"/>
            </a:endParaRPr>
          </a:p>
        </p:txBody>
      </p:sp>
      <p:sp>
        <p:nvSpPr>
          <p:cNvPr id="10" name="Rectangle: Rounded Corners 9">
            <a:extLst>
              <a:ext uri="{FF2B5EF4-FFF2-40B4-BE49-F238E27FC236}">
                <a16:creationId xmlns:a16="http://schemas.microsoft.com/office/drawing/2014/main" id="{A1E74E3E-8F1B-43D1-9855-112AB0BF14EE}"/>
              </a:ext>
            </a:extLst>
          </p:cNvPr>
          <p:cNvSpPr/>
          <p:nvPr/>
        </p:nvSpPr>
        <p:spPr bwMode="auto">
          <a:xfrm>
            <a:off x="251521" y="2951201"/>
            <a:ext cx="4638511" cy="756000"/>
          </a:xfrm>
          <a:prstGeom prst="roundRect">
            <a:avLst/>
          </a:prstGeom>
          <a:solidFill>
            <a:srgbClr val="666E6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57189">
              <a:defRPr/>
            </a:pPr>
            <a:r>
              <a:rPr lang="en-US" sz="1600">
                <a:solidFill>
                  <a:srgbClr val="FFFFFF"/>
                </a:solidFill>
                <a:latin typeface="Arial"/>
                <a:ea typeface="ＭＳ Ｐゴシック"/>
              </a:rPr>
              <a:t>Expressed as “We” statements; the standards against which we hold providers, LAs and ICSs to account​</a:t>
            </a:r>
            <a:endParaRPr lang="en-GB" sz="1600">
              <a:solidFill>
                <a:srgbClr val="FFFFFF"/>
              </a:solidFill>
              <a:latin typeface="Arial" panose="020B0604020202020204" pitchFamily="34" charset="0"/>
              <a:ea typeface="ヒラギノ角ゴ Pro W3" pitchFamily="-16" charset="-128"/>
            </a:endParaRPr>
          </a:p>
        </p:txBody>
      </p:sp>
      <p:sp>
        <p:nvSpPr>
          <p:cNvPr id="11" name="Rectangle: Rounded Corners 10">
            <a:extLst>
              <a:ext uri="{FF2B5EF4-FFF2-40B4-BE49-F238E27FC236}">
                <a16:creationId xmlns:a16="http://schemas.microsoft.com/office/drawing/2014/main" id="{8A2AC23E-1AA2-4761-93C4-36E0BB5AEA57}"/>
              </a:ext>
            </a:extLst>
          </p:cNvPr>
          <p:cNvSpPr/>
          <p:nvPr/>
        </p:nvSpPr>
        <p:spPr bwMode="auto">
          <a:xfrm>
            <a:off x="251521" y="3777381"/>
            <a:ext cx="4188568" cy="756000"/>
          </a:xfrm>
          <a:prstGeom prst="roundRect">
            <a:avLst/>
          </a:prstGeom>
          <a:solidFill>
            <a:srgbClr val="D628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57189">
              <a:defRPr/>
            </a:pPr>
            <a:r>
              <a:rPr lang="en-GB" sz="1600">
                <a:solidFill>
                  <a:srgbClr val="FFFFFF"/>
                </a:solidFill>
                <a:latin typeface="Arial"/>
                <a:ea typeface="ＭＳ Ｐゴシック"/>
              </a:rPr>
              <a:t>People’s experience</a:t>
            </a:r>
            <a:r>
              <a:rPr lang="en-US" sz="1600">
                <a:solidFill>
                  <a:srgbClr val="FFFFFF"/>
                </a:solidFill>
                <a:latin typeface="Arial"/>
                <a:ea typeface="ＭＳ Ｐゴシック"/>
              </a:rPr>
              <a:t>​, f</a:t>
            </a:r>
            <a:r>
              <a:rPr lang="en-GB" sz="1600" err="1">
                <a:solidFill>
                  <a:srgbClr val="FFFFFF"/>
                </a:solidFill>
                <a:latin typeface="Arial"/>
                <a:ea typeface="ＭＳ Ｐゴシック"/>
              </a:rPr>
              <a:t>eedback</a:t>
            </a:r>
            <a:r>
              <a:rPr lang="en-GB" sz="1600">
                <a:solidFill>
                  <a:srgbClr val="FFFFFF"/>
                </a:solidFill>
                <a:latin typeface="Arial"/>
                <a:ea typeface="ＭＳ Ｐゴシック"/>
              </a:rPr>
              <a:t> from staff and leaders</a:t>
            </a:r>
            <a:r>
              <a:rPr lang="en-US" sz="1600">
                <a:solidFill>
                  <a:srgbClr val="FFFFFF"/>
                </a:solidFill>
                <a:latin typeface="Arial"/>
                <a:ea typeface="ＭＳ Ｐゴシック"/>
              </a:rPr>
              <a:t>​, f</a:t>
            </a:r>
            <a:r>
              <a:rPr lang="en-GB" sz="1600" err="1">
                <a:solidFill>
                  <a:srgbClr val="FFFFFF"/>
                </a:solidFill>
                <a:latin typeface="Arial"/>
                <a:ea typeface="ＭＳ Ｐゴシック"/>
              </a:rPr>
              <a:t>eedback</a:t>
            </a:r>
            <a:r>
              <a:rPr lang="en-GB" sz="1600">
                <a:solidFill>
                  <a:srgbClr val="FFFFFF"/>
                </a:solidFill>
                <a:latin typeface="Arial"/>
                <a:ea typeface="ＭＳ Ｐゴシック"/>
              </a:rPr>
              <a:t> from partners, observation, processes, outcomes</a:t>
            </a:r>
            <a:endParaRPr lang="en-GB" sz="2000">
              <a:solidFill>
                <a:srgbClr val="FFFFFF"/>
              </a:solidFill>
              <a:latin typeface="Arial" panose="020B0604020202020204" pitchFamily="34" charset="0"/>
              <a:ea typeface="ヒラギノ角ゴ Pro W3" pitchFamily="-16" charset="-128"/>
            </a:endParaRPr>
          </a:p>
        </p:txBody>
      </p:sp>
      <p:sp>
        <p:nvSpPr>
          <p:cNvPr id="12" name="Rectangle: Rounded Corners 11">
            <a:extLst>
              <a:ext uri="{FF2B5EF4-FFF2-40B4-BE49-F238E27FC236}">
                <a16:creationId xmlns:a16="http://schemas.microsoft.com/office/drawing/2014/main" id="{28C06520-EB8C-4530-A61D-9194D46CD02E}"/>
              </a:ext>
            </a:extLst>
          </p:cNvPr>
          <p:cNvSpPr/>
          <p:nvPr/>
        </p:nvSpPr>
        <p:spPr bwMode="auto">
          <a:xfrm>
            <a:off x="251521" y="4632695"/>
            <a:ext cx="3840225" cy="756000"/>
          </a:xfrm>
          <a:prstGeom prst="roundRect">
            <a:avLst/>
          </a:prstGeom>
          <a:solidFill>
            <a:srgbClr val="6B2861">
              <a:alpha val="8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57189">
              <a:defRPr/>
            </a:pPr>
            <a:r>
              <a:rPr lang="en-GB" sz="1600">
                <a:solidFill>
                  <a:srgbClr val="FFFFFF"/>
                </a:solidFill>
                <a:latin typeface="Arial"/>
                <a:ea typeface="ＭＳ Ｐゴシック"/>
              </a:rPr>
              <a:t>Data and information specific to the scope of assessment, delivery model or population group</a:t>
            </a:r>
            <a:endParaRPr lang="en-GB" sz="1600">
              <a:solidFill>
                <a:srgbClr val="FFFFFF"/>
              </a:solidFill>
              <a:latin typeface="Arial" panose="020B0604020202020204" pitchFamily="34" charset="0"/>
              <a:ea typeface="ヒラギノ角ゴ Pro W3" pitchFamily="-16" charset="-128"/>
            </a:endParaRPr>
          </a:p>
        </p:txBody>
      </p:sp>
      <p:sp>
        <p:nvSpPr>
          <p:cNvPr id="13" name="Rectangle 12">
            <a:extLst>
              <a:ext uri="{FF2B5EF4-FFF2-40B4-BE49-F238E27FC236}">
                <a16:creationId xmlns:a16="http://schemas.microsoft.com/office/drawing/2014/main" id="{16728355-1A8E-4EE9-B91A-E9B2003E11B7}"/>
              </a:ext>
            </a:extLst>
          </p:cNvPr>
          <p:cNvSpPr>
            <a:spLocks noChangeAspect="1"/>
          </p:cNvSpPr>
          <p:nvPr/>
        </p:nvSpPr>
        <p:spPr>
          <a:xfrm>
            <a:off x="4193347" y="4989016"/>
            <a:ext cx="4320480" cy="584775"/>
          </a:xfrm>
          <a:prstGeom prst="rect">
            <a:avLst/>
          </a:prstGeom>
          <a:scene3d>
            <a:camera prst="isometricOffAxis2Left">
              <a:rot lat="1080000" lon="1500000" rev="0"/>
            </a:camera>
            <a:lightRig rig="threePt" dir="t"/>
          </a:scene3d>
        </p:spPr>
        <p:txBody>
          <a:bodyPr wrap="square">
            <a:spAutoFit/>
            <a:scene3d>
              <a:camera prst="isometricOffAxis2Left">
                <a:rot lat="1200000" lon="1200000" rev="0"/>
              </a:camera>
              <a:lightRig rig="threePt" dir="t"/>
            </a:scene3d>
          </a:bodyPr>
          <a:lstStyle/>
          <a:p>
            <a:pPr algn="ctr" defTabSz="457189">
              <a:defRPr/>
            </a:pPr>
            <a:r>
              <a:rPr lang="en-US" sz="1600">
                <a:solidFill>
                  <a:srgbClr val="000000"/>
                </a:solidFill>
                <a:latin typeface="Arial"/>
                <a:ea typeface="ＭＳ Ｐゴシック"/>
              </a:rPr>
              <a:t>Underpinned by best practice standards and guidance​</a:t>
            </a:r>
            <a:endParaRPr lang="en-GB" sz="1600">
              <a:solidFill>
                <a:srgbClr val="000000"/>
              </a:solidFill>
              <a:latin typeface="Arial"/>
              <a:ea typeface="ＭＳ Ｐゴシック"/>
            </a:endParaRPr>
          </a:p>
        </p:txBody>
      </p:sp>
    </p:spTree>
    <p:extLst>
      <p:ext uri="{BB962C8B-B14F-4D97-AF65-F5344CB8AC3E}">
        <p14:creationId xmlns:p14="http://schemas.microsoft.com/office/powerpoint/2010/main" val="3982604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with Corners Rounded 4">
            <a:extLst>
              <a:ext uri="{FF2B5EF4-FFF2-40B4-BE49-F238E27FC236}">
                <a16:creationId xmlns:a16="http://schemas.microsoft.com/office/drawing/2014/main" id="{C33AA4DA-CAB6-484E-8576-2E8C0C78A7A4}"/>
              </a:ext>
            </a:extLst>
          </p:cNvPr>
          <p:cNvSpPr/>
          <p:nvPr/>
        </p:nvSpPr>
        <p:spPr bwMode="auto">
          <a:xfrm>
            <a:off x="2124050" y="1269697"/>
            <a:ext cx="6336891" cy="1740692"/>
          </a:xfrm>
          <a:prstGeom prst="wedgeRoundRectCallout">
            <a:avLst>
              <a:gd name="adj1" fmla="val -56385"/>
              <a:gd name="adj2" fmla="val 18864"/>
              <a:gd name="adj3" fmla="val 16667"/>
            </a:avLst>
          </a:prstGeom>
          <a:solidFill>
            <a:srgbClr val="743669"/>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42900">
              <a:defRPr/>
            </a:pPr>
            <a:r>
              <a:rPr lang="en-GB" sz="2100" b="1">
                <a:solidFill>
                  <a:srgbClr val="FFFFFF"/>
                </a:solidFill>
                <a:latin typeface="Arial" panose="020B0604020202020204"/>
              </a:rPr>
              <a:t>‘I’ statement: </a:t>
            </a:r>
            <a:r>
              <a:rPr lang="en-GB" sz="2100">
                <a:solidFill>
                  <a:srgbClr val="FFFFFF"/>
                </a:solidFill>
                <a:latin typeface="Arial" panose="020B0604020202020204"/>
              </a:rPr>
              <a:t>When I move between services, settings or areas, there is a plan for what happens next and who will do what, and all the practical arrangements are in place. </a:t>
            </a:r>
          </a:p>
        </p:txBody>
      </p:sp>
      <p:sp>
        <p:nvSpPr>
          <p:cNvPr id="6" name="Speech Bubble: Rectangle with Corners Rounded 5">
            <a:extLst>
              <a:ext uri="{FF2B5EF4-FFF2-40B4-BE49-F238E27FC236}">
                <a16:creationId xmlns:a16="http://schemas.microsoft.com/office/drawing/2014/main" id="{A1A1A1AB-ACA0-487C-9823-40198762980B}"/>
              </a:ext>
            </a:extLst>
          </p:cNvPr>
          <p:cNvSpPr/>
          <p:nvPr/>
        </p:nvSpPr>
        <p:spPr bwMode="auto">
          <a:xfrm>
            <a:off x="2150616" y="3429000"/>
            <a:ext cx="6283759" cy="1866365"/>
          </a:xfrm>
          <a:prstGeom prst="wedgeRoundRectCallout">
            <a:avLst>
              <a:gd name="adj1" fmla="val -57548"/>
              <a:gd name="adj2" fmla="val 20679"/>
              <a:gd name="adj3" fmla="val 16667"/>
            </a:avLst>
          </a:prstGeom>
          <a:solidFill>
            <a:srgbClr val="743669"/>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42900">
              <a:defRPr/>
            </a:pPr>
            <a:r>
              <a:rPr lang="en-US" sz="2100" b="1">
                <a:solidFill>
                  <a:srgbClr val="FFFFFF"/>
                </a:solidFill>
                <a:latin typeface="Arial" panose="020B0604020202020204"/>
              </a:rPr>
              <a:t>‘We/quality’ statement: </a:t>
            </a:r>
            <a:r>
              <a:rPr lang="en-US" sz="2100">
                <a:solidFill>
                  <a:srgbClr val="FFFFFF"/>
                </a:solidFill>
                <a:latin typeface="Arial" panose="020B0604020202020204"/>
              </a:rPr>
              <a:t>We work in partnership with others to establish and maintain safe systems of care in which people's safety is managed, monitored and assured, especially when they move between different services.</a:t>
            </a:r>
            <a:endParaRPr lang="en-GB" sz="2100">
              <a:solidFill>
                <a:srgbClr val="FFFFFF"/>
              </a:solidFill>
              <a:latin typeface="Arial" panose="020B0604020202020204"/>
            </a:endParaRPr>
          </a:p>
        </p:txBody>
      </p:sp>
      <p:pic>
        <p:nvPicPr>
          <p:cNvPr id="7" name="Picture 6">
            <a:extLst>
              <a:ext uri="{FF2B5EF4-FFF2-40B4-BE49-F238E27FC236}">
                <a16:creationId xmlns:a16="http://schemas.microsoft.com/office/drawing/2014/main" id="{A375B292-8404-4B3B-B4C7-0ED0D976D73A}"/>
              </a:ex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5951" y="1567510"/>
            <a:ext cx="1042675" cy="1145066"/>
          </a:xfrm>
          <a:prstGeom prst="rect">
            <a:avLst/>
          </a:prstGeom>
        </p:spPr>
      </p:pic>
      <p:pic>
        <p:nvPicPr>
          <p:cNvPr id="8" name="Picture 7">
            <a:extLst>
              <a:ext uri="{FF2B5EF4-FFF2-40B4-BE49-F238E27FC236}">
                <a16:creationId xmlns:a16="http://schemas.microsoft.com/office/drawing/2014/main" id="{B092D407-4280-49B1-A6DA-38188ACBD97A}"/>
              </a:ext>
              <a:ext uri="{C183D7F6-B498-43B3-948B-1728B52AA6E4}">
                <adec:decorative xmlns:adec="http://schemas.microsoft.com/office/drawing/2017/decorative" val="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32844" y="3732507"/>
            <a:ext cx="1328888" cy="1280939"/>
          </a:xfrm>
          <a:prstGeom prst="rect">
            <a:avLst/>
          </a:prstGeom>
        </p:spPr>
      </p:pic>
    </p:spTree>
    <p:extLst>
      <p:ext uri="{BB962C8B-B14F-4D97-AF65-F5344CB8AC3E}">
        <p14:creationId xmlns:p14="http://schemas.microsoft.com/office/powerpoint/2010/main" val="3774603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844C7-7E13-49B7-8C6A-43E3BBC67F53}"/>
              </a:ext>
            </a:extLst>
          </p:cNvPr>
          <p:cNvSpPr>
            <a:spLocks noGrp="1"/>
          </p:cNvSpPr>
          <p:nvPr>
            <p:ph type="title"/>
          </p:nvPr>
        </p:nvSpPr>
        <p:spPr>
          <a:xfrm>
            <a:off x="628650" y="3103627"/>
            <a:ext cx="7886700" cy="2449072"/>
          </a:xfrm>
        </p:spPr>
        <p:txBody>
          <a:bodyPr lIns="68580" tIns="34290" rIns="68580" bIns="34290" anchor="t"/>
          <a:lstStyle/>
          <a:p>
            <a:r>
              <a:rPr lang="en-GB" sz="3975" dirty="0"/>
              <a:t>Local authority assessment</a:t>
            </a:r>
            <a:br>
              <a:rPr lang="en-GB" sz="3975" dirty="0"/>
            </a:br>
            <a:br>
              <a:rPr lang="en-GB" sz="3975" dirty="0"/>
            </a:br>
            <a:endParaRPr lang="en-GB" sz="1500" b="0" dirty="0"/>
          </a:p>
          <a:p>
            <a:br>
              <a:rPr lang="en-GB" sz="3975" dirty="0"/>
            </a:br>
            <a:endParaRPr lang="en-US" sz="1500" dirty="0"/>
          </a:p>
        </p:txBody>
      </p:sp>
    </p:spTree>
    <p:extLst>
      <p:ext uri="{BB962C8B-B14F-4D97-AF65-F5344CB8AC3E}">
        <p14:creationId xmlns:p14="http://schemas.microsoft.com/office/powerpoint/2010/main" val="1711981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AME" val="Moon"/>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11E74B7-4C89-4BCF-8DF5-DE199CD81873}" vid="{17F4D31C-856B-4A8C-90E8-06028F5F487B}"/>
    </a:ext>
  </a:extLst>
</a:theme>
</file>

<file path=ppt/theme/theme3.xml><?xml version="1.0" encoding="utf-8"?>
<a:theme xmlns:a="http://schemas.openxmlformats.org/drawingml/2006/main" name="3_CQC_powerpoint template">
  <a:themeElements>
    <a:clrScheme name="Current">
      <a:dk1>
        <a:srgbClr val="000000"/>
      </a:dk1>
      <a:lt1>
        <a:srgbClr val="FFFFFF"/>
      </a:lt1>
      <a:dk2>
        <a:srgbClr val="651863"/>
      </a:dk2>
      <a:lt2>
        <a:srgbClr val="FFFFFF"/>
      </a:lt2>
      <a:accent1>
        <a:srgbClr val="E6E6E6"/>
      </a:accent1>
      <a:accent2>
        <a:srgbClr val="D2B6D3"/>
      </a:accent2>
      <a:accent3>
        <a:srgbClr val="9E63A3"/>
      </a:accent3>
      <a:accent4>
        <a:srgbClr val="754277"/>
      </a:accent4>
      <a:accent5>
        <a:srgbClr val="FF6600"/>
      </a:accent5>
      <a:accent6>
        <a:srgbClr val="808080"/>
      </a:accent6>
      <a:hlink>
        <a:srgbClr val="9E63A3"/>
      </a:hlink>
      <a:folHlink>
        <a:srgbClr val="754277"/>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QC_powerpoint template 1">
        <a:dk1>
          <a:srgbClr val="000000"/>
        </a:dk1>
        <a:lt1>
          <a:srgbClr val="FFFFFF"/>
        </a:lt1>
        <a:dk2>
          <a:srgbClr val="651863"/>
        </a:dk2>
        <a:lt2>
          <a:srgbClr val="FFFFFF"/>
        </a:lt2>
        <a:accent1>
          <a:srgbClr val="E6E6E6"/>
        </a:accent1>
        <a:accent2>
          <a:srgbClr val="D2B6D3"/>
        </a:accent2>
        <a:accent3>
          <a:srgbClr val="FFFFFF"/>
        </a:accent3>
        <a:accent4>
          <a:srgbClr val="000000"/>
        </a:accent4>
        <a:accent5>
          <a:srgbClr val="F0F0F0"/>
        </a:accent5>
        <a:accent6>
          <a:srgbClr val="BEA5BF"/>
        </a:accent6>
        <a:hlink>
          <a:srgbClr val="9E63A3"/>
        </a:hlink>
        <a:folHlink>
          <a:srgbClr val="75427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493AC12-9490-407D-82C5-B58F1D8DA27E}" vid="{51A66351-E7CC-4A87-88A9-0AB69D7D6584}"/>
    </a:ext>
  </a:extLst>
</a:theme>
</file>

<file path=ppt/theme/theme5.xml><?xml version="1.0" encoding="utf-8"?>
<a:theme xmlns:a="http://schemas.openxmlformats.org/drawingml/2006/main" name="3_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template with accessibility tips  -  Read-Only" id="{7405593E-64CB-47D5-845C-CC29CE0FD044}" vid="{BBB13D0B-63DE-4E47-9D5F-1BAE46CE62E9}"/>
    </a:ext>
  </a:extLst>
</a:theme>
</file>

<file path=ppt/theme/theme6.xml><?xml version="1.0" encoding="utf-8"?>
<a:theme xmlns:a="http://schemas.openxmlformats.org/drawingml/2006/main" name="4_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5384C888-AC54-45D8-8A09-45E34B9E2D03}" vid="{0CD51092-7938-41E1-8020-29856681787F}"/>
    </a:ext>
  </a:extLst>
</a:theme>
</file>

<file path=ppt/theme/theme7.xml><?xml version="1.0" encoding="utf-8"?>
<a:theme xmlns:a="http://schemas.openxmlformats.org/drawingml/2006/main" name="5_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11E74B7-4C89-4BCF-8DF5-DE199CD81873}" vid="{17F4D31C-856B-4A8C-90E8-06028F5F487B}"/>
    </a:ext>
  </a:extLst>
</a:theme>
</file>

<file path=ppt/theme/theme8.xml><?xml version="1.0" encoding="utf-8"?>
<a:theme xmlns:a="http://schemas.openxmlformats.org/drawingml/2006/main" name="6_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5384C888-AC54-45D8-8A09-45E34B9E2D03}" vid="{0CD51092-7938-41E1-8020-29856681787F}"/>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16" ma:contentTypeDescription="Create a new document." ma:contentTypeScope="" ma:versionID="f1173f115f91c53854e84abff695ea4a">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90151f0472492c17035678e14751c13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69156d-33a0-40e0-a858-64ab7ba474b4}"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d162527-c308-4a98-98b8-9e726c57dd8b">
      <UserInfo>
        <DisplayName>Baig, Shamaila</DisplayName>
        <AccountId>761</AccountId>
        <AccountType/>
      </UserInfo>
      <UserInfo>
        <DisplayName>White, Emily</DisplayName>
        <AccountId>221</AccountId>
        <AccountType/>
      </UserInfo>
    </SharedWithUsers>
    <lcf76f155ced4ddcb4097134ff3c332f xmlns="c497441b-d3fe-4788-8629-aff52d38f515">
      <Terms xmlns="http://schemas.microsoft.com/office/infopath/2007/PartnerControls"/>
    </lcf76f155ced4ddcb4097134ff3c332f>
    <TaxCatchAll xmlns="1d162527-c308-4a98-98b8-9e726c57dd8b" xsi:nil="true"/>
  </documentManagement>
</p:properties>
</file>

<file path=customXml/itemProps1.xml><?xml version="1.0" encoding="utf-8"?>
<ds:datastoreItem xmlns:ds="http://schemas.openxmlformats.org/officeDocument/2006/customXml" ds:itemID="{64219218-848B-4423-94CF-7A380E570E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C9D8EC-03AD-4370-BEB8-27E388B518DF}">
  <ds:schemaRefs>
    <ds:schemaRef ds:uri="http://schemas.microsoft.com/sharepoint/v3/contenttype/forms"/>
  </ds:schemaRefs>
</ds:datastoreItem>
</file>

<file path=customXml/itemProps3.xml><?xml version="1.0" encoding="utf-8"?>
<ds:datastoreItem xmlns:ds="http://schemas.openxmlformats.org/officeDocument/2006/customXml" ds:itemID="{7F969E75-48EF-4DF6-9CE3-2AC27AAD5B0F}">
  <ds:schemaRefs>
    <ds:schemaRef ds:uri="http://schemas.microsoft.com/office/2006/metadata/properties"/>
    <ds:schemaRef ds:uri="http://schemas.microsoft.com/office/infopath/2007/PartnerControls"/>
    <ds:schemaRef ds:uri="1d162527-c308-4a98-98b8-9e726c57dd8b"/>
    <ds:schemaRef ds:uri="c497441b-d3fe-4788-8629-aff52d38f515"/>
  </ds:schemaRefs>
</ds:datastoreItem>
</file>

<file path=docProps/app.xml><?xml version="1.0" encoding="utf-8"?>
<Properties xmlns="http://schemas.openxmlformats.org/officeDocument/2006/extended-properties" xmlns:vt="http://schemas.openxmlformats.org/officeDocument/2006/docPropsVTypes">
  <TotalTime>2696</TotalTime>
  <Words>2553</Words>
  <Application>Microsoft Office PowerPoint</Application>
  <PresentationFormat>On-screen Show (4:3)</PresentationFormat>
  <Paragraphs>227</Paragraphs>
  <Slides>14</Slides>
  <Notes>12</Notes>
  <HiddenSlides>0</HiddenSlides>
  <MMClips>0</MMClips>
  <ScaleCrop>false</ScaleCrop>
  <HeadingPairs>
    <vt:vector size="8" baseType="variant">
      <vt:variant>
        <vt:lpstr>Fonts Used</vt:lpstr>
      </vt:variant>
      <vt:variant>
        <vt:i4>7</vt:i4>
      </vt:variant>
      <vt:variant>
        <vt:lpstr>Theme</vt:lpstr>
      </vt:variant>
      <vt:variant>
        <vt:i4>8</vt:i4>
      </vt:variant>
      <vt:variant>
        <vt:lpstr>Embedded OLE Servers</vt:lpstr>
      </vt:variant>
      <vt:variant>
        <vt:i4>1</vt:i4>
      </vt:variant>
      <vt:variant>
        <vt:lpstr>Slide Titles</vt:lpstr>
      </vt:variant>
      <vt:variant>
        <vt:i4>14</vt:i4>
      </vt:variant>
    </vt:vector>
  </HeadingPairs>
  <TitlesOfParts>
    <vt:vector size="30" baseType="lpstr">
      <vt:lpstr>-apple-system</vt:lpstr>
      <vt:lpstr>Arial</vt:lpstr>
      <vt:lpstr>Arial,Sans-Serif</vt:lpstr>
      <vt:lpstr>Calibri</vt:lpstr>
      <vt:lpstr>Calibri Light</vt:lpstr>
      <vt:lpstr>Times New Roman</vt:lpstr>
      <vt:lpstr>Wingdings</vt:lpstr>
      <vt:lpstr>Office Theme</vt:lpstr>
      <vt:lpstr>GDS style presentation template (letterbox version)</vt:lpstr>
      <vt:lpstr>3_CQC_powerpoint template</vt:lpstr>
      <vt:lpstr>1_GDS style presentation template (letterbox version)</vt:lpstr>
      <vt:lpstr>3_GDS style presentation template (letterbox version)</vt:lpstr>
      <vt:lpstr>4_GDS style presentation template (letterbox version)</vt:lpstr>
      <vt:lpstr>5_GDS style presentation template (letterbox version)</vt:lpstr>
      <vt:lpstr>6_GDS style presentation template (letterbox version)</vt:lpstr>
      <vt:lpstr>think-cell Slide</vt:lpstr>
      <vt:lpstr>CQC’s new assessment framework</vt:lpstr>
      <vt:lpstr>Our role and purpose</vt:lpstr>
      <vt:lpstr>Our new strategy</vt:lpstr>
      <vt:lpstr>Why we are changing our framework</vt:lpstr>
      <vt:lpstr>Why we are changing our framework</vt:lpstr>
      <vt:lpstr>PowerPoint Presentation</vt:lpstr>
      <vt:lpstr>A single assessment framework</vt:lpstr>
      <vt:lpstr>PowerPoint Presentation</vt:lpstr>
      <vt:lpstr>Local authority assessment    </vt:lpstr>
      <vt:lpstr>LA Assessment </vt:lpstr>
      <vt:lpstr>Quality statements: local authority assessment</vt:lpstr>
      <vt:lpstr>Annex    </vt:lpstr>
      <vt:lpstr>Person-centred care:  How ‘Making It Real’ applies</vt:lpstr>
      <vt:lpstr>The 5 key questions and topics</vt:lpstr>
    </vt:vector>
  </TitlesOfParts>
  <Company>IMS3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Omer, Ayse</dc:creator>
  <cp:lastModifiedBy>User</cp:lastModifiedBy>
  <cp:revision>3</cp:revision>
  <cp:lastPrinted>2019-08-15T07:23:22Z</cp:lastPrinted>
  <dcterms:created xsi:type="dcterms:W3CDTF">2015-09-09T13:19:54Z</dcterms:created>
  <dcterms:modified xsi:type="dcterms:W3CDTF">2023-02-02T09:28:20Z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