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9" r:id="rId4"/>
    <p:sldId id="264" r:id="rId5"/>
    <p:sldId id="267" r:id="rId6"/>
    <p:sldId id="272" r:id="rId7"/>
    <p:sldId id="274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411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15F2-F8FD-4159-A8C8-30B7949B5B5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16E2-1569-44BD-A888-C988746A7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9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15F2-F8FD-4159-A8C8-30B7949B5B5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16E2-1569-44BD-A888-C988746A7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07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15F2-F8FD-4159-A8C8-30B7949B5B5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16E2-1569-44BD-A888-C988746A7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56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WT Ribbon for ppt.jpg">
            <a:extLst>
              <a:ext uri="{FF2B5EF4-FFF2-40B4-BE49-F238E27FC236}">
                <a16:creationId xmlns:a16="http://schemas.microsoft.com/office/drawing/2014/main" xmlns="" id="{D6B19964-4F15-F04C-9A1F-1827E38721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7869"/>
            <a:ext cx="9144000" cy="78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944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nsf.png" descr="ns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66750" y="1149350"/>
            <a:ext cx="7810500" cy="23241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3B4E5A"/>
                </a:solidFill>
                <a:latin typeface="Frutiger LT Std 77 Black Conden"/>
                <a:ea typeface="Frutiger LT Std 77 Black Conden"/>
                <a:cs typeface="Frutiger LT Std 77 Black Conden"/>
                <a:sym typeface="Frutiger LT Std 77 Black Conden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11242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15F2-F8FD-4159-A8C8-30B7949B5B5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16E2-1569-44BD-A888-C988746A7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43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15F2-F8FD-4159-A8C8-30B7949B5B5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16E2-1569-44BD-A888-C988746A7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0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15F2-F8FD-4159-A8C8-30B7949B5B5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16E2-1569-44BD-A888-C988746A7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36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15F2-F8FD-4159-A8C8-30B7949B5B5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16E2-1569-44BD-A888-C988746A7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38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15F2-F8FD-4159-A8C8-30B7949B5B5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16E2-1569-44BD-A888-C988746A7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00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15F2-F8FD-4159-A8C8-30B7949B5B5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16E2-1569-44BD-A888-C988746A7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46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15F2-F8FD-4159-A8C8-30B7949B5B5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16E2-1569-44BD-A888-C988746A7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15F2-F8FD-4159-A8C8-30B7949B5B5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16E2-1569-44BD-A888-C988746A7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59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15F2-F8FD-4159-A8C8-30B7949B5B56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16E2-1569-44BD-A888-C988746A7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61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anda.carter@nhs.net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2013/01/the-price-of-incivility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-TBwdLG4lj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ACE97D1D-98F9-5F40-928B-90D695D91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780" y="1268302"/>
            <a:ext cx="8500220" cy="79409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/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3200" dirty="0">
                <a:solidFill>
                  <a:srgbClr val="7030A0"/>
                </a:solidFill>
              </a:rPr>
              <a:t/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3200" dirty="0">
                <a:solidFill>
                  <a:srgbClr val="7030A0"/>
                </a:solidFill>
              </a:rPr>
              <a:t>                          </a:t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3200" dirty="0">
                <a:solidFill>
                  <a:srgbClr val="7030A0"/>
                </a:solidFill>
              </a:rPr>
              <a:t/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3600" b="1" dirty="0">
                <a:solidFill>
                  <a:srgbClr val="7030A0"/>
                </a:solidFill>
                <a:latin typeface="+mn-lt"/>
              </a:rPr>
              <a:t>Vanda Carter</a:t>
            </a:r>
            <a:br>
              <a:rPr lang="en-US" sz="3600" b="1" dirty="0">
                <a:solidFill>
                  <a:srgbClr val="7030A0"/>
                </a:solidFill>
                <a:latin typeface="+mn-lt"/>
              </a:rPr>
            </a:br>
            <a:r>
              <a:rPr lang="en-US" sz="1800" b="1" dirty="0">
                <a:solidFill>
                  <a:srgbClr val="7030A0"/>
                </a:solidFill>
                <a:latin typeface="+mn-lt"/>
              </a:rPr>
              <a:t>RGN, Dip HE. MA , PhD Candidate</a:t>
            </a:r>
            <a:br>
              <a:rPr lang="en-US" sz="1800" b="1" dirty="0">
                <a:solidFill>
                  <a:srgbClr val="7030A0"/>
                </a:solidFill>
                <a:latin typeface="+mn-lt"/>
              </a:rPr>
            </a:br>
            <a:r>
              <a:rPr lang="en-US" sz="1800" b="1" dirty="0">
                <a:solidFill>
                  <a:srgbClr val="7030A0"/>
                </a:solidFill>
                <a:latin typeface="+mn-lt"/>
              </a:rPr>
              <a:t>                 Practice Education Facilitator for Research </a:t>
            </a:r>
            <a:r>
              <a:rPr lang="en-US" sz="1800" b="1" dirty="0">
                <a:solidFill>
                  <a:srgbClr val="7030A0"/>
                </a:solidFill>
              </a:rPr>
              <a:t/>
            </a:r>
            <a:br>
              <a:rPr lang="en-US" sz="1800" b="1" dirty="0">
                <a:solidFill>
                  <a:srgbClr val="7030A0"/>
                </a:solidFill>
              </a:rPr>
            </a:br>
            <a:r>
              <a:rPr lang="en-GB" sz="1600" dirty="0"/>
              <a:t/>
            </a:r>
            <a:br>
              <a:rPr lang="en-GB" sz="1600" dirty="0"/>
            </a:b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xmlns="" id="{60A27862-8E47-EC46-9A10-04288CF7D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17777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“ Promoting Dignity The Wolves Way!”</a:t>
            </a:r>
          </a:p>
        </p:txBody>
      </p:sp>
      <p:pic>
        <p:nvPicPr>
          <p:cNvPr id="4" name="emb2AB0139" descr=" 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4664"/>
            <a:ext cx="1025237" cy="1108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U:\Dignity\wordclou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96044"/>
            <a:ext cx="2836762" cy="2529541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347" y="1772816"/>
            <a:ext cx="2054517" cy="45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6093296"/>
            <a:ext cx="3726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E-mail:</a:t>
            </a:r>
            <a:r>
              <a:rPr lang="en-GB" b="1" dirty="0"/>
              <a:t> </a:t>
            </a:r>
            <a:r>
              <a:rPr lang="en-GB" b="1" u="sng" dirty="0">
                <a:hlinkClick r:id="rId5"/>
              </a:rPr>
              <a:t>vanda.carter@nhs.net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>
                <a:solidFill>
                  <a:srgbClr val="0070C0"/>
                </a:solidFill>
              </a:rPr>
              <a:t>Twitter: @VandaCa166661543</a:t>
            </a:r>
          </a:p>
        </p:txBody>
      </p:sp>
    </p:spTree>
    <p:extLst>
      <p:ext uri="{BB962C8B-B14F-4D97-AF65-F5344CB8AC3E}">
        <p14:creationId xmlns:p14="http://schemas.microsoft.com/office/powerpoint/2010/main" val="34710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1629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The RWT  Multidisciplinary Dignity Workshop module Pilot update : Autumn 2021</a:t>
            </a:r>
          </a:p>
          <a:p>
            <a:endParaRPr lang="en-GB" sz="3600" dirty="0"/>
          </a:p>
          <a:p>
            <a:r>
              <a:rPr lang="en-GB" sz="2000" b="1" dirty="0">
                <a:solidFill>
                  <a:srgbClr val="7030A0"/>
                </a:solidFill>
              </a:rPr>
              <a:t>Contents:</a:t>
            </a:r>
          </a:p>
          <a:p>
            <a:endParaRPr lang="en-GB" dirty="0"/>
          </a:p>
          <a:p>
            <a:r>
              <a:rPr lang="en-GB" dirty="0"/>
              <a:t>Project Team</a:t>
            </a:r>
          </a:p>
          <a:p>
            <a:r>
              <a:rPr lang="en-GB" dirty="0"/>
              <a:t>Foreword by Jan Burns, MBE – National Dignity Council Chair</a:t>
            </a:r>
          </a:p>
          <a:p>
            <a:r>
              <a:rPr lang="en-GB" dirty="0"/>
              <a:t>Introduction:</a:t>
            </a:r>
          </a:p>
          <a:p>
            <a:r>
              <a:rPr lang="en-GB" dirty="0"/>
              <a:t>What is Dignity ?</a:t>
            </a:r>
          </a:p>
          <a:p>
            <a:r>
              <a:rPr lang="en-GB" dirty="0"/>
              <a:t>Learning Objectives:</a:t>
            </a:r>
          </a:p>
          <a:p>
            <a:r>
              <a:rPr lang="en-GB" dirty="0"/>
              <a:t>Equipment and materials</a:t>
            </a:r>
          </a:p>
          <a:p>
            <a:r>
              <a:rPr lang="en-GB" dirty="0"/>
              <a:t>Activities 1-10</a:t>
            </a:r>
          </a:p>
          <a:p>
            <a:r>
              <a:rPr lang="en-GB" dirty="0"/>
              <a:t>Final comments</a:t>
            </a:r>
          </a:p>
          <a:p>
            <a:r>
              <a:rPr lang="en-GB" dirty="0"/>
              <a:t>Further reading and Tools</a:t>
            </a:r>
          </a:p>
          <a:p>
            <a:r>
              <a:rPr lang="en-GB" dirty="0"/>
              <a:t>Dignity Commitment ( Ten Dignity Dos)</a:t>
            </a:r>
          </a:p>
          <a:p>
            <a:r>
              <a:rPr lang="en-GB" dirty="0"/>
              <a:t>Evaluation form</a:t>
            </a:r>
          </a:p>
        </p:txBody>
      </p:sp>
      <p:pic>
        <p:nvPicPr>
          <p:cNvPr id="3" name="Picture 2" descr="C:\Users\karen bowley\AppData\Local\Microsoft\Windows\Temporary Internet Files\Content.Outlook\LJSHP6LS\1untitl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61048"/>
            <a:ext cx="3259555" cy="19525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99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linical Support Framework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Clinical S</a:t>
            </a:r>
            <a:r>
              <a:rPr lang="en-GB" dirty="0"/>
              <a:t>ystem</a:t>
            </a:r>
            <a:r>
              <a:rPr dirty="0"/>
              <a:t> Framework </a:t>
            </a:r>
          </a:p>
        </p:txBody>
      </p:sp>
      <p:pic>
        <p:nvPicPr>
          <p:cNvPr id="3" name="Info.png" descr="Inf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683451"/>
            <a:ext cx="3528392" cy="195392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2835849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vanda carter\AppData\Local\Microsoft\Windows\INetCache\Content.Outlook\1UM960SL\20210722_0908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4855" y="3128098"/>
            <a:ext cx="2288087" cy="171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21766" y="5589240"/>
            <a:ext cx="285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https://youtu.be/sixOl7FIhl8</a:t>
            </a:r>
          </a:p>
        </p:txBody>
      </p:sp>
      <p:pic>
        <p:nvPicPr>
          <p:cNvPr id="1026" name="Picture 2" descr="image0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751089"/>
            <a:ext cx="1784040" cy="23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83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844824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/>
              <a:t>Nurse and midwives have three core work needs that must be met to ensure wellbeing and motivation at work, and to minimise workplace stress: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autonomy – the need to have control over their work lives, and to be able to act consistently with their values.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belonging – the need to be connected to, cared for, and caring of others around them at work, and to feel valued, respected and supported.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contribution– the need to experience effectiveness in what they do and deliver valued outcomes. 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55576" y="51571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dirty="0"/>
              <a:t> </a:t>
            </a:r>
            <a:r>
              <a:rPr lang="en-GB" b="1" dirty="0">
                <a:solidFill>
                  <a:srgbClr val="7030A0"/>
                </a:solidFill>
              </a:rPr>
              <a:t>Michael West Suzie Bailey Ethan Williams September 2020 </a:t>
            </a:r>
          </a:p>
        </p:txBody>
      </p:sp>
      <p:sp>
        <p:nvSpPr>
          <p:cNvPr id="4" name="Rectangle 3"/>
          <p:cNvSpPr/>
          <p:nvPr/>
        </p:nvSpPr>
        <p:spPr>
          <a:xfrm rot="10800000" flipV="1">
            <a:off x="755576" y="271682"/>
            <a:ext cx="6102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b="1" dirty="0">
                <a:solidFill>
                  <a:srgbClr val="7030A0"/>
                </a:solidFill>
              </a:rPr>
              <a:t>The courage of compassion Supporting nurses and midwives to deliver high-quality care  The Kings Fund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/>
              <a:t>Commissioned  by The RCN Foundation</a:t>
            </a:r>
          </a:p>
        </p:txBody>
      </p:sp>
    </p:spTree>
    <p:extLst>
      <p:ext uri="{BB962C8B-B14F-4D97-AF65-F5344CB8AC3E}">
        <p14:creationId xmlns:p14="http://schemas.microsoft.com/office/powerpoint/2010/main" val="290316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9788E-E402-6947-B5A7-9B148A6C1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4928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en-US" dirty="0">
                <a:solidFill>
                  <a:srgbClr val="7030A0"/>
                </a:solidFill>
              </a:rPr>
              <a:t>Did you know?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GB" sz="2000" dirty="0">
                <a:solidFill>
                  <a:schemeClr val="tx1"/>
                </a:solidFill>
              </a:rPr>
              <a:t>Incivility can be defined as rude or unsociable speech or behaviour, displaying a lack of regard for others (UKPHR 2019). The price of incivility is high, in a survey conducted by </a:t>
            </a:r>
            <a:r>
              <a:rPr lang="en-GB" sz="2000" dirty="0" err="1">
                <a:solidFill>
                  <a:schemeClr val="tx1"/>
                </a:solidFill>
              </a:rPr>
              <a:t>Porath</a:t>
            </a:r>
            <a:r>
              <a:rPr lang="en-GB" sz="2000" dirty="0">
                <a:solidFill>
                  <a:schemeClr val="tx1"/>
                </a:solidFill>
              </a:rPr>
              <a:t> and Pearson (2013) of 800 managers and employees in 17 professions, it was revealed that 80% of people on the receiving end lose time worrying about the rudeness and 38% reduce the quality of their work. Incivility affects more than just the recipient; it affects everyone. The survey also showed that witnesses of incivility experience a 20% decrease in performance and 50% experience a decrease in willingness to help others (UKPHR 2019).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/>
              <a:t>                                     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                 </a:t>
            </a:r>
            <a:br>
              <a:rPr lang="en-US" sz="20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 descr="C:\Users\vanda carter\AppData\Local\Microsoft\Windows\INetCache\IE\XURSOEQ4\SafetyFirst[1]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68511"/>
            <a:ext cx="1059110" cy="30074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79512" y="5041406"/>
            <a:ext cx="5387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(</a:t>
            </a:r>
            <a:r>
              <a:rPr lang="en-GB" sz="1200" dirty="0"/>
              <a:t>UK Public Health Register UKPHR  (2020) The Impact of Workplace Incivility Available from https://ukphr.org/the-impact-of-workplace-incivility</a:t>
            </a:r>
            <a:r>
              <a:rPr lang="en-GB" sz="1200" dirty="0">
                <a:solidFill>
                  <a:srgbClr val="0070C0"/>
                </a:solidFill>
              </a:rPr>
              <a:t>/)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5503071"/>
            <a:ext cx="71897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(</a:t>
            </a:r>
            <a:r>
              <a:rPr lang="en-GB" sz="1200" dirty="0" err="1"/>
              <a:t>Porath</a:t>
            </a:r>
            <a:r>
              <a:rPr lang="en-GB" sz="1200" dirty="0"/>
              <a:t>, C &amp; Pearson, C 2013, ‘The Price of Incivility’, </a:t>
            </a:r>
            <a:r>
              <a:rPr lang="en-GB" sz="1200" i="1" dirty="0"/>
              <a:t>Harvard Business Review</a:t>
            </a:r>
            <a:r>
              <a:rPr lang="en-GB" sz="1200" dirty="0"/>
              <a:t>, January – February,</a:t>
            </a:r>
            <a:r>
              <a:rPr lang="en-GB" sz="1200" b="1" dirty="0"/>
              <a:t> </a:t>
            </a:r>
            <a:r>
              <a:rPr lang="en-GB" sz="1200" b="1" dirty="0">
                <a:hlinkClick r:id="rId3"/>
              </a:rPr>
              <a:t>https://hbr.org/2013/01/the-price-of-incivility</a:t>
            </a:r>
            <a:r>
              <a:rPr lang="en-GB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3941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-TBwdLG4lj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9516" y="980728"/>
            <a:ext cx="8704968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7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6096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90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222</Words>
  <Application>Microsoft Office PowerPoint</Application>
  <PresentationFormat>On-screen Show (4:3)</PresentationFormat>
  <Paragraphs>35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Frutiger LT Std 77 Black Conden</vt:lpstr>
      <vt:lpstr>Office Theme</vt:lpstr>
      <vt:lpstr>                              Vanda Carter RGN, Dip HE. MA , PhD Candidate                  Practice Education Facilitator for Research   </vt:lpstr>
      <vt:lpstr>PowerPoint Presentation</vt:lpstr>
      <vt:lpstr>Clinical System Framework </vt:lpstr>
      <vt:lpstr>PowerPoint Presentation</vt:lpstr>
      <vt:lpstr>PowerPoint Presentation</vt:lpstr>
      <vt:lpstr> Did you know?  Incivility can be defined as rude or unsociable speech or behaviour, displaying a lack of regard for others (UKPHR 2019). The price of incivility is high, in a survey conducted by Porath and Pearson (2013) of 800 managers and employees in 17 professions, it was revealed that 80% of people on the receiving end lose time worrying about the rudeness and 38% reduce the quality of their work. Incivility affects more than just the recipient; it affects everyone. The survey also showed that witnesses of incivility experience a 20% decrease in performance and 50% experience a decrease in willingness to help others (UKPHR 2019).                                                                                 </vt:lpstr>
      <vt:lpstr>PowerPoint Presentation</vt:lpstr>
      <vt:lpstr>PowerPoint Presentation</vt:lpstr>
    </vt:vector>
  </TitlesOfParts>
  <Company>Royal Wolverhampton NHS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dignity is important to us  at RWT  Vanda Carter RGN, Dip HE. MA , PhD Candidate Practice Education Facilitator for Research The Royal Wolverhampton NHS Trust</dc:title>
  <dc:creator>Vanda Carter</dc:creator>
  <cp:lastModifiedBy>Fat Finger</cp:lastModifiedBy>
  <cp:revision>14</cp:revision>
  <dcterms:created xsi:type="dcterms:W3CDTF">2021-07-21T16:58:57Z</dcterms:created>
  <dcterms:modified xsi:type="dcterms:W3CDTF">2021-09-14T12:33:11Z</dcterms:modified>
</cp:coreProperties>
</file>