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7"/>
  </p:notes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71"/>
  </p:normalViewPr>
  <p:slideViewPr>
    <p:cSldViewPr snapToGrid="0" snapToObjects="1">
      <p:cViewPr varScale="1">
        <p:scale>
          <a:sx n="54" d="100"/>
          <a:sy n="54" d="100"/>
        </p:scale>
        <p:origin x="80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66CB82-8FCC-3B4C-85A2-8249D85765D9}" type="datetimeFigureOut">
              <a:rPr lang="en-US" smtClean="0"/>
              <a:t>9/14/2021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BFCEEE-A42C-CB46-BA1D-CA66F0FF4D4C}" type="slidenum">
              <a:rPr lang="en-US" smtClean="0"/>
              <a:t>‹#›</a:t>
            </a:fld>
            <a:endParaRPr lang="en-US"/>
          </a:p>
        </p:txBody>
      </p:sp>
    </p:spTree>
    <p:extLst>
      <p:ext uri="{BB962C8B-B14F-4D97-AF65-F5344CB8AC3E}">
        <p14:creationId xmlns:p14="http://schemas.microsoft.com/office/powerpoint/2010/main" val="26406298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 THROUGH OUR PROCEDURES</a:t>
            </a:r>
          </a:p>
          <a:p>
            <a:r>
              <a:rPr lang="en-US" dirty="0"/>
              <a:t>NOT EVERYONE COMES INTO THE ROLE WITH THE SAME ATTITUDES AND VALUES-IMPORTANCE OF SELF REFLECTION ON VALUES –ATTITUDES-BEHAVIOURS </a:t>
            </a:r>
          </a:p>
          <a:p>
            <a:r>
              <a:rPr lang="en-US" dirty="0"/>
              <a:t>STARTS ON DAY ONE, LINK INDUCTION CHECKLIST TO </a:t>
            </a:r>
          </a:p>
        </p:txBody>
      </p:sp>
      <p:sp>
        <p:nvSpPr>
          <p:cNvPr id="4" name="Slide Number Placeholder 3"/>
          <p:cNvSpPr>
            <a:spLocks noGrp="1"/>
          </p:cNvSpPr>
          <p:nvPr>
            <p:ph type="sldNum" sz="quarter" idx="5"/>
          </p:nvPr>
        </p:nvSpPr>
        <p:spPr/>
        <p:txBody>
          <a:bodyPr/>
          <a:lstStyle/>
          <a:p>
            <a:fld id="{C8BFCEEE-A42C-CB46-BA1D-CA66F0FF4D4C}" type="slidenum">
              <a:rPr lang="en-US" smtClean="0"/>
              <a:t>2</a:t>
            </a:fld>
            <a:endParaRPr lang="en-US"/>
          </a:p>
        </p:txBody>
      </p:sp>
    </p:spTree>
    <p:extLst>
      <p:ext uri="{BB962C8B-B14F-4D97-AF65-F5344CB8AC3E}">
        <p14:creationId xmlns:p14="http://schemas.microsoft.com/office/powerpoint/2010/main" val="3781563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GB"/>
              <a:t>Click to edit Master title style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9/14/2021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9/14/2021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GB"/>
              <a:t>Click to edit Master title style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9/14/2021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9/14/2021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GB"/>
              <a:t>Click to edit Master title style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3E5059C3-6A89-4494-99FF-5A4D6FFD50EB}" type="datetimeFigureOut">
              <a:rPr lang="en-US" dirty="0"/>
              <a:t>9/14/2021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GB"/>
              <a:t>Click to edit Master title style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9/14/2021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GB"/>
              <a:t>Click to edit Master title style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9/14/2021</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9/14/2021</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9/14/2021</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GB"/>
              <a:t>Click to edit Master title style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37D525BB-DA17-4BA0-B3C8-3AC3ABC827E6}" type="datetimeFigureOut">
              <a:rPr lang="en-US" dirty="0"/>
              <a:t>9/14/2021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GB"/>
              <a:t>Click to edit Master title style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B16C4C9A-3960-41CF-A4E9-2A8FB932454B}" type="datetimeFigureOut">
              <a:rPr lang="en-US" dirty="0"/>
              <a:t>9/14/2021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9/14/2021</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6C96F4D-9BAE-3E47-9A9F-69BDC375A9ED}"/>
              </a:ext>
            </a:extLst>
          </p:cNvPr>
          <p:cNvSpPr>
            <a:spLocks noGrp="1"/>
          </p:cNvSpPr>
          <p:nvPr>
            <p:ph type="ctrTitle"/>
          </p:nvPr>
        </p:nvSpPr>
        <p:spPr>
          <a:xfrm>
            <a:off x="1103085" y="3918857"/>
            <a:ext cx="7663543" cy="1778700"/>
          </a:xfrm>
        </p:spPr>
        <p:txBody>
          <a:bodyPr>
            <a:normAutofit/>
          </a:bodyPr>
          <a:lstStyle/>
          <a:p>
            <a:r>
              <a:rPr lang="en-US" sz="2000" dirty="0">
                <a:latin typeface="+mn-lt"/>
              </a:rPr>
              <a:t>Trish Jones</a:t>
            </a:r>
            <a:br>
              <a:rPr lang="en-US" sz="2000" dirty="0">
                <a:latin typeface="+mn-lt"/>
              </a:rPr>
            </a:br>
            <a:r>
              <a:rPr lang="en-US" sz="2000" dirty="0">
                <a:latin typeface="+mn-lt"/>
              </a:rPr>
              <a:t/>
            </a:r>
            <a:br>
              <a:rPr lang="en-US" sz="2000" dirty="0">
                <a:latin typeface="+mn-lt"/>
              </a:rPr>
            </a:br>
            <a:r>
              <a:rPr lang="en-US" sz="2000" dirty="0">
                <a:latin typeface="+mn-lt"/>
              </a:rPr>
              <a:t>Grace Care Group</a:t>
            </a:r>
            <a:br>
              <a:rPr lang="en-US" sz="2000" dirty="0">
                <a:latin typeface="+mn-lt"/>
              </a:rPr>
            </a:br>
            <a:r>
              <a:rPr lang="en-US" sz="2000" dirty="0">
                <a:latin typeface="+mn-lt"/>
              </a:rPr>
              <a:t/>
            </a:r>
            <a:br>
              <a:rPr lang="en-US" sz="2000" dirty="0">
                <a:latin typeface="+mn-lt"/>
              </a:rPr>
            </a:br>
            <a:r>
              <a:rPr lang="en-US" sz="2000" dirty="0" err="1">
                <a:latin typeface="+mn-lt"/>
              </a:rPr>
              <a:t>Oaklea</a:t>
            </a:r>
            <a:r>
              <a:rPr lang="en-US" sz="2000" dirty="0">
                <a:latin typeface="+mn-lt"/>
              </a:rPr>
              <a:t> House and Allan House </a:t>
            </a:r>
          </a:p>
        </p:txBody>
      </p:sp>
      <p:sp>
        <p:nvSpPr>
          <p:cNvPr id="3" name="Subtitle 2">
            <a:extLst>
              <a:ext uri="{FF2B5EF4-FFF2-40B4-BE49-F238E27FC236}">
                <a16:creationId xmlns:a16="http://schemas.microsoft.com/office/drawing/2014/main" xmlns="" id="{D1E44AEE-6BED-9B4F-A6BF-9C7FF302262F}"/>
              </a:ext>
            </a:extLst>
          </p:cNvPr>
          <p:cNvSpPr>
            <a:spLocks noGrp="1"/>
          </p:cNvSpPr>
          <p:nvPr>
            <p:ph type="subTitle" idx="1"/>
          </p:nvPr>
        </p:nvSpPr>
        <p:spPr>
          <a:xfrm>
            <a:off x="1596571" y="1262744"/>
            <a:ext cx="7170057" cy="2166256"/>
          </a:xfrm>
        </p:spPr>
        <p:txBody>
          <a:bodyPr>
            <a:normAutofit/>
          </a:bodyPr>
          <a:lstStyle/>
          <a:p>
            <a:r>
              <a:rPr lang="en-US" sz="2400" dirty="0"/>
              <a:t>The importance of training in delivering quality services and the effect of having Dignity at the heart of it as a key driver </a:t>
            </a:r>
          </a:p>
        </p:txBody>
      </p:sp>
      <p:pic>
        <p:nvPicPr>
          <p:cNvPr id="4" name="Picture 3" descr="A close up of a sign&#10;&#10;Description automatically generated">
            <a:extLst>
              <a:ext uri="{FF2B5EF4-FFF2-40B4-BE49-F238E27FC236}">
                <a16:creationId xmlns:a16="http://schemas.microsoft.com/office/drawing/2014/main" xmlns="" id="{4E31C353-6116-404E-8F0D-93359BF3C20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681029" y="634093"/>
            <a:ext cx="1799771" cy="1557563"/>
          </a:xfrm>
          <a:prstGeom prst="rect">
            <a:avLst/>
          </a:prstGeom>
          <a:noFill/>
        </p:spPr>
      </p:pic>
    </p:spTree>
    <p:extLst>
      <p:ext uri="{BB962C8B-B14F-4D97-AF65-F5344CB8AC3E}">
        <p14:creationId xmlns:p14="http://schemas.microsoft.com/office/powerpoint/2010/main" val="1182658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BA3D05-7A8E-1341-939B-CA05B0FDD5E4}"/>
              </a:ext>
            </a:extLst>
          </p:cNvPr>
          <p:cNvSpPr>
            <a:spLocks noGrp="1"/>
          </p:cNvSpPr>
          <p:nvPr>
            <p:ph type="title"/>
          </p:nvPr>
        </p:nvSpPr>
        <p:spPr>
          <a:xfrm>
            <a:off x="1436914" y="808056"/>
            <a:ext cx="9133225" cy="5567344"/>
          </a:xfrm>
        </p:spPr>
        <p:txBody>
          <a:bodyPr>
            <a:normAutofit fontScale="90000"/>
          </a:bodyPr>
          <a:lstStyle/>
          <a:p>
            <a:pPr algn="ctr"/>
            <a:r>
              <a:rPr lang="en-US" sz="2000" dirty="0"/>
              <a:t>Well Led-Setting out your stall</a:t>
            </a:r>
            <a:br>
              <a:rPr lang="en-US" sz="2000" dirty="0"/>
            </a:br>
            <a:r>
              <a:rPr lang="en-US" sz="2000" dirty="0"/>
              <a:t/>
            </a:r>
            <a:br>
              <a:rPr lang="en-US" sz="2000" dirty="0"/>
            </a:br>
            <a:r>
              <a:rPr lang="en-US" sz="2000" dirty="0"/>
              <a:t>All successful plans need to be thought through</a:t>
            </a:r>
            <a:br>
              <a:rPr lang="en-US" sz="2000" dirty="0"/>
            </a:br>
            <a:r>
              <a:rPr lang="en-US" sz="2000" dirty="0"/>
              <a:t/>
            </a:r>
            <a:br>
              <a:rPr lang="en-US" sz="2000" dirty="0"/>
            </a:br>
            <a:r>
              <a:rPr lang="en-US" sz="1800" dirty="0"/>
              <a:t>The Leader</a:t>
            </a:r>
            <a:br>
              <a:rPr lang="en-US" sz="1800" dirty="0"/>
            </a:br>
            <a:r>
              <a:rPr lang="en-US" sz="1800" dirty="0"/>
              <a:t/>
            </a:r>
            <a:br>
              <a:rPr lang="en-US" sz="1800" dirty="0"/>
            </a:br>
            <a:r>
              <a:rPr lang="en-US" sz="1800" dirty="0"/>
              <a:t>Starts at the very beginning</a:t>
            </a:r>
            <a:br>
              <a:rPr lang="en-US" sz="1800" dirty="0"/>
            </a:br>
            <a:r>
              <a:rPr lang="en-US" sz="1800" dirty="0"/>
              <a:t/>
            </a:r>
            <a:br>
              <a:rPr lang="en-US" sz="1800" dirty="0"/>
            </a:br>
            <a:r>
              <a:rPr lang="en-US" sz="1800" dirty="0"/>
              <a:t>Recruitment </a:t>
            </a:r>
            <a:br>
              <a:rPr lang="en-US" sz="1800" dirty="0"/>
            </a:br>
            <a:r>
              <a:rPr lang="en-US" sz="1800" dirty="0"/>
              <a:t/>
            </a:r>
            <a:br>
              <a:rPr lang="en-US" sz="1800" dirty="0"/>
            </a:br>
            <a:r>
              <a:rPr lang="en-US" sz="1800" dirty="0"/>
              <a:t>Induction </a:t>
            </a:r>
            <a:br>
              <a:rPr lang="en-US" sz="1800" dirty="0"/>
            </a:br>
            <a:r>
              <a:rPr lang="en-US" sz="1800" dirty="0"/>
              <a:t/>
            </a:r>
            <a:br>
              <a:rPr lang="en-US" sz="1800" dirty="0"/>
            </a:br>
            <a:r>
              <a:rPr lang="en-US" sz="1800" dirty="0"/>
              <a:t>Dignity Standards</a:t>
            </a:r>
            <a:br>
              <a:rPr lang="en-US" sz="1800" dirty="0"/>
            </a:br>
            <a:r>
              <a:rPr lang="en-US" sz="1800" dirty="0"/>
              <a:t/>
            </a:r>
            <a:br>
              <a:rPr lang="en-US" sz="1800" dirty="0"/>
            </a:br>
            <a:r>
              <a:rPr lang="en-US" sz="1800" dirty="0"/>
              <a:t>TCC</a:t>
            </a:r>
            <a:br>
              <a:rPr lang="en-US" sz="1800" dirty="0"/>
            </a:br>
            <a:r>
              <a:rPr lang="en-US" sz="1800" dirty="0"/>
              <a:t/>
            </a:r>
            <a:br>
              <a:rPr lang="en-US" sz="1800" dirty="0"/>
            </a:br>
            <a:r>
              <a:rPr lang="en-US" sz="1800" dirty="0"/>
              <a:t>6Cs</a:t>
            </a:r>
            <a:br>
              <a:rPr lang="en-US" sz="1800" dirty="0"/>
            </a:br>
            <a:r>
              <a:rPr lang="en-US" sz="1800" dirty="0"/>
              <a:t/>
            </a:r>
            <a:br>
              <a:rPr lang="en-US" sz="1800" dirty="0"/>
            </a:br>
            <a:r>
              <a:rPr lang="en-US" sz="1800" dirty="0"/>
              <a:t>Skills for Care Code of Conduct</a:t>
            </a:r>
            <a:br>
              <a:rPr lang="en-US" sz="1800" dirty="0"/>
            </a:br>
            <a:r>
              <a:rPr lang="en-US" sz="1800" dirty="0"/>
              <a:t/>
            </a:r>
            <a:br>
              <a:rPr lang="en-US" sz="1800" dirty="0"/>
            </a:br>
            <a:r>
              <a:rPr lang="en-US" sz="1800" dirty="0"/>
              <a:t>Training-CQC-Law </a:t>
            </a:r>
            <a:br>
              <a:rPr lang="en-US" sz="1800" dirty="0"/>
            </a:br>
            <a:r>
              <a:rPr lang="en-US" sz="2000" dirty="0"/>
              <a:t/>
            </a:r>
            <a:br>
              <a:rPr lang="en-US" sz="2000" dirty="0"/>
            </a:br>
            <a:r>
              <a:rPr lang="en-US" sz="2000" dirty="0"/>
              <a:t/>
            </a:r>
            <a:br>
              <a:rPr lang="en-US" sz="2000" dirty="0"/>
            </a:br>
            <a:r>
              <a:rPr lang="en-US" dirty="0"/>
              <a:t/>
            </a:r>
            <a:br>
              <a:rPr lang="en-US" dirty="0"/>
            </a:br>
            <a:r>
              <a:rPr lang="en-US" dirty="0"/>
              <a:t/>
            </a:r>
            <a:br>
              <a:rPr lang="en-US" dirty="0"/>
            </a:br>
            <a:r>
              <a:rPr lang="en-US" dirty="0"/>
              <a:t/>
            </a:r>
            <a:br>
              <a:rPr lang="en-US" dirty="0"/>
            </a:br>
            <a:r>
              <a:rPr lang="en-US" dirty="0"/>
              <a:t> </a:t>
            </a:r>
          </a:p>
        </p:txBody>
      </p:sp>
    </p:spTree>
    <p:extLst>
      <p:ext uri="{BB962C8B-B14F-4D97-AF65-F5344CB8AC3E}">
        <p14:creationId xmlns:p14="http://schemas.microsoft.com/office/powerpoint/2010/main" val="1063913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F7A94ED-92A9-E14F-94D9-F4DEB410C370}"/>
              </a:ext>
            </a:extLst>
          </p:cNvPr>
          <p:cNvSpPr>
            <a:spLocks noGrp="1"/>
          </p:cNvSpPr>
          <p:nvPr>
            <p:ph type="title"/>
          </p:nvPr>
        </p:nvSpPr>
        <p:spPr>
          <a:xfrm>
            <a:off x="1193370" y="808056"/>
            <a:ext cx="9856922" cy="5840717"/>
          </a:xfrm>
        </p:spPr>
        <p:txBody>
          <a:bodyPr>
            <a:normAutofit/>
          </a:bodyPr>
          <a:lstStyle/>
          <a:p>
            <a:pPr algn="ctr"/>
            <a:r>
              <a:rPr lang="en-US" sz="3600" dirty="0"/>
              <a:t/>
            </a:r>
            <a:br>
              <a:rPr lang="en-US" sz="3600" dirty="0"/>
            </a:br>
            <a:r>
              <a:rPr lang="en-US" sz="2000" dirty="0"/>
              <a:t>Standardise personal attitudes and behaviour's with professional balance of expectations </a:t>
            </a:r>
            <a:br>
              <a:rPr lang="en-US" sz="2000" dirty="0"/>
            </a:br>
            <a:r>
              <a:rPr lang="en-US" sz="2000" dirty="0"/>
              <a:t/>
            </a:r>
            <a:br>
              <a:rPr lang="en-US" sz="2000" dirty="0"/>
            </a:br>
            <a:r>
              <a:rPr lang="en-US" sz="2000" dirty="0"/>
              <a:t>Gain understanding of what Dignity, respect and compassion means </a:t>
            </a:r>
            <a:br>
              <a:rPr lang="en-US" sz="2000" dirty="0"/>
            </a:br>
            <a:r>
              <a:rPr lang="en-US" sz="2000" dirty="0"/>
              <a:t/>
            </a:r>
            <a:br>
              <a:rPr lang="en-US" sz="2000" dirty="0"/>
            </a:br>
            <a:r>
              <a:rPr lang="en-US" sz="2000" dirty="0"/>
              <a:t>embed into practices</a:t>
            </a:r>
            <a:br>
              <a:rPr lang="en-US" sz="2000" dirty="0"/>
            </a:br>
            <a:r>
              <a:rPr lang="en-US" sz="2000" dirty="0"/>
              <a:t/>
            </a:r>
            <a:br>
              <a:rPr lang="en-US" sz="2000" dirty="0"/>
            </a:br>
            <a:r>
              <a:rPr lang="en-US" sz="2000" dirty="0"/>
              <a:t>Understanding of the NDC and the wider impact – collaboration of shared goals</a:t>
            </a:r>
          </a:p>
        </p:txBody>
      </p:sp>
    </p:spTree>
    <p:extLst>
      <p:ext uri="{BB962C8B-B14F-4D97-AF65-F5344CB8AC3E}">
        <p14:creationId xmlns:p14="http://schemas.microsoft.com/office/powerpoint/2010/main" val="2370528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11304F-859F-8444-AA5E-8416981324C9}"/>
              </a:ext>
            </a:extLst>
          </p:cNvPr>
          <p:cNvSpPr>
            <a:spLocks noGrp="1"/>
          </p:cNvSpPr>
          <p:nvPr>
            <p:ph type="title"/>
          </p:nvPr>
        </p:nvSpPr>
        <p:spPr>
          <a:xfrm>
            <a:off x="1100380" y="808056"/>
            <a:ext cx="9469759" cy="5809720"/>
          </a:xfrm>
        </p:spPr>
        <p:txBody>
          <a:bodyPr>
            <a:normAutofit/>
          </a:bodyPr>
          <a:lstStyle/>
          <a:p>
            <a:pPr algn="ctr"/>
            <a:r>
              <a:rPr lang="en-US" sz="2000" dirty="0"/>
              <a:t>Our results</a:t>
            </a:r>
            <a:br>
              <a:rPr lang="en-US" sz="2000" dirty="0"/>
            </a:br>
            <a:r>
              <a:rPr lang="en-US" sz="2000" dirty="0"/>
              <a:t/>
            </a:r>
            <a:br>
              <a:rPr lang="en-US" sz="2000" dirty="0"/>
            </a:br>
            <a:r>
              <a:rPr lang="en-US" sz="2000" dirty="0"/>
              <a:t>A happy home</a:t>
            </a:r>
            <a:br>
              <a:rPr lang="en-US" sz="2000" dirty="0"/>
            </a:br>
            <a:r>
              <a:rPr lang="en-US" sz="2000" dirty="0"/>
              <a:t/>
            </a:r>
            <a:br>
              <a:rPr lang="en-US" sz="2000" dirty="0"/>
            </a:br>
            <a:r>
              <a:rPr lang="en-US" sz="2000" dirty="0"/>
              <a:t>Dignity platform – open door for discussions</a:t>
            </a:r>
            <a:br>
              <a:rPr lang="en-US" sz="2000" dirty="0"/>
            </a:br>
            <a:r>
              <a:rPr lang="en-US" sz="2000" dirty="0"/>
              <a:t/>
            </a:r>
            <a:br>
              <a:rPr lang="en-US" sz="2000" dirty="0"/>
            </a:br>
            <a:r>
              <a:rPr lang="en-US" sz="2000" dirty="0"/>
              <a:t>Our residents absolutely know their rights and use their voices</a:t>
            </a:r>
            <a:br>
              <a:rPr lang="en-US" sz="2000" dirty="0"/>
            </a:br>
            <a:r>
              <a:rPr lang="en-US" sz="2000" dirty="0"/>
              <a:t/>
            </a:r>
            <a:br>
              <a:rPr lang="en-US" sz="2000" dirty="0"/>
            </a:br>
            <a:r>
              <a:rPr lang="en-US" sz="2000" dirty="0"/>
              <a:t>Resident empowerment and representation in partnership areas </a:t>
            </a:r>
            <a:br>
              <a:rPr lang="en-US" sz="2000" dirty="0"/>
            </a:br>
            <a:r>
              <a:rPr lang="en-US" sz="2000" dirty="0"/>
              <a:t/>
            </a:r>
            <a:br>
              <a:rPr lang="en-US" sz="2000" dirty="0"/>
            </a:br>
            <a:r>
              <a:rPr lang="en-US" sz="2000" dirty="0"/>
              <a:t>Designated Dignity Champions and Grace Care Dignity Club</a:t>
            </a:r>
            <a:br>
              <a:rPr lang="en-US" sz="2000" dirty="0"/>
            </a:br>
            <a:r>
              <a:rPr lang="en-US" sz="2000" dirty="0"/>
              <a:t/>
            </a:r>
            <a:br>
              <a:rPr lang="en-US" sz="2000" dirty="0"/>
            </a:br>
            <a:r>
              <a:rPr lang="en-US" sz="2000" dirty="0"/>
              <a:t>Confidence and courage to challenge inequalities internally and externally</a:t>
            </a:r>
            <a:br>
              <a:rPr lang="en-US" sz="2000" dirty="0"/>
            </a:br>
            <a:r>
              <a:rPr lang="en-US" sz="2000" dirty="0"/>
              <a:t/>
            </a:r>
            <a:br>
              <a:rPr lang="en-US" sz="2000" dirty="0"/>
            </a:br>
            <a:r>
              <a:rPr lang="en-US" sz="2000" dirty="0"/>
              <a:t>Quality </a:t>
            </a:r>
            <a:br>
              <a:rPr lang="en-US" sz="2000" dirty="0"/>
            </a:br>
            <a:r>
              <a:rPr lang="en-US" sz="2000" dirty="0"/>
              <a:t/>
            </a:r>
            <a:br>
              <a:rPr lang="en-US" sz="2000" dirty="0"/>
            </a:br>
            <a:r>
              <a:rPr lang="en-US" sz="2000" dirty="0"/>
              <a:t>Strong and confident professional relationships  </a:t>
            </a:r>
            <a:br>
              <a:rPr lang="en-US" sz="2000" dirty="0"/>
            </a:br>
            <a:r>
              <a:rPr lang="en-US" sz="2000" dirty="0"/>
              <a:t/>
            </a:r>
            <a:br>
              <a:rPr lang="en-US" sz="2000" dirty="0"/>
            </a:br>
            <a:r>
              <a:rPr lang="en-US" sz="2000" dirty="0"/>
              <a:t/>
            </a:r>
            <a:br>
              <a:rPr lang="en-US" sz="2000" dirty="0"/>
            </a:br>
            <a:r>
              <a:rPr lang="en-US" sz="2000" dirty="0"/>
              <a:t>Dignity in Care Award Winners-Aren’t we all </a:t>
            </a:r>
            <a:r>
              <a:rPr lang="en-US" sz="2000" dirty="0">
                <a:sym typeface="Wingdings" pitchFamily="2" charset="2"/>
              </a:rPr>
              <a:t> </a:t>
            </a:r>
            <a:endParaRPr lang="en-US" sz="2000" dirty="0"/>
          </a:p>
        </p:txBody>
      </p:sp>
    </p:spTree>
    <p:extLst>
      <p:ext uri="{BB962C8B-B14F-4D97-AF65-F5344CB8AC3E}">
        <p14:creationId xmlns:p14="http://schemas.microsoft.com/office/powerpoint/2010/main" val="7537675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271F34-EA9D-834B-BB0C-5B02E91445AB}"/>
              </a:ext>
            </a:extLst>
          </p:cNvPr>
          <p:cNvSpPr>
            <a:spLocks noGrp="1"/>
          </p:cNvSpPr>
          <p:nvPr>
            <p:ph type="title"/>
          </p:nvPr>
        </p:nvSpPr>
        <p:spPr>
          <a:xfrm>
            <a:off x="1317356" y="808056"/>
            <a:ext cx="9252783" cy="5406764"/>
          </a:xfrm>
        </p:spPr>
        <p:txBody>
          <a:bodyPr>
            <a:normAutofit/>
          </a:bodyPr>
          <a:lstStyle/>
          <a:p>
            <a:pPr algn="ctr"/>
            <a:r>
              <a:rPr lang="en-US" sz="2000" dirty="0"/>
              <a:t>Reflection</a:t>
            </a:r>
            <a:br>
              <a:rPr lang="en-US" sz="2000" dirty="0"/>
            </a:br>
            <a:r>
              <a:rPr lang="en-US" sz="2000" dirty="0"/>
              <a:t/>
            </a:r>
            <a:br>
              <a:rPr lang="en-US" sz="2000" dirty="0"/>
            </a:br>
            <a:r>
              <a:rPr lang="en-US" sz="2000" dirty="0"/>
              <a:t>I was asked to talk about a care provider’s perspective of how importance training is to deliver quality services and the difference it can make to have Dignity at the heart as a key driver.  Given what has been discussed, please think about the impact it might have if Dignity </a:t>
            </a:r>
            <a:r>
              <a:rPr lang="en-US" sz="2000" b="1" dirty="0"/>
              <a:t>wasn’t</a:t>
            </a:r>
            <a:r>
              <a:rPr lang="en-US" sz="2000" dirty="0"/>
              <a:t> at the heart of what we do. The National Dignity Council/Campaign has given our sector the resources and standards that act as best practice benchmarks for us all.</a:t>
            </a:r>
            <a:br>
              <a:rPr lang="en-US" sz="2000" dirty="0"/>
            </a:br>
            <a:r>
              <a:rPr lang="en-US" sz="2000" dirty="0"/>
              <a:t/>
            </a:r>
            <a:br>
              <a:rPr lang="en-US" sz="2000" dirty="0"/>
            </a:br>
            <a:r>
              <a:rPr lang="en-US" sz="2000" dirty="0"/>
              <a:t>Power in numbers </a:t>
            </a:r>
            <a:br>
              <a:rPr lang="en-US" sz="2000" dirty="0"/>
            </a:br>
            <a:r>
              <a:rPr lang="en-US" sz="2000" dirty="0"/>
              <a:t/>
            </a:r>
            <a:br>
              <a:rPr lang="en-US" sz="2000" dirty="0"/>
            </a:br>
            <a:r>
              <a:rPr lang="en-US" sz="2000" i="1" dirty="0"/>
              <a:t>’No one can help everyone but everyone can help someone’</a:t>
            </a:r>
            <a:br>
              <a:rPr lang="en-US" sz="2000" i="1" dirty="0"/>
            </a:br>
            <a:r>
              <a:rPr lang="en-US" sz="2000" i="1" dirty="0"/>
              <a:t/>
            </a:r>
            <a:br>
              <a:rPr lang="en-US" sz="2000" i="1" dirty="0"/>
            </a:br>
            <a:r>
              <a:rPr lang="en-US" sz="2000" i="1" dirty="0"/>
              <a:t>Nick Knowles-Staffordshire Dignity in Care Awards</a:t>
            </a:r>
            <a:br>
              <a:rPr lang="en-US" sz="2000" i="1" dirty="0"/>
            </a:br>
            <a:r>
              <a:rPr lang="en-US" sz="2000" i="1" dirty="0"/>
              <a:t/>
            </a:r>
            <a:br>
              <a:rPr lang="en-US" sz="2000" i="1" dirty="0"/>
            </a:br>
            <a:r>
              <a:rPr lang="en-US" sz="2000" i="1" dirty="0"/>
              <a:t/>
            </a:r>
            <a:br>
              <a:rPr lang="en-US" sz="2000" i="1" dirty="0"/>
            </a:br>
            <a:r>
              <a:rPr lang="en-US" sz="2000" dirty="0"/>
              <a:t>Kindness-Compassion-Respect</a:t>
            </a:r>
            <a:br>
              <a:rPr lang="en-US" sz="2000" dirty="0"/>
            </a:br>
            <a:r>
              <a:rPr lang="en-US" sz="2000" dirty="0"/>
              <a:t/>
            </a:r>
            <a:br>
              <a:rPr lang="en-US" sz="2000" dirty="0"/>
            </a:br>
            <a:r>
              <a:rPr lang="en-US" sz="2000" dirty="0"/>
              <a:t>TO BE CONTINUED</a:t>
            </a:r>
          </a:p>
        </p:txBody>
      </p:sp>
    </p:spTree>
    <p:extLst>
      <p:ext uri="{BB962C8B-B14F-4D97-AF65-F5344CB8AC3E}">
        <p14:creationId xmlns:p14="http://schemas.microsoft.com/office/powerpoint/2010/main" val="20091694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Madison</Template>
  <TotalTime>98</TotalTime>
  <Words>66</Words>
  <Application>Microsoft Office PowerPoint</Application>
  <PresentationFormat>Widescreen</PresentationFormat>
  <Paragraphs>10</Paragraphs>
  <Slides>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MS Shell Dlg 2</vt:lpstr>
      <vt:lpstr>Wingdings</vt:lpstr>
      <vt:lpstr>Wingdings 3</vt:lpstr>
      <vt:lpstr>Madison</vt:lpstr>
      <vt:lpstr>Trish Jones  Grace Care Group  Oaklea House and Allan House </vt:lpstr>
      <vt:lpstr>Well Led-Setting out your stall  All successful plans need to be thought through  The Leader  Starts at the very beginning  Recruitment   Induction   Dignity Standards  TCC  6Cs  Skills for Care Code of Conduct  Training-CQC-Law        </vt:lpstr>
      <vt:lpstr> Standardise personal attitudes and behaviour's with professional balance of expectations   Gain understanding of what Dignity, respect and compassion means   embed into practices  Understanding of the NDC and the wider impact – collaboration of shared goals</vt:lpstr>
      <vt:lpstr>Our results  A happy home  Dignity platform – open door for discussions  Our residents absolutely know their rights and use their voices  Resident empowerment and representation in partnership areas   Designated Dignity Champions and Grace Care Dignity Club  Confidence and courage to challenge inequalities internally and externally  Quality   Strong and confident professional relationships     Dignity in Care Award Winners-Aren’t we all  </vt:lpstr>
      <vt:lpstr>Reflection  I was asked to talk about a care provider’s perspective of how importance training is to deliver quality services and the difference it can make to have Dignity at the heart as a key driver.  Given what has been discussed, please think about the impact it might have if Dignity wasn’t at the heart of what we do. The National Dignity Council/Campaign has given our sector the resources and standards that act as best practice benchmarks for us all.  Power in numbers   ’No one can help everyone but everyone can help someone’  Nick Knowles-Staffordshire Dignity in Care Awards   Kindness-Compassion-Respect  TO BE CONTINUED</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Trish Jones  Grace Care Group  Oaklea House and Allan House</dc:title>
  <dc:creator>TRISH JONES</dc:creator>
  <cp:lastModifiedBy>Fat Finger</cp:lastModifiedBy>
  <cp:revision>5</cp:revision>
  <dcterms:created xsi:type="dcterms:W3CDTF">2021-07-20T11:30:37Z</dcterms:created>
  <dcterms:modified xsi:type="dcterms:W3CDTF">2021-09-14T12:35:55Z</dcterms:modified>
</cp:coreProperties>
</file>