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0"/>
  </p:notesMasterIdLst>
  <p:sldIdLst>
    <p:sldId id="1486" r:id="rId5"/>
    <p:sldId id="1165" r:id="rId6"/>
    <p:sldId id="1500" r:id="rId7"/>
    <p:sldId id="1496" r:id="rId8"/>
    <p:sldId id="1539"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slides" id="{4012DD95-6125-4688-9239-F8C2991DDA97}">
          <p14:sldIdLst>
            <p14:sldId id="1486"/>
          </p14:sldIdLst>
        </p14:section>
        <p14:section name="Overview - External" id="{A8E21F8D-CE22-428A-A5E7-CFD25AF78DD1}">
          <p14:sldIdLst>
            <p14:sldId id="1165"/>
            <p14:sldId id="1500"/>
            <p14:sldId id="1496"/>
            <p14:sldId id="153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ing, Christopher" initials="KC" lastIdx="1" clrIdx="0"/>
  <p:cmAuthor id="1" name="Pritchard, Amy" initials="PA" lastIdx="9" clrIdx="1">
    <p:extLst>
      <p:ext uri="{19B8F6BF-5375-455C-9EA6-DF929625EA0E}">
        <p15:presenceInfo xmlns:p15="http://schemas.microsoft.com/office/powerpoint/2012/main" userId="S::amy.pritchard@cqc.org.uk::5472d166-f91f-400f-bda9-632c95b2e369" providerId="AD"/>
      </p:ext>
    </p:extLst>
  </p:cmAuthor>
  <p:cmAuthor id="2" name="Foster, Edward" initials="FE" lastIdx="29" clrIdx="2">
    <p:extLst>
      <p:ext uri="{19B8F6BF-5375-455C-9EA6-DF929625EA0E}">
        <p15:presenceInfo xmlns:p15="http://schemas.microsoft.com/office/powerpoint/2012/main" userId="S::Edward.Foster@cqc.org.uk::76dde2ae-e033-4947-93a0-38bbe19a3376" providerId="AD"/>
      </p:ext>
    </p:extLst>
  </p:cmAuthor>
  <p:cmAuthor id="3" name="Miller, Sandra" initials="MS" lastIdx="5" clrIdx="3">
    <p:extLst>
      <p:ext uri="{19B8F6BF-5375-455C-9EA6-DF929625EA0E}">
        <p15:presenceInfo xmlns:p15="http://schemas.microsoft.com/office/powerpoint/2012/main" userId="S::sandra.miller@cqc.org.uk::f7cd1732-e7e2-45b8-aa8c-bbefaa61ecd2" providerId="AD"/>
      </p:ext>
    </p:extLst>
  </p:cmAuthor>
  <p:cmAuthor id="4" name="Allan, Katie" initials="AK" lastIdx="10" clrIdx="4">
    <p:extLst>
      <p:ext uri="{19B8F6BF-5375-455C-9EA6-DF929625EA0E}">
        <p15:presenceInfo xmlns:p15="http://schemas.microsoft.com/office/powerpoint/2012/main" userId="S::Katie.Allan@cqc.org.uk::5b127e46-4fbd-4053-a683-67b502e9e8dc" providerId="AD"/>
      </p:ext>
    </p:extLst>
  </p:cmAuthor>
  <p:cmAuthor id="5" name="Robinson, Fionnula" initials="RF" lastIdx="4" clrIdx="5">
    <p:extLst>
      <p:ext uri="{19B8F6BF-5375-455C-9EA6-DF929625EA0E}">
        <p15:presenceInfo xmlns:p15="http://schemas.microsoft.com/office/powerpoint/2012/main" userId="S::fionnula.robinson@cqc.org.uk::7064adb8-9f55-4764-bf71-bc067df969f7" providerId="AD"/>
      </p:ext>
    </p:extLst>
  </p:cmAuthor>
  <p:cmAuthor id="6" name="Sutton, Mark" initials="SM" lastIdx="3" clrIdx="6">
    <p:extLst>
      <p:ext uri="{19B8F6BF-5375-455C-9EA6-DF929625EA0E}">
        <p15:presenceInfo xmlns:p15="http://schemas.microsoft.com/office/powerpoint/2012/main" userId="S::mark.sutton@cqc.org.uk::433916b1-b098-4962-b1f7-1828bb62168a" providerId="AD"/>
      </p:ext>
    </p:extLst>
  </p:cmAuthor>
  <p:cmAuthor id="7" name="Daniels, Holly" initials="DH" lastIdx="3" clrIdx="7">
    <p:extLst>
      <p:ext uri="{19B8F6BF-5375-455C-9EA6-DF929625EA0E}">
        <p15:presenceInfo xmlns:p15="http://schemas.microsoft.com/office/powerpoint/2012/main" userId="S::holly.daniels@cqc.org.uk::6001b5ff-497d-4189-acde-640837dec4ca" providerId="AD"/>
      </p:ext>
    </p:extLst>
  </p:cmAuthor>
  <p:cmAuthor id="8" name="Delaney, Clare" initials="DC" lastIdx="1" clrIdx="8">
    <p:extLst>
      <p:ext uri="{19B8F6BF-5375-455C-9EA6-DF929625EA0E}">
        <p15:presenceInfo xmlns:p15="http://schemas.microsoft.com/office/powerpoint/2012/main" userId="S::clare.delaney@cqc.org.uk::33840b9e-8412-48e4-a05e-e8aa65a2f3fb" providerId="AD"/>
      </p:ext>
    </p:extLst>
  </p:cmAuthor>
  <p:cmAuthor id="9" name="Bickerstaffe, Sarah" initials="BS" lastIdx="3" clrIdx="9">
    <p:extLst>
      <p:ext uri="{19B8F6BF-5375-455C-9EA6-DF929625EA0E}">
        <p15:presenceInfo xmlns:p15="http://schemas.microsoft.com/office/powerpoint/2012/main" userId="S::sarah.bickerstaffe@cqc.org.uk::79169128-d3ef-4865-b235-239931d2df8b" providerId="AD"/>
      </p:ext>
    </p:extLst>
  </p:cmAuthor>
  <p:cmAuthor id="10" name="Millar, Rachel" initials="MR" lastIdx="17" clrIdx="10">
    <p:extLst>
      <p:ext uri="{19B8F6BF-5375-455C-9EA6-DF929625EA0E}">
        <p15:presenceInfo xmlns:p15="http://schemas.microsoft.com/office/powerpoint/2012/main" userId="S::rachel.millar@cqc.org.uk::6b9aeeda-a489-47a3-aa6f-0cac5a0f262c" providerId="AD"/>
      </p:ext>
    </p:extLst>
  </p:cmAuthor>
  <p:cmAuthor id="11" name="Wells, Vicki" initials="WV" lastIdx="3" clrIdx="11">
    <p:extLst>
      <p:ext uri="{19B8F6BF-5375-455C-9EA6-DF929625EA0E}">
        <p15:presenceInfo xmlns:p15="http://schemas.microsoft.com/office/powerpoint/2012/main" userId="S::vicki.wells@cqc.org.uk::5b5d7f7a-8bdc-4404-a643-db9a5b71f959" providerId="AD"/>
      </p:ext>
    </p:extLst>
  </p:cmAuthor>
  <p:cmAuthor id="12" name="Howard, Sue" initials="HS" lastIdx="10" clrIdx="12">
    <p:extLst>
      <p:ext uri="{19B8F6BF-5375-455C-9EA6-DF929625EA0E}">
        <p15:presenceInfo xmlns:p15="http://schemas.microsoft.com/office/powerpoint/2012/main" userId="S::sue.howard@cqc.org.uk::d58bc090-195e-45db-928e-402d636dda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9BFF"/>
    <a:srgbClr val="FABCBA"/>
    <a:srgbClr val="535300"/>
    <a:srgbClr val="660066"/>
    <a:srgbClr val="62F2BE"/>
    <a:srgbClr val="E6E6E6"/>
    <a:srgbClr val="880000"/>
    <a:srgbClr val="005353"/>
    <a:srgbClr val="FBEF7F"/>
    <a:srgbClr val="C19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711" autoAdjust="0"/>
  </p:normalViewPr>
  <p:slideViewPr>
    <p:cSldViewPr snapToGrid="0">
      <p:cViewPr varScale="1">
        <p:scale>
          <a:sx n="42" d="100"/>
          <a:sy n="42" d="100"/>
        </p:scale>
        <p:origin x="1651" y="53"/>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64604F-EF1B-47F6-9F73-1102C41B2715}" type="datetimeFigureOut">
              <a:rPr lang="en-GB" smtClean="0"/>
              <a:t>14/09/2021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E3F0C9-AFF4-42EA-BB7D-B03751639EA8}" type="slidenum">
              <a:rPr lang="en-GB" smtClean="0"/>
              <a:t>‹#›</a:t>
            </a:fld>
            <a:endParaRPr lang="en-GB"/>
          </a:p>
        </p:txBody>
      </p:sp>
    </p:spTree>
    <p:extLst>
      <p:ext uri="{BB962C8B-B14F-4D97-AF65-F5344CB8AC3E}">
        <p14:creationId xmlns:p14="http://schemas.microsoft.com/office/powerpoint/2010/main" val="680719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qc.org.uk/give-feedback-on-car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20186F0-2B55-450A-A982-D19393D589D3}" type="slidenum">
              <a:rPr lang="en-GB" smtClean="0"/>
              <a:t>1</a:t>
            </a:fld>
            <a:endParaRPr lang="en-GB"/>
          </a:p>
        </p:txBody>
      </p:sp>
    </p:spTree>
    <p:extLst>
      <p:ext uri="{BB962C8B-B14F-4D97-AF65-F5344CB8AC3E}">
        <p14:creationId xmlns:p14="http://schemas.microsoft.com/office/powerpoint/2010/main" val="2350853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t>Message 2: Developing our approach to monitoring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a:p>
          <a:p>
            <a:r>
              <a:rPr lang="en-GB" sz="1200" kern="1200">
                <a:solidFill>
                  <a:schemeClr val="tx1"/>
                </a:solidFill>
                <a:effectLst/>
                <a:latin typeface="+mn-lt"/>
                <a:ea typeface="+mn-ea"/>
                <a:cs typeface="+mn-cs"/>
              </a:rPr>
              <a:t>Over the last year, driven by a need to adapt to the pandemic, we made real progress in our ability to monitor services. The introduction of the emergency support framework gave us a structured way to have conversations with providers to help monitor risk and support them. We built on this with our transitional monitoring approach.</a:t>
            </a:r>
            <a:r>
              <a:rPr lang="en-GB"/>
              <a:t> The TMA app will soon be integrated into the regulatory platform. This will become the one-stop-shop for all inspector activity. We are now moving out of transition and evolving our approach again. </a:t>
            </a:r>
            <a:endParaRPr lang="en-GB">
              <a:cs typeface="Calibri"/>
            </a:endParaRPr>
          </a:p>
          <a:p>
            <a:endParaRPr lang="en-GB"/>
          </a:p>
          <a:p>
            <a:r>
              <a:rPr lang="en-GB" sz="1200" kern="1200">
                <a:solidFill>
                  <a:schemeClr val="tx1"/>
                </a:solidFill>
                <a:effectLst/>
                <a:latin typeface="+mn-lt"/>
                <a:ea typeface="+mn-ea"/>
                <a:cs typeface="+mn-cs"/>
              </a:rPr>
              <a:t>From June we are </a:t>
            </a:r>
            <a:r>
              <a:rPr lang="en-GB"/>
              <a:t>also continuing</a:t>
            </a:r>
            <a:r>
              <a:rPr lang="en-GB" sz="1200" kern="1200">
                <a:solidFill>
                  <a:schemeClr val="tx1"/>
                </a:solidFill>
                <a:effectLst/>
                <a:latin typeface="+mn-lt"/>
                <a:ea typeface="+mn-ea"/>
                <a:cs typeface="+mn-cs"/>
              </a:rPr>
              <a:t> to make progress in how we monitor services in three key areas:</a:t>
            </a:r>
            <a:endParaRPr lang="en-GB">
              <a:cs typeface="Calibri"/>
            </a:endParaRPr>
          </a:p>
          <a:p>
            <a:pPr marL="171450" lvl="0" indent="-171450">
              <a:buFont typeface="Arial" panose="020B0604020202020204" pitchFamily="34" charset="0"/>
              <a:buChar char="•"/>
            </a:pPr>
            <a:r>
              <a:rPr lang="en-GB" sz="1200" kern="1200">
                <a:solidFill>
                  <a:schemeClr val="tx1"/>
                </a:solidFill>
                <a:effectLst/>
                <a:latin typeface="+mn-lt"/>
                <a:ea typeface="+mn-ea"/>
                <a:cs typeface="+mn-cs"/>
              </a:rPr>
              <a:t>Develop our ability to better monitor risk to help us be more targeted in our regulatory activity as we start to emerge from the pandemic</a:t>
            </a:r>
            <a:endParaRPr lang="en-GB" sz="1200" kern="1200">
              <a:solidFill>
                <a:schemeClr val="tx1"/>
              </a:solidFill>
              <a:effectLst/>
              <a:latin typeface="+mn-lt"/>
              <a:cs typeface="Calibri"/>
            </a:endParaRPr>
          </a:p>
          <a:p>
            <a:pPr marL="171450" lvl="0" indent="-171450">
              <a:buFont typeface="Arial" panose="020B0604020202020204" pitchFamily="34" charset="0"/>
              <a:buChar char="•"/>
            </a:pPr>
            <a:r>
              <a:rPr lang="en-GB" sz="1200" kern="1200">
                <a:solidFill>
                  <a:schemeClr val="tx1"/>
                </a:solidFill>
                <a:effectLst/>
                <a:latin typeface="+mn-lt"/>
                <a:ea typeface="+mn-ea"/>
                <a:cs typeface="+mn-cs"/>
              </a:rPr>
              <a:t>Bring information together in one place for inspection teams, presented in a way that enables us to make better decisions</a:t>
            </a:r>
            <a:endParaRPr lang="en-GB" sz="1200" kern="1200">
              <a:solidFill>
                <a:schemeClr val="tx1"/>
              </a:solidFill>
              <a:effectLst/>
              <a:latin typeface="+mn-lt"/>
              <a:cs typeface="Calibri"/>
            </a:endParaRPr>
          </a:p>
          <a:p>
            <a:pPr marL="171450" lvl="0" indent="-171450">
              <a:buFont typeface="Arial" panose="020B0604020202020204" pitchFamily="34" charset="0"/>
              <a:buChar char="•"/>
            </a:pPr>
            <a:r>
              <a:rPr lang="en-GB" sz="1200" kern="1200">
                <a:solidFill>
                  <a:schemeClr val="tx1"/>
                </a:solidFill>
                <a:effectLst/>
                <a:latin typeface="+mn-lt"/>
                <a:ea typeface="+mn-ea"/>
                <a:cs typeface="+mn-cs"/>
              </a:rPr>
              <a:t>Test elements of how we want to work in the future, including how we give a more up-to-date view of risk to people who use services.</a:t>
            </a:r>
            <a:endParaRPr lang="en-GB" sz="1200" kern="1200">
              <a:solidFill>
                <a:schemeClr val="tx1"/>
              </a:solidFill>
              <a:effectLst/>
              <a:latin typeface="+mn-lt"/>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a:p>
          <a:p>
            <a:endParaRPr lang="en-GB"/>
          </a:p>
        </p:txBody>
      </p:sp>
      <p:sp>
        <p:nvSpPr>
          <p:cNvPr id="4" name="Slide Number Placeholder 3"/>
          <p:cNvSpPr>
            <a:spLocks noGrp="1"/>
          </p:cNvSpPr>
          <p:nvPr>
            <p:ph type="sldNum" sz="quarter" idx="5"/>
          </p:nvPr>
        </p:nvSpPr>
        <p:spPr/>
        <p:txBody>
          <a:bodyPr/>
          <a:lstStyle/>
          <a:p>
            <a:fld id="{F6E3F0C9-AFF4-42EA-BB7D-B03751639EA8}" type="slidenum">
              <a:rPr lang="en-GB" smtClean="0"/>
              <a:t>2</a:t>
            </a:fld>
            <a:endParaRPr lang="en-GB"/>
          </a:p>
        </p:txBody>
      </p:sp>
    </p:spTree>
    <p:extLst>
      <p:ext uri="{BB962C8B-B14F-4D97-AF65-F5344CB8AC3E}">
        <p14:creationId xmlns:p14="http://schemas.microsoft.com/office/powerpoint/2010/main" val="3708361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GB" sz="1200" b="1" i="0" kern="1200">
                <a:solidFill>
                  <a:schemeClr val="tx1"/>
                </a:solidFill>
                <a:effectLst/>
                <a:latin typeface="+mn-lt"/>
                <a:ea typeface="+mn-ea"/>
                <a:cs typeface="+mn-cs"/>
              </a:rPr>
              <a:t>How it will work</a:t>
            </a:r>
            <a:r>
              <a:rPr lang="en-GB" sz="1200" b="0" i="0" kern="1200">
                <a:solidFill>
                  <a:schemeClr val="tx1"/>
                </a:solidFill>
                <a:effectLst/>
                <a:latin typeface="+mn-lt"/>
                <a:ea typeface="+mn-ea"/>
                <a:cs typeface="+mn-cs"/>
              </a:rPr>
              <a:t> </a:t>
            </a:r>
          </a:p>
          <a:p>
            <a:pPr rtl="0" fontAlgn="base"/>
            <a:endParaRPr lang="en-GB" sz="1200" b="0" i="0" kern="1200">
              <a:solidFill>
                <a:schemeClr val="tx1"/>
              </a:solidFill>
              <a:effectLst/>
              <a:latin typeface="+mn-lt"/>
              <a:ea typeface="+mn-ea"/>
              <a:cs typeface="+mn-cs"/>
            </a:endParaRPr>
          </a:p>
          <a:p>
            <a:pPr rtl="0" fontAlgn="base"/>
            <a:r>
              <a:rPr lang="en-GB" sz="1200" b="0" i="0" kern="1200">
                <a:solidFill>
                  <a:schemeClr val="tx1"/>
                </a:solidFill>
                <a:effectLst/>
                <a:latin typeface="+mn-lt"/>
                <a:ea typeface="+mn-ea"/>
                <a:cs typeface="+mn-cs"/>
              </a:rPr>
              <a:t>Every month we will review the data and information we hold about all services (this will not apply to dentists or NHS trusts in the first instance although we hope to develop this to include NHS trusts in the near future). This will give us a view of how we can prioritise our regulatory activity and better monitor risk. The information review will be based on a number of key risk factors, for example whether there is any ongoing regulatory activity at a service. </a:t>
            </a:r>
          </a:p>
          <a:p>
            <a:pPr rtl="0" fontAlgn="base"/>
            <a:endParaRPr lang="en-GB" sz="1200" b="0" i="0" kern="1200">
              <a:solidFill>
                <a:schemeClr val="tx1"/>
              </a:solidFill>
              <a:effectLst/>
              <a:latin typeface="+mn-lt"/>
              <a:ea typeface="+mn-ea"/>
              <a:cs typeface="+mn-cs"/>
            </a:endParaRPr>
          </a:p>
          <a:p>
            <a:pPr rtl="0" fontAlgn="base"/>
            <a:r>
              <a:rPr lang="en-GB" sz="1200" b="0" i="0" kern="1200">
                <a:solidFill>
                  <a:schemeClr val="tx1"/>
                </a:solidFill>
                <a:effectLst/>
                <a:latin typeface="+mn-lt"/>
                <a:ea typeface="+mn-ea"/>
                <a:cs typeface="+mn-cs"/>
              </a:rPr>
              <a:t>Services will be placed in priorities. Where our review cannot find evidence that we need to reassess the rating or quality at a service we will publish a short statement on the service’s page on our website letting them and people who use services know that this review has taken place and we didn’t have any concerns based on the information we held at that time. We’ll carry out this review each month. Importantly, this will free up inspection team time to focus on services where risk may be higher. </a:t>
            </a:r>
          </a:p>
          <a:p>
            <a:pPr rtl="0" fontAlgn="base"/>
            <a:endParaRPr lang="en-GB" sz="1200" b="0" i="0" kern="1200">
              <a:solidFill>
                <a:schemeClr val="tx1"/>
              </a:solidFill>
              <a:effectLst/>
              <a:latin typeface="+mn-lt"/>
              <a:ea typeface="+mn-ea"/>
              <a:cs typeface="+mn-cs"/>
            </a:endParaRPr>
          </a:p>
          <a:p>
            <a:pPr rtl="0" fontAlgn="base"/>
            <a:r>
              <a:rPr lang="en-GB" sz="1200" b="0" i="0" kern="1200">
                <a:solidFill>
                  <a:schemeClr val="tx1"/>
                </a:solidFill>
                <a:effectLst/>
                <a:latin typeface="+mn-lt"/>
                <a:ea typeface="+mn-ea"/>
                <a:cs typeface="+mn-cs"/>
              </a:rPr>
              <a:t>In cases where the information review indicates that we may need to reassess a rating or quality, we will further monitor the service with either monitoring calls (in line with the TMA) or inspection, which would allow us to update their rating. </a:t>
            </a:r>
          </a:p>
          <a:p>
            <a:pPr rtl="0" fontAlgn="base"/>
            <a:endParaRPr lang="en-GB" sz="1200" b="0" i="0" kern="1200">
              <a:solidFill>
                <a:schemeClr val="tx1"/>
              </a:solidFill>
              <a:effectLst/>
              <a:latin typeface="+mn-lt"/>
              <a:ea typeface="+mn-ea"/>
              <a:cs typeface="+mn-cs"/>
            </a:endParaRPr>
          </a:p>
          <a:p>
            <a:pPr rtl="0" fontAlgn="base"/>
            <a:r>
              <a:rPr lang="en-GB" sz="1200" b="0" i="0" kern="1200">
                <a:solidFill>
                  <a:schemeClr val="tx1"/>
                </a:solidFill>
                <a:effectLst/>
                <a:latin typeface="+mn-lt"/>
                <a:ea typeface="+mn-ea"/>
                <a:cs typeface="+mn-cs"/>
              </a:rPr>
              <a:t>This work will build on Dynamics platform we created in response to the pandemic, and will feed directly into the development of our new regulatory platform. We want to bring information together for our inspectors so that we can make better decisions and be more targeted in our regulatory activity. </a:t>
            </a:r>
          </a:p>
          <a:p>
            <a:pPr rtl="0" fontAlgn="base"/>
            <a:endParaRPr lang="en-GB" sz="1200" b="0" i="0" kern="1200">
              <a:solidFill>
                <a:schemeClr val="tx1"/>
              </a:solidFill>
              <a:effectLst/>
              <a:latin typeface="+mn-lt"/>
              <a:ea typeface="+mn-ea"/>
              <a:cs typeface="+mn-cs"/>
            </a:endParaRPr>
          </a:p>
          <a:p>
            <a:pPr rtl="0" fontAlgn="base"/>
            <a:r>
              <a:rPr lang="en-GB" sz="1200" b="0" i="0" kern="1200">
                <a:solidFill>
                  <a:schemeClr val="tx1"/>
                </a:solidFill>
                <a:effectLst/>
                <a:latin typeface="+mn-lt"/>
                <a:ea typeface="+mn-ea"/>
                <a:cs typeface="+mn-cs"/>
              </a:rPr>
              <a:t>We’ll start our implementation work on this soon, rolling out from mid-June. </a:t>
            </a:r>
          </a:p>
          <a:p>
            <a:pPr rtl="0" fontAlgn="base"/>
            <a:endParaRPr lang="en-GB" sz="1200" b="0" i="0" kern="1200">
              <a:solidFill>
                <a:schemeClr val="tx1"/>
              </a:solidFill>
              <a:effectLst/>
              <a:latin typeface="+mn-lt"/>
              <a:ea typeface="+mn-ea"/>
              <a:cs typeface="+mn-cs"/>
            </a:endParaRPr>
          </a:p>
          <a:p>
            <a:pPr rtl="0" fontAlgn="base"/>
            <a:r>
              <a:rPr lang="en-GB" sz="1200" b="0" i="0" kern="1200">
                <a:solidFill>
                  <a:schemeClr val="tx1"/>
                </a:solidFill>
                <a:effectLst/>
                <a:latin typeface="+mn-lt"/>
                <a:ea typeface="+mn-ea"/>
                <a:cs typeface="+mn-cs"/>
              </a:rPr>
              <a:t>Importantly, we’ll use this as a vehicle for testing things we want to do in the future. In the first instance this is through providing monthly updates to people who use services about the level of risk in a service, but we will also look to explore how we can capitalise on increased flexibility in our approach brought about following our recent consultation, and start to test elements of this through our regulatory model development. </a:t>
            </a:r>
          </a:p>
          <a:p>
            <a:pPr rtl="0" fontAlgn="base"/>
            <a:endParaRPr lang="en-GB" sz="1200" b="0" i="0" kern="1200">
              <a:solidFill>
                <a:schemeClr val="tx1"/>
              </a:solidFill>
              <a:effectLst/>
              <a:latin typeface="+mn-lt"/>
              <a:ea typeface="+mn-ea"/>
              <a:cs typeface="+mn-cs"/>
            </a:endParaRPr>
          </a:p>
          <a:p>
            <a:pPr rtl="0" fontAlgn="base"/>
            <a:r>
              <a:rPr lang="en-GB" sz="1200" b="0" i="0" kern="1200">
                <a:solidFill>
                  <a:schemeClr val="tx1"/>
                </a:solidFill>
                <a:effectLst/>
                <a:latin typeface="+mn-lt"/>
                <a:ea typeface="+mn-ea"/>
                <a:cs typeface="+mn-cs"/>
              </a:rPr>
              <a:t>To ensure that we’re making consistent and robust decisions we will also carry out random sampling of band one services through a further conversation with the provider, or inspection.   </a:t>
            </a:r>
          </a:p>
          <a:p>
            <a:endParaRPr lang="en-GB" sz="1200" kern="120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6E3F0C9-AFF4-42EA-BB7D-B03751639EA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0360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a:p>
            <a:r>
              <a:rPr lang="en-US" b="1" u="sng"/>
              <a:t>For services where our information review does not indicate anything of concern</a:t>
            </a:r>
            <a:r>
              <a:rPr lang="en-US"/>
              <a:t>: ​</a:t>
            </a:r>
          </a:p>
          <a:p>
            <a:endParaRPr lang="en-US"/>
          </a:p>
          <a:p>
            <a:r>
              <a:rPr lang="en-GB" sz="1200" b="1" kern="1200">
                <a:solidFill>
                  <a:schemeClr val="tx1"/>
                </a:solidFill>
                <a:effectLst/>
                <a:latin typeface="+mn-lt"/>
                <a:ea typeface="+mn-ea"/>
                <a:cs typeface="+mn-cs"/>
              </a:rPr>
              <a:t>Public Statement that will be published on our website:</a:t>
            </a:r>
          </a:p>
          <a:p>
            <a:endParaRPr lang="en-GB" sz="1200" b="1" kern="1200">
              <a:solidFill>
                <a:schemeClr val="tx1"/>
              </a:solidFill>
              <a:effectLst/>
              <a:latin typeface="+mn-lt"/>
              <a:ea typeface="+mn-ea"/>
              <a:cs typeface="+mn-cs"/>
            </a:endParaRPr>
          </a:p>
          <a:p>
            <a:r>
              <a:rPr lang="en-GB" sz="1200" kern="1200">
                <a:solidFill>
                  <a:schemeClr val="tx1"/>
                </a:solidFill>
                <a:effectLst/>
                <a:latin typeface="+mn-lt"/>
                <a:ea typeface="+mn-ea"/>
                <a:cs typeface="+mn-cs"/>
              </a:rPr>
              <a:t>"We carried out a review of the data available to us about [SERVICE NAME] on [DATE]. We have not found evidence that we need to carry out an inspection or reassess our rating at this stage.</a:t>
            </a:r>
          </a:p>
          <a:p>
            <a:r>
              <a:rPr lang="en-GB" sz="1200" kern="1200">
                <a:solidFill>
                  <a:schemeClr val="tx1"/>
                </a:solidFill>
                <a:effectLst/>
                <a:latin typeface="+mn-lt"/>
                <a:ea typeface="+mn-ea"/>
                <a:cs typeface="+mn-cs"/>
              </a:rPr>
              <a:t>This could change at any time if we receive new information. We will continue to monitor data about this service.</a:t>
            </a:r>
          </a:p>
          <a:p>
            <a:r>
              <a:rPr lang="en-GB" sz="1200" kern="1200">
                <a:solidFill>
                  <a:schemeClr val="tx1"/>
                </a:solidFill>
                <a:effectLst/>
                <a:latin typeface="+mn-lt"/>
                <a:ea typeface="+mn-ea"/>
                <a:cs typeface="+mn-cs"/>
              </a:rPr>
              <a:t>If you have concerns about XYZ Care Home, you can </a:t>
            </a:r>
            <a:r>
              <a:rPr lang="en-GB" sz="1200" u="sng" kern="1200">
                <a:solidFill>
                  <a:schemeClr val="tx1"/>
                </a:solidFill>
                <a:effectLst/>
                <a:latin typeface="+mn-lt"/>
                <a:ea typeface="+mn-ea"/>
                <a:cs typeface="+mn-cs"/>
                <a:hlinkClick r:id="rId3"/>
              </a:rPr>
              <a:t>give feedback on this service</a:t>
            </a:r>
            <a:r>
              <a:rPr lang="en-GB" sz="1200" kern="1200">
                <a:solidFill>
                  <a:schemeClr val="tx1"/>
                </a:solidFill>
                <a:effectLst/>
                <a:latin typeface="+mn-lt"/>
                <a:ea typeface="+mn-ea"/>
                <a:cs typeface="+mn-cs"/>
              </a:rPr>
              <a:t>."​​​​​​​</a:t>
            </a:r>
          </a:p>
          <a:p>
            <a:endParaRPr lang="en-GB" b="1"/>
          </a:p>
          <a:p>
            <a:r>
              <a:rPr lang="en-GB" sz="1200" b="1" kern="1200">
                <a:solidFill>
                  <a:schemeClr val="tx1"/>
                </a:solidFill>
                <a:effectLst/>
                <a:latin typeface="+mn-lt"/>
                <a:ea typeface="+mn-ea"/>
                <a:cs typeface="+mn-cs"/>
              </a:rPr>
              <a:t>Communication (Email) sent to the Service Provider for these Services:</a:t>
            </a:r>
          </a:p>
          <a:p>
            <a:endParaRPr lang="en-GB" sz="1200" b="1" kern="1200">
              <a:solidFill>
                <a:schemeClr val="tx1"/>
              </a:solidFill>
              <a:effectLst/>
              <a:latin typeface="+mn-lt"/>
              <a:ea typeface="+mn-ea"/>
              <a:cs typeface="+mn-cs"/>
            </a:endParaRPr>
          </a:p>
          <a:p>
            <a:r>
              <a:rPr lang="en-GB" sz="1200" kern="1200">
                <a:solidFill>
                  <a:schemeClr val="tx1"/>
                </a:solidFill>
                <a:effectLst/>
                <a:latin typeface="+mn-lt"/>
                <a:ea typeface="+mn-ea"/>
                <a:cs typeface="+mn-cs"/>
              </a:rPr>
              <a:t>We suspended our routine inspection programme in March 2020 in response to Covid-19 and do not intend to resume it for the immediate future.  We have continued to use a mix of onsite and off-site monitoring to ensure the public have assurance as to the safety and quality of the care they receive. As we emerge from the pandemic we are further developing our monitoring approach. In accordance with this approach we carried out a review of the data available to us about [SERVICE NAME] on [DATE). </a:t>
            </a:r>
          </a:p>
          <a:p>
            <a:r>
              <a:rPr lang="en-GB" sz="1200" kern="1200">
                <a:solidFill>
                  <a:schemeClr val="tx1"/>
                </a:solidFill>
                <a:effectLst/>
                <a:latin typeface="+mn-lt"/>
                <a:ea typeface="+mn-ea"/>
                <a:cs typeface="+mn-cs"/>
              </a:rPr>
              <a:t>We have not found evidence that we need to carry out an inspection or reassess our rating at this stage.  This could change at any time if we receive new information. We will continue to monitor data about this service.</a:t>
            </a:r>
          </a:p>
          <a:p>
            <a:r>
              <a:rPr lang="en-GB" sz="1200" kern="1200">
                <a:solidFill>
                  <a:schemeClr val="tx1"/>
                </a:solidFill>
                <a:effectLst/>
                <a:latin typeface="+mn-lt"/>
                <a:ea typeface="+mn-ea"/>
                <a:cs typeface="+mn-cs"/>
              </a:rPr>
              <a:t>Please note, this does not amount to an assessment of the rating for this service under section 46 of the Health and Social Care Act 2008.​</a:t>
            </a:r>
          </a:p>
          <a:p>
            <a:r>
              <a:rPr lang="en-GB" sz="1200" kern="1200">
                <a:solidFill>
                  <a:schemeClr val="tx1"/>
                </a:solidFill>
                <a:effectLst/>
                <a:latin typeface="+mn-lt"/>
                <a:ea typeface="+mn-ea"/>
                <a:cs typeface="+mn-cs"/>
              </a:rPr>
              <a:t>We will add this text to our website to inform the public about this outcome.</a:t>
            </a:r>
          </a:p>
          <a:p>
            <a:r>
              <a:rPr lang="en-GB" sz="1200" i="1" kern="1200">
                <a:solidFill>
                  <a:schemeClr val="tx1"/>
                </a:solidFill>
                <a:effectLst/>
                <a:latin typeface="+mn-lt"/>
                <a:ea typeface="+mn-ea"/>
                <a:cs typeface="+mn-cs"/>
              </a:rPr>
              <a:t>"We carried out a review of the data available to us about [SERVICE NAME] on [DATE]. We have not found evidence that we need to carry out an inspection or reassess our rating at this stage.</a:t>
            </a:r>
            <a:endParaRPr lang="en-GB" sz="1200" kern="1200">
              <a:solidFill>
                <a:schemeClr val="tx1"/>
              </a:solidFill>
              <a:effectLst/>
              <a:latin typeface="+mn-lt"/>
              <a:ea typeface="+mn-ea"/>
              <a:cs typeface="+mn-cs"/>
            </a:endParaRPr>
          </a:p>
          <a:p>
            <a:r>
              <a:rPr lang="en-GB" sz="1200" i="1" kern="1200">
                <a:solidFill>
                  <a:schemeClr val="tx1"/>
                </a:solidFill>
                <a:effectLst/>
                <a:latin typeface="+mn-lt"/>
                <a:ea typeface="+mn-ea"/>
                <a:cs typeface="+mn-cs"/>
              </a:rPr>
              <a:t>This could change at any time if we receive new information. We will continue to monitor data about this service.</a:t>
            </a:r>
            <a:endParaRPr lang="en-GB" sz="1200" kern="1200">
              <a:solidFill>
                <a:schemeClr val="tx1"/>
              </a:solidFill>
              <a:effectLst/>
              <a:latin typeface="+mn-lt"/>
              <a:ea typeface="+mn-ea"/>
              <a:cs typeface="+mn-cs"/>
            </a:endParaRPr>
          </a:p>
          <a:p>
            <a:r>
              <a:rPr lang="en-GB" sz="1200" i="1" kern="1200">
                <a:solidFill>
                  <a:schemeClr val="tx1"/>
                </a:solidFill>
                <a:effectLst/>
                <a:latin typeface="+mn-lt"/>
                <a:ea typeface="+mn-ea"/>
                <a:cs typeface="+mn-cs"/>
              </a:rPr>
              <a:t>If you have concerns about XYZ Care Home, you can </a:t>
            </a:r>
            <a:r>
              <a:rPr lang="en-GB" sz="1200" i="1" u="sng" kern="1200">
                <a:solidFill>
                  <a:schemeClr val="tx1"/>
                </a:solidFill>
                <a:effectLst/>
                <a:latin typeface="+mn-lt"/>
                <a:ea typeface="+mn-ea"/>
                <a:cs typeface="+mn-cs"/>
                <a:hlinkClick r:id="rId3"/>
              </a:rPr>
              <a:t>give feedback on this service</a:t>
            </a:r>
            <a:r>
              <a:rPr lang="en-GB" sz="1200" i="1" kern="1200">
                <a:solidFill>
                  <a:schemeClr val="tx1"/>
                </a:solidFill>
                <a:effectLst/>
                <a:latin typeface="+mn-lt"/>
                <a:ea typeface="+mn-ea"/>
                <a:cs typeface="+mn-cs"/>
              </a:rPr>
              <a:t>."</a:t>
            </a:r>
            <a:endParaRPr lang="en-GB" sz="1200" kern="1200">
              <a:solidFill>
                <a:schemeClr val="tx1"/>
              </a:solidFill>
              <a:effectLst/>
              <a:latin typeface="+mn-lt"/>
              <a:ea typeface="+mn-ea"/>
              <a:cs typeface="+mn-cs"/>
            </a:endParaRPr>
          </a:p>
          <a:p>
            <a:endParaRPr lang="en-GB" b="1"/>
          </a:p>
          <a:p>
            <a:endParaRPr lang="en-GB" b="1"/>
          </a:p>
          <a:p>
            <a:r>
              <a:rPr lang="en-GB" b="1"/>
              <a:t>NB. Information about sharing experiences and concerns with us is on the top of every services’ page.</a:t>
            </a:r>
            <a:r>
              <a:rPr lang="en-US"/>
              <a:t>​</a:t>
            </a:r>
          </a:p>
          <a:p>
            <a:r>
              <a:rPr lang="en-US" b="1"/>
              <a:t>We will gather feedback from people who use services and providers about this ahead of rollout in June.</a:t>
            </a:r>
            <a:endParaRPr lang="en-GB"/>
          </a:p>
          <a:p>
            <a:endParaRPr lang="en-GB"/>
          </a:p>
          <a:p>
            <a:pPr marL="285713" indent="-285713">
              <a:buFont typeface="Arial" panose="020B0604020202020204" pitchFamily="34" charset="0"/>
              <a:buChar char="•"/>
            </a:pPr>
            <a:r>
              <a:rPr lang="en-US"/>
              <a:t>We will gather feedback from people who use services and providers about this ahead of rollout in June</a:t>
            </a:r>
          </a:p>
          <a:p>
            <a:pPr marL="285713" indent="-285713">
              <a:buFont typeface="Arial" panose="020B0604020202020204" pitchFamily="34" charset="0"/>
              <a:buChar char="•"/>
            </a:pPr>
            <a:endParaRPr lang="en-US"/>
          </a:p>
          <a:p>
            <a:pPr marL="285713" indent="-285713">
              <a:buFont typeface="Arial" panose="020B0604020202020204" pitchFamily="34" charset="0"/>
              <a:buChar char="•"/>
            </a:pPr>
            <a:r>
              <a:rPr lang="en-GB"/>
              <a:t>Information about sharing experiences and concerns with us is on the top of every services’ page.</a:t>
            </a:r>
            <a:endParaRPr lang="en-GB" kern="0"/>
          </a:p>
          <a:p>
            <a:endParaRPr lang="en-GB"/>
          </a:p>
          <a:p>
            <a:endParaRPr lang="en-GB"/>
          </a:p>
        </p:txBody>
      </p:sp>
      <p:sp>
        <p:nvSpPr>
          <p:cNvPr id="4" name="Slide Number Placeholder 3"/>
          <p:cNvSpPr>
            <a:spLocks noGrp="1"/>
          </p:cNvSpPr>
          <p:nvPr>
            <p:ph type="sldNum" sz="quarter" idx="5"/>
          </p:nvPr>
        </p:nvSpPr>
        <p:spPr/>
        <p:txBody>
          <a:bodyPr/>
          <a:lstStyle/>
          <a:p>
            <a:fld id="{F6E3F0C9-AFF4-42EA-BB7D-B03751639EA8}" type="slidenum">
              <a:rPr lang="en-GB" smtClean="0"/>
              <a:t>5</a:t>
            </a:fld>
            <a:endParaRPr lang="en-GB"/>
          </a:p>
        </p:txBody>
      </p:sp>
    </p:spTree>
    <p:extLst>
      <p:ext uri="{BB962C8B-B14F-4D97-AF65-F5344CB8AC3E}">
        <p14:creationId xmlns:p14="http://schemas.microsoft.com/office/powerpoint/2010/main" val="15224620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emf"/><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Master" Target="../slideMasters/slideMaster1.xml"/><Relationship Id="rId4" Type="http://schemas.openxmlformats.org/officeDocument/2006/relationships/image" Target="../media/image18.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6.emf"/><Relationship Id="rId1" Type="http://schemas.openxmlformats.org/officeDocument/2006/relationships/slideMaster" Target="../slideMasters/slideMaster1.xml"/><Relationship Id="rId4" Type="http://schemas.openxmlformats.org/officeDocument/2006/relationships/image" Target="../media/image19.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6.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0.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1.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Master" Target="../slideMasters/slideMaster1.xml"/><Relationship Id="rId4" Type="http://schemas.openxmlformats.org/officeDocument/2006/relationships/image" Target="../media/image14.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Master" Target="../slideMasters/slideMaster1.xml"/><Relationship Id="rId4" Type="http://schemas.openxmlformats.org/officeDocument/2006/relationships/image" Target="../media/image15.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7A66D4E3-6C95-AE46-B9CF-75212832F104}"/>
              </a:ext>
            </a:extLst>
          </p:cNvPr>
          <p:cNvSpPr/>
          <p:nvPr userDrawn="1"/>
        </p:nvSpPr>
        <p:spPr bwMode="auto">
          <a:xfrm>
            <a:off x="0" y="1518720"/>
            <a:ext cx="8657440" cy="5339280"/>
          </a:xfrm>
          <a:prstGeom prst="rect">
            <a:avLst/>
          </a:prstGeom>
          <a:solidFill>
            <a:srgbClr val="C19B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pic>
        <p:nvPicPr>
          <p:cNvPr id="14" name="Picture 13" descr="Our share direction logo">
            <a:extLst>
              <a:ext uri="{FF2B5EF4-FFF2-40B4-BE49-F238E27FC236}">
                <a16:creationId xmlns:a16="http://schemas.microsoft.com/office/drawing/2014/main" xmlns="" id="{6C802EBF-5A83-A24A-A3D2-40ADE3D4292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25393" y="402592"/>
            <a:ext cx="2808176" cy="569559"/>
          </a:xfrm>
          <a:prstGeom prst="rect">
            <a:avLst/>
          </a:prstGeom>
        </p:spPr>
      </p:pic>
      <p:pic>
        <p:nvPicPr>
          <p:cNvPr id="10" name="Picture 9">
            <a:extLst>
              <a:ext uri="{FF2B5EF4-FFF2-40B4-BE49-F238E27FC236}">
                <a16:creationId xmlns:a16="http://schemas.microsoft.com/office/drawing/2014/main" xmlns="" id="{0B43EB19-7CAA-9B48-A916-E921534402E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263740" y="1518720"/>
            <a:ext cx="393700" cy="393700"/>
          </a:xfrm>
          <a:prstGeom prst="rect">
            <a:avLst/>
          </a:prstGeom>
        </p:spPr>
      </p:pic>
      <p:sp>
        <p:nvSpPr>
          <p:cNvPr id="13" name="Content Placeholder 2">
            <a:extLst>
              <a:ext uri="{FF2B5EF4-FFF2-40B4-BE49-F238E27FC236}">
                <a16:creationId xmlns:a16="http://schemas.microsoft.com/office/drawing/2014/main" xmlns="" id="{EC9E5E88-27D7-6849-830C-AE393F08A0D0}"/>
              </a:ext>
            </a:extLst>
          </p:cNvPr>
          <p:cNvSpPr>
            <a:spLocks noGrp="1"/>
          </p:cNvSpPr>
          <p:nvPr>
            <p:ph idx="1" hasCustomPrompt="1"/>
          </p:nvPr>
        </p:nvSpPr>
        <p:spPr>
          <a:xfrm>
            <a:off x="1121731" y="1518720"/>
            <a:ext cx="4231233" cy="1174819"/>
          </a:xfrm>
          <a:solidFill>
            <a:srgbClr val="660066"/>
          </a:solidFill>
        </p:spPr>
        <p:txBody>
          <a:bodyPr lIns="180000" tIns="180000"/>
          <a:lstStyle>
            <a:lvl1pPr>
              <a:defRPr sz="1600" b="0">
                <a:solidFill>
                  <a:srgbClr val="C29BFF"/>
                </a:solidFill>
              </a:defRPr>
            </a:lvl1pPr>
            <a:lvl2pPr>
              <a:buClr>
                <a:schemeClr val="tx1"/>
              </a:buClr>
              <a:defRPr sz="1600"/>
            </a:lvl2pPr>
            <a:lvl3pPr>
              <a:defRPr sz="1600"/>
            </a:lvl3pPr>
            <a:lvl4pPr marL="1627188" indent="-285750">
              <a:buFont typeface="Courier New" panose="02070309020205020404" pitchFamily="49" charset="0"/>
              <a:buChar char="o"/>
              <a:defRPr sz="1600"/>
            </a:lvl4pPr>
            <a:lvl5pPr marL="2087563" indent="-280988">
              <a:buFont typeface="Wingdings" pitchFamily="2" charset="2"/>
              <a:buChar char="§"/>
              <a:defRPr sz="1600"/>
            </a:lvl5pPr>
          </a:lstStyle>
          <a:p>
            <a:pPr lvl="0"/>
            <a:r>
              <a:rPr lang="en-US"/>
              <a:t>Slide </a:t>
            </a:r>
          </a:p>
          <a:p>
            <a:pPr lvl="0"/>
            <a:r>
              <a:rPr lang="en-US"/>
              <a:t>[Name]</a:t>
            </a:r>
            <a:br>
              <a:rPr lang="en-US"/>
            </a:br>
            <a:r>
              <a:rPr lang="en-US"/>
              <a:t>[Job title] </a:t>
            </a:r>
            <a:endParaRPr lang="en-GB"/>
          </a:p>
        </p:txBody>
      </p:sp>
      <p:pic>
        <p:nvPicPr>
          <p:cNvPr id="12" name="Picture 11">
            <a:extLst>
              <a:ext uri="{FF2B5EF4-FFF2-40B4-BE49-F238E27FC236}">
                <a16:creationId xmlns:a16="http://schemas.microsoft.com/office/drawing/2014/main" xmlns="" id="{8C0CDBEF-5AAB-3B40-9D90-5E89AFE0F702}"/>
              </a:ext>
            </a:extLst>
          </p:cNvPr>
          <p:cNvPicPr>
            <a:picLocks noChangeAspect="1"/>
          </p:cNvPicPr>
          <p:nvPr userDrawn="1"/>
        </p:nvPicPr>
        <p:blipFill>
          <a:blip r:embed="rId4"/>
          <a:stretch>
            <a:fillRect/>
          </a:stretch>
        </p:blipFill>
        <p:spPr>
          <a:xfrm>
            <a:off x="1222212" y="5207441"/>
            <a:ext cx="4872802" cy="954115"/>
          </a:xfrm>
          <a:prstGeom prst="rect">
            <a:avLst/>
          </a:prstGeom>
        </p:spPr>
      </p:pic>
      <p:sp>
        <p:nvSpPr>
          <p:cNvPr id="23" name="Content Placeholder 2">
            <a:extLst>
              <a:ext uri="{FF2B5EF4-FFF2-40B4-BE49-F238E27FC236}">
                <a16:creationId xmlns:a16="http://schemas.microsoft.com/office/drawing/2014/main" xmlns="" id="{631CFFC6-A22C-D643-BE1F-D2386E9B1A0A}"/>
              </a:ext>
            </a:extLst>
          </p:cNvPr>
          <p:cNvSpPr>
            <a:spLocks noGrp="1"/>
          </p:cNvSpPr>
          <p:nvPr>
            <p:ph idx="10"/>
          </p:nvPr>
        </p:nvSpPr>
        <p:spPr>
          <a:xfrm>
            <a:off x="5501580" y="4737618"/>
            <a:ext cx="747799" cy="1144196"/>
          </a:xfrm>
          <a:noFill/>
        </p:spPr>
        <p:txBody>
          <a:bodyPr lIns="180000" tIns="180000"/>
          <a:lstStyle>
            <a:lvl1pPr>
              <a:defRPr sz="1600" b="0">
                <a:solidFill>
                  <a:schemeClr val="bg1"/>
                </a:solidFill>
              </a:defRPr>
            </a:lvl1pPr>
            <a:lvl2pPr>
              <a:buClr>
                <a:schemeClr val="tx1"/>
              </a:buClr>
              <a:defRPr sz="1600"/>
            </a:lvl2pPr>
            <a:lvl3pPr>
              <a:defRPr sz="1600"/>
            </a:lvl3pPr>
            <a:lvl4pPr marL="1627188" indent="-285750">
              <a:buFont typeface="Courier New" panose="02070309020205020404" pitchFamily="49" charset="0"/>
              <a:buChar char="o"/>
              <a:defRPr sz="1600"/>
            </a:lvl4pPr>
            <a:lvl5pPr marL="2087563" indent="-280988">
              <a:buFont typeface="Wingdings" pitchFamily="2" charset="2"/>
              <a:buChar char="§"/>
              <a:defRPr sz="1600"/>
            </a:lvl5pPr>
          </a:lstStyle>
          <a:p>
            <a:pPr lvl="0"/>
            <a:endParaRPr lang="en-GB"/>
          </a:p>
        </p:txBody>
      </p:sp>
      <p:pic>
        <p:nvPicPr>
          <p:cNvPr id="11" name="Picture 10" descr="CQC logo">
            <a:extLst>
              <a:ext uri="{FF2B5EF4-FFF2-40B4-BE49-F238E27FC236}">
                <a16:creationId xmlns:a16="http://schemas.microsoft.com/office/drawing/2014/main" xmlns="" id="{2B218F89-9314-B642-9131-CB490102C612}"/>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884058" y="413735"/>
            <a:ext cx="1773382" cy="557824"/>
          </a:xfrm>
          <a:prstGeom prst="rect">
            <a:avLst/>
          </a:prstGeom>
        </p:spPr>
      </p:pic>
    </p:spTree>
    <p:extLst>
      <p:ext uri="{BB962C8B-B14F-4D97-AF65-F5344CB8AC3E}">
        <p14:creationId xmlns:p14="http://schemas.microsoft.com/office/powerpoint/2010/main" val="244915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Programme Pi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0F4DF103-7B4B-6A4F-8D91-6CC0493872BE}"/>
              </a:ext>
            </a:extLst>
          </p:cNvPr>
          <p:cNvSpPr/>
          <p:nvPr userDrawn="1"/>
        </p:nvSpPr>
        <p:spPr bwMode="auto">
          <a:xfrm>
            <a:off x="0" y="0"/>
            <a:ext cx="8726488" cy="1392238"/>
          </a:xfrm>
          <a:prstGeom prst="rect">
            <a:avLst/>
          </a:prstGeom>
          <a:solidFill>
            <a:srgbClr val="FABCB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sp>
        <p:nvSpPr>
          <p:cNvPr id="2" name="Title 1"/>
          <p:cNvSpPr>
            <a:spLocks noGrp="1"/>
          </p:cNvSpPr>
          <p:nvPr>
            <p:ph type="title"/>
          </p:nvPr>
        </p:nvSpPr>
        <p:spPr>
          <a:xfrm>
            <a:off x="647700" y="485775"/>
            <a:ext cx="7685088" cy="906463"/>
          </a:xfrm>
        </p:spPr>
        <p:txBody>
          <a:bodyPr/>
          <a:lstStyle/>
          <a:p>
            <a:r>
              <a:rPr lang="en-US"/>
              <a:t>Click to edit Master title style</a:t>
            </a:r>
            <a:endParaRPr lang="en-GB"/>
          </a:p>
        </p:txBody>
      </p:sp>
      <p:sp>
        <p:nvSpPr>
          <p:cNvPr id="3" name="Content Placeholder 2"/>
          <p:cNvSpPr>
            <a:spLocks noGrp="1"/>
          </p:cNvSpPr>
          <p:nvPr>
            <p:ph idx="1"/>
          </p:nvPr>
        </p:nvSpPr>
        <p:spPr>
          <a:xfrm>
            <a:off x="3155795" y="1798638"/>
            <a:ext cx="5229380" cy="4318000"/>
          </a:xfrm>
        </p:spPr>
        <p:txBody>
          <a:bodyPr/>
          <a:lstStyle>
            <a:lvl1pPr>
              <a:lnSpc>
                <a:spcPct val="100000"/>
              </a:lnSpc>
              <a:defRPr sz="1600"/>
            </a:lvl1pPr>
            <a:lvl2pPr>
              <a:lnSpc>
                <a:spcPct val="100000"/>
              </a:lnSpc>
              <a:buClr>
                <a:schemeClr val="tx1"/>
              </a:buClr>
              <a:defRPr sz="1600"/>
            </a:lvl2pPr>
            <a:lvl3pPr>
              <a:lnSpc>
                <a:spcPct val="100000"/>
              </a:lnSpc>
              <a:defRPr sz="1600"/>
            </a:lvl3pPr>
            <a:lvl4pPr marL="1627188" indent="-285750">
              <a:lnSpc>
                <a:spcPct val="100000"/>
              </a:lnSpc>
              <a:buFont typeface="Courier New" panose="02070309020205020404" pitchFamily="49" charset="0"/>
              <a:buChar char="o"/>
              <a:defRPr sz="1600"/>
            </a:lvl4pPr>
            <a:lvl5pPr marL="2087563" indent="-280988">
              <a:lnSpc>
                <a:spcPct val="100000"/>
              </a:lnSpc>
              <a:buFont typeface="Wingdings"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pic>
        <p:nvPicPr>
          <p:cNvPr id="12" name="Picture 11">
            <a:extLst>
              <a:ext uri="{FF2B5EF4-FFF2-40B4-BE49-F238E27FC236}">
                <a16:creationId xmlns:a16="http://schemas.microsoft.com/office/drawing/2014/main" xmlns="" id="{1FDCCAB2-BC44-0F47-8907-97A35BFAD5F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17513" y="6428511"/>
            <a:ext cx="932148" cy="189060"/>
          </a:xfrm>
          <a:prstGeom prst="rect">
            <a:avLst/>
          </a:prstGeom>
        </p:spPr>
      </p:pic>
      <p:pic>
        <p:nvPicPr>
          <p:cNvPr id="8" name="Picture 7">
            <a:extLst>
              <a:ext uri="{FF2B5EF4-FFF2-40B4-BE49-F238E27FC236}">
                <a16:creationId xmlns:a16="http://schemas.microsoft.com/office/drawing/2014/main" xmlns="" id="{AB8962C0-D0DE-6F46-A32B-640D9C4E6FB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rot="10800000">
            <a:off x="8332788" y="998538"/>
            <a:ext cx="393700" cy="393700"/>
          </a:xfrm>
          <a:prstGeom prst="rect">
            <a:avLst/>
          </a:prstGeom>
        </p:spPr>
      </p:pic>
    </p:spTree>
    <p:extLst>
      <p:ext uri="{BB962C8B-B14F-4D97-AF65-F5344CB8AC3E}">
        <p14:creationId xmlns:p14="http://schemas.microsoft.com/office/powerpoint/2010/main" val="1643237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cket Yellow -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F4DE75C2-CA28-7341-BD45-F845BC21CEB6}"/>
              </a:ext>
            </a:extLst>
          </p:cNvPr>
          <p:cNvSpPr/>
          <p:nvPr userDrawn="1"/>
        </p:nvSpPr>
        <p:spPr bwMode="auto">
          <a:xfrm>
            <a:off x="0" y="1"/>
            <a:ext cx="8726488" cy="5797586"/>
          </a:xfrm>
          <a:prstGeom prst="rect">
            <a:avLst/>
          </a:prstGeom>
          <a:solidFill>
            <a:srgbClr val="FBEF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sp>
        <p:nvSpPr>
          <p:cNvPr id="16" name="Rectangle 3">
            <a:extLst>
              <a:ext uri="{FF2B5EF4-FFF2-40B4-BE49-F238E27FC236}">
                <a16:creationId xmlns:a16="http://schemas.microsoft.com/office/drawing/2014/main" xmlns="" id="{04D12A84-674B-BE47-9643-0045C37181BF}"/>
              </a:ext>
            </a:extLst>
          </p:cNvPr>
          <p:cNvSpPr>
            <a:spLocks noGrp="1" noChangeArrowheads="1"/>
          </p:cNvSpPr>
          <p:nvPr>
            <p:ph type="ctrTitle" hasCustomPrompt="1"/>
          </p:nvPr>
        </p:nvSpPr>
        <p:spPr>
          <a:xfrm>
            <a:off x="3368845" y="1539042"/>
            <a:ext cx="4459705" cy="1844842"/>
          </a:xfrm>
          <a:noFill/>
        </p:spPr>
        <p:txBody>
          <a:bodyPr anchor="t"/>
          <a:lstStyle>
            <a:lvl1pPr algn="l">
              <a:lnSpc>
                <a:spcPct val="100000"/>
              </a:lnSpc>
              <a:defRPr sz="2600" b="0">
                <a:solidFill>
                  <a:schemeClr val="tx1"/>
                </a:solidFill>
              </a:defRPr>
            </a:lvl1pPr>
          </a:lstStyle>
          <a:p>
            <a:pPr lvl="0"/>
            <a:r>
              <a:rPr lang="en-US"/>
              <a:t>Developing our future strategy and transforming how we work to make it a reality.</a:t>
            </a:r>
            <a:endParaRPr lang="en-US" altLang="en-US" noProof="0"/>
          </a:p>
        </p:txBody>
      </p:sp>
      <p:sp>
        <p:nvSpPr>
          <p:cNvPr id="18" name="Title 1">
            <a:extLst>
              <a:ext uri="{FF2B5EF4-FFF2-40B4-BE49-F238E27FC236}">
                <a16:creationId xmlns:a16="http://schemas.microsoft.com/office/drawing/2014/main" xmlns="" id="{A2164C1A-C0E3-1141-A4F8-3B2A4850D131}"/>
              </a:ext>
            </a:extLst>
          </p:cNvPr>
          <p:cNvSpPr txBox="1">
            <a:spLocks/>
          </p:cNvSpPr>
          <p:nvPr userDrawn="1"/>
        </p:nvSpPr>
        <p:spPr bwMode="auto">
          <a:xfrm>
            <a:off x="3368845" y="646196"/>
            <a:ext cx="4459705" cy="650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lnSpc>
                <a:spcPct val="85000"/>
              </a:lnSpc>
              <a:spcBef>
                <a:spcPct val="0"/>
              </a:spcBef>
              <a:spcAft>
                <a:spcPct val="0"/>
              </a:spcAft>
              <a:defRPr sz="2600">
                <a:solidFill>
                  <a:schemeClr val="tx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2pPr>
            <a:lvl3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3pPr>
            <a:lvl4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4pPr>
            <a:lvl5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5pPr>
            <a:lvl6pPr marL="457200" algn="l" rtl="0" fontAlgn="base">
              <a:lnSpc>
                <a:spcPct val="85000"/>
              </a:lnSpc>
              <a:spcBef>
                <a:spcPct val="0"/>
              </a:spcBef>
              <a:spcAft>
                <a:spcPct val="0"/>
              </a:spcAft>
              <a:defRPr sz="2600">
                <a:solidFill>
                  <a:schemeClr val="bg1"/>
                </a:solidFill>
                <a:latin typeface="Arial" pitchFamily="34" charset="0"/>
                <a:ea typeface="MS PGothic" pitchFamily="34" charset="-128"/>
              </a:defRPr>
            </a:lvl6pPr>
            <a:lvl7pPr marL="914400" algn="l" rtl="0" fontAlgn="base">
              <a:lnSpc>
                <a:spcPct val="85000"/>
              </a:lnSpc>
              <a:spcBef>
                <a:spcPct val="0"/>
              </a:spcBef>
              <a:spcAft>
                <a:spcPct val="0"/>
              </a:spcAft>
              <a:defRPr sz="2600">
                <a:solidFill>
                  <a:schemeClr val="bg1"/>
                </a:solidFill>
                <a:latin typeface="Arial" pitchFamily="34" charset="0"/>
                <a:ea typeface="MS PGothic" pitchFamily="34" charset="-128"/>
              </a:defRPr>
            </a:lvl7pPr>
            <a:lvl8pPr marL="1371600" algn="l" rtl="0" fontAlgn="base">
              <a:lnSpc>
                <a:spcPct val="85000"/>
              </a:lnSpc>
              <a:spcBef>
                <a:spcPct val="0"/>
              </a:spcBef>
              <a:spcAft>
                <a:spcPct val="0"/>
              </a:spcAft>
              <a:defRPr sz="2600">
                <a:solidFill>
                  <a:schemeClr val="bg1"/>
                </a:solidFill>
                <a:latin typeface="Arial" pitchFamily="34" charset="0"/>
                <a:ea typeface="MS PGothic" pitchFamily="34" charset="-128"/>
              </a:defRPr>
            </a:lvl8pPr>
            <a:lvl9pPr marL="1828800" algn="l" rtl="0" fontAlgn="base">
              <a:lnSpc>
                <a:spcPct val="85000"/>
              </a:lnSpc>
              <a:spcBef>
                <a:spcPct val="0"/>
              </a:spcBef>
              <a:spcAft>
                <a:spcPct val="0"/>
              </a:spcAft>
              <a:defRPr sz="2600">
                <a:solidFill>
                  <a:schemeClr val="bg1"/>
                </a:solidFill>
                <a:latin typeface="Arial" pitchFamily="34" charset="0"/>
                <a:ea typeface="MS PGothic" pitchFamily="34" charset="-128"/>
              </a:defRPr>
            </a:lvl9pPr>
          </a:lstStyle>
          <a:p>
            <a:pPr defTabSz="914400"/>
            <a:r>
              <a:rPr lang="en-US" sz="3200" b="1"/>
              <a:t>Creating our future</a:t>
            </a:r>
            <a:endParaRPr lang="en-GB" sz="3200" b="1" kern="0"/>
          </a:p>
        </p:txBody>
      </p:sp>
      <p:sp>
        <p:nvSpPr>
          <p:cNvPr id="19" name="Content Placeholder 2">
            <a:extLst>
              <a:ext uri="{FF2B5EF4-FFF2-40B4-BE49-F238E27FC236}">
                <a16:creationId xmlns:a16="http://schemas.microsoft.com/office/drawing/2014/main" xmlns="" id="{B677ADE4-CE33-2E46-B159-BFCF7CEDA222}"/>
              </a:ext>
            </a:extLst>
          </p:cNvPr>
          <p:cNvSpPr>
            <a:spLocks noGrp="1"/>
          </p:cNvSpPr>
          <p:nvPr>
            <p:ph idx="1" hasCustomPrompt="1"/>
          </p:nvPr>
        </p:nvSpPr>
        <p:spPr>
          <a:xfrm>
            <a:off x="3368845" y="3834697"/>
            <a:ext cx="4459705" cy="1484262"/>
          </a:xfrm>
        </p:spPr>
        <p:txBody>
          <a:bodyPr/>
          <a:lstStyle>
            <a:lvl1pPr marL="0" indent="0">
              <a:lnSpc>
                <a:spcPct val="100000"/>
              </a:lnSpc>
              <a:buNone/>
              <a:defRPr sz="2000"/>
            </a:lvl1pPr>
            <a:lvl2pPr>
              <a:lnSpc>
                <a:spcPct val="100000"/>
              </a:lnSpc>
              <a:buClr>
                <a:schemeClr val="tx1"/>
              </a:buClr>
              <a:defRPr sz="1600"/>
            </a:lvl2pPr>
            <a:lvl3pPr>
              <a:lnSpc>
                <a:spcPct val="100000"/>
              </a:lnSpc>
              <a:defRPr sz="1600"/>
            </a:lvl3pPr>
            <a:lvl4pPr marL="1627188" indent="-285750">
              <a:lnSpc>
                <a:spcPct val="100000"/>
              </a:lnSpc>
              <a:buFont typeface="Courier New" panose="02070309020205020404" pitchFamily="49" charset="0"/>
              <a:buChar char="o"/>
              <a:defRPr sz="1600"/>
            </a:lvl4pPr>
            <a:lvl5pPr marL="2087563" indent="-280988">
              <a:lnSpc>
                <a:spcPct val="100000"/>
              </a:lnSpc>
              <a:buFont typeface="Wingdings" pitchFamily="2" charset="2"/>
              <a:buChar char="§"/>
              <a:defRPr sz="1600"/>
            </a:lvl5pPr>
          </a:lstStyle>
          <a:p>
            <a:pPr marL="285750" indent="-285750">
              <a:buClr>
                <a:schemeClr val="tx1"/>
              </a:buClr>
              <a:buFont typeface="Arial" panose="020B0604020202020204" pitchFamily="34" charset="0"/>
              <a:buChar char="•"/>
            </a:pPr>
            <a:r>
              <a:rPr lang="en-US" b="1"/>
              <a:t>Strategy development</a:t>
            </a:r>
          </a:p>
          <a:p>
            <a:pPr marL="285750" indent="-285750">
              <a:buClr>
                <a:schemeClr val="tx1"/>
              </a:buClr>
              <a:buFont typeface="Arial" panose="020B0604020202020204" pitchFamily="34" charset="0"/>
              <a:buChar char="•"/>
            </a:pPr>
            <a:r>
              <a:rPr lang="en-US" b="1"/>
              <a:t>Transforming our </a:t>
            </a:r>
            <a:r>
              <a:rPr lang="en-US" b="1" err="1"/>
              <a:t>organisation</a:t>
            </a:r>
            <a:endParaRPr lang="en-US" b="1"/>
          </a:p>
          <a:p>
            <a:pPr marL="285750" indent="-285750">
              <a:buClr>
                <a:schemeClr val="tx1"/>
              </a:buClr>
              <a:buFont typeface="Arial" panose="020B0604020202020204" pitchFamily="34" charset="0"/>
              <a:buChar char="•"/>
            </a:pPr>
            <a:r>
              <a:rPr lang="en-US" b="1"/>
              <a:t>Our people plan</a:t>
            </a:r>
          </a:p>
          <a:p>
            <a:pPr marL="285750" indent="-285750">
              <a:buClr>
                <a:schemeClr val="tx1"/>
              </a:buClr>
              <a:buFont typeface="Arial" panose="020B0604020202020204" pitchFamily="34" charset="0"/>
              <a:buChar char="•"/>
            </a:pPr>
            <a:endParaRPr lang="en-US" b="1"/>
          </a:p>
        </p:txBody>
      </p:sp>
      <p:pic>
        <p:nvPicPr>
          <p:cNvPr id="11" name="Picture 10">
            <a:extLst>
              <a:ext uri="{FF2B5EF4-FFF2-40B4-BE49-F238E27FC236}">
                <a16:creationId xmlns:a16="http://schemas.microsoft.com/office/drawing/2014/main" xmlns="" id="{AA6E7EB5-3176-FE4E-ACA3-3C73DB105B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32788" y="5403887"/>
            <a:ext cx="393700" cy="393700"/>
          </a:xfrm>
          <a:prstGeom prst="rect">
            <a:avLst/>
          </a:prstGeom>
        </p:spPr>
      </p:pic>
      <p:pic>
        <p:nvPicPr>
          <p:cNvPr id="15" name="Picture 14">
            <a:extLst>
              <a:ext uri="{FF2B5EF4-FFF2-40B4-BE49-F238E27FC236}">
                <a16:creationId xmlns:a16="http://schemas.microsoft.com/office/drawing/2014/main" xmlns="" id="{5EF3E8B5-41F5-8C4F-ABF0-6D8EE2545CA9}"/>
              </a:ext>
              <a:ext uri="{C183D7F6-B498-43B3-948B-1728B52AA6E4}">
                <adec:decorative xmlns:adec="http://schemas.microsoft.com/office/drawing/2017/decorative" xmlns="" val="1"/>
              </a:ext>
            </a:extLst>
          </p:cNvPr>
          <p:cNvPicPr>
            <a:picLocks noChangeAspect="1"/>
          </p:cNvPicPr>
          <p:nvPr userDrawn="1"/>
        </p:nvPicPr>
        <p:blipFill>
          <a:blip r:embed="rId3"/>
          <a:stretch>
            <a:fillRect/>
          </a:stretch>
        </p:blipFill>
        <p:spPr>
          <a:xfrm>
            <a:off x="638342" y="658063"/>
            <a:ext cx="2257258" cy="2257258"/>
          </a:xfrm>
          <a:prstGeom prst="rect">
            <a:avLst/>
          </a:prstGeom>
        </p:spPr>
      </p:pic>
      <p:pic>
        <p:nvPicPr>
          <p:cNvPr id="20" name="Picture 19">
            <a:extLst>
              <a:ext uri="{FF2B5EF4-FFF2-40B4-BE49-F238E27FC236}">
                <a16:creationId xmlns:a16="http://schemas.microsoft.com/office/drawing/2014/main" xmlns="" id="{6F468921-426A-3640-BEEF-EBE5360F04BA}"/>
              </a:ext>
              <a:ext uri="{C183D7F6-B498-43B3-948B-1728B52AA6E4}">
                <adec:decorative xmlns:adec="http://schemas.microsoft.com/office/drawing/2017/decorative" xmlns="" val="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17512" y="6428510"/>
            <a:ext cx="932148" cy="189060"/>
          </a:xfrm>
          <a:prstGeom prst="rect">
            <a:avLst/>
          </a:prstGeom>
        </p:spPr>
      </p:pic>
    </p:spTree>
    <p:extLst>
      <p:ext uri="{BB962C8B-B14F-4D97-AF65-F5344CB8AC3E}">
        <p14:creationId xmlns:p14="http://schemas.microsoft.com/office/powerpoint/2010/main" val="1110116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cket Yellow - 2">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sp>
        <p:nvSpPr>
          <p:cNvPr id="16" name="Rectangle 15">
            <a:extLst>
              <a:ext uri="{FF2B5EF4-FFF2-40B4-BE49-F238E27FC236}">
                <a16:creationId xmlns:a16="http://schemas.microsoft.com/office/drawing/2014/main" xmlns="" id="{85A895B4-343E-5145-B871-0CA2E991C07A}"/>
              </a:ext>
            </a:extLst>
          </p:cNvPr>
          <p:cNvSpPr/>
          <p:nvPr userDrawn="1"/>
        </p:nvSpPr>
        <p:spPr bwMode="auto">
          <a:xfrm>
            <a:off x="0" y="0"/>
            <a:ext cx="8726488" cy="1392238"/>
          </a:xfrm>
          <a:prstGeom prst="rect">
            <a:avLst/>
          </a:prstGeom>
          <a:solidFill>
            <a:srgbClr val="FBEF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sp>
        <p:nvSpPr>
          <p:cNvPr id="17" name="Title 1">
            <a:extLst>
              <a:ext uri="{FF2B5EF4-FFF2-40B4-BE49-F238E27FC236}">
                <a16:creationId xmlns:a16="http://schemas.microsoft.com/office/drawing/2014/main" xmlns="" id="{82E74139-2C64-A545-AED3-A1B8258B7415}"/>
              </a:ext>
            </a:extLst>
          </p:cNvPr>
          <p:cNvSpPr>
            <a:spLocks noGrp="1"/>
          </p:cNvSpPr>
          <p:nvPr>
            <p:ph type="title"/>
          </p:nvPr>
        </p:nvSpPr>
        <p:spPr>
          <a:xfrm>
            <a:off x="647700" y="485775"/>
            <a:ext cx="7685088" cy="906463"/>
          </a:xfrm>
        </p:spPr>
        <p:txBody>
          <a:bodyPr/>
          <a:lstStyle/>
          <a:p>
            <a:r>
              <a:rPr lang="en-US"/>
              <a:t>Click to edit Master title style</a:t>
            </a:r>
            <a:endParaRPr lang="en-GB"/>
          </a:p>
        </p:txBody>
      </p:sp>
      <p:pic>
        <p:nvPicPr>
          <p:cNvPr id="18" name="Picture 17">
            <a:extLst>
              <a:ext uri="{FF2B5EF4-FFF2-40B4-BE49-F238E27FC236}">
                <a16:creationId xmlns:a16="http://schemas.microsoft.com/office/drawing/2014/main" xmlns="" id="{F9B265B5-7711-8E46-8B0B-C2B214253A7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32788" y="998538"/>
            <a:ext cx="393700" cy="393700"/>
          </a:xfrm>
          <a:prstGeom prst="rect">
            <a:avLst/>
          </a:prstGeom>
        </p:spPr>
      </p:pic>
      <p:pic>
        <p:nvPicPr>
          <p:cNvPr id="19" name="Picture 18">
            <a:extLst>
              <a:ext uri="{FF2B5EF4-FFF2-40B4-BE49-F238E27FC236}">
                <a16:creationId xmlns:a16="http://schemas.microsoft.com/office/drawing/2014/main" xmlns="" id="{2107AA62-053B-914F-A8D4-835EA82D3C7B}"/>
              </a:ext>
              <a:ext uri="{C183D7F6-B498-43B3-948B-1728B52AA6E4}">
                <adec:decorative xmlns:adec="http://schemas.microsoft.com/office/drawing/2017/decorative" xmlns="" val="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17512" y="6428510"/>
            <a:ext cx="932148" cy="189060"/>
          </a:xfrm>
          <a:prstGeom prst="rect">
            <a:avLst/>
          </a:prstGeom>
        </p:spPr>
      </p:pic>
      <p:pic>
        <p:nvPicPr>
          <p:cNvPr id="10" name="Picture 9">
            <a:extLst>
              <a:ext uri="{FF2B5EF4-FFF2-40B4-BE49-F238E27FC236}">
                <a16:creationId xmlns:a16="http://schemas.microsoft.com/office/drawing/2014/main" xmlns="" id="{5DB2E666-A5FC-D548-83F8-F79E45EAE125}"/>
              </a:ext>
              <a:ext uri="{C183D7F6-B498-43B3-948B-1728B52AA6E4}">
                <adec:decorative xmlns:adec="http://schemas.microsoft.com/office/drawing/2017/decorative" xmlns="" val="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47700" y="1795128"/>
            <a:ext cx="2073198" cy="2179176"/>
          </a:xfrm>
          <a:prstGeom prst="rect">
            <a:avLst/>
          </a:prstGeom>
        </p:spPr>
      </p:pic>
      <p:sp>
        <p:nvSpPr>
          <p:cNvPr id="11" name="Content Placeholder 2">
            <a:extLst>
              <a:ext uri="{FF2B5EF4-FFF2-40B4-BE49-F238E27FC236}">
                <a16:creationId xmlns:a16="http://schemas.microsoft.com/office/drawing/2014/main" xmlns="" id="{6B4B0E57-C327-1742-BF67-334E77A286D4}"/>
              </a:ext>
            </a:extLst>
          </p:cNvPr>
          <p:cNvSpPr>
            <a:spLocks noGrp="1"/>
          </p:cNvSpPr>
          <p:nvPr>
            <p:ph idx="1"/>
          </p:nvPr>
        </p:nvSpPr>
        <p:spPr>
          <a:xfrm>
            <a:off x="3155795" y="1798638"/>
            <a:ext cx="5229380" cy="4318000"/>
          </a:xfrm>
        </p:spPr>
        <p:txBody>
          <a:bodyPr/>
          <a:lstStyle>
            <a:lvl1pPr>
              <a:lnSpc>
                <a:spcPct val="100000"/>
              </a:lnSpc>
              <a:defRPr sz="1600"/>
            </a:lvl1pPr>
            <a:lvl2pPr>
              <a:lnSpc>
                <a:spcPct val="100000"/>
              </a:lnSpc>
              <a:buClr>
                <a:schemeClr val="tx1"/>
              </a:buClr>
              <a:defRPr sz="1600"/>
            </a:lvl2pPr>
            <a:lvl3pPr>
              <a:lnSpc>
                <a:spcPct val="100000"/>
              </a:lnSpc>
              <a:defRPr sz="1600"/>
            </a:lvl3pPr>
            <a:lvl4pPr marL="1627188" indent="-285750">
              <a:lnSpc>
                <a:spcPct val="100000"/>
              </a:lnSpc>
              <a:buFont typeface="Courier New" panose="02070309020205020404" pitchFamily="49" charset="0"/>
              <a:buChar char="o"/>
              <a:defRPr sz="1600"/>
            </a:lvl4pPr>
            <a:lvl5pPr marL="2087563" indent="-280988">
              <a:lnSpc>
                <a:spcPct val="100000"/>
              </a:lnSpc>
              <a:buFont typeface="Wingdings"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15996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ogramme Yellow">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sp>
        <p:nvSpPr>
          <p:cNvPr id="16" name="Rectangle 15">
            <a:extLst>
              <a:ext uri="{FF2B5EF4-FFF2-40B4-BE49-F238E27FC236}">
                <a16:creationId xmlns:a16="http://schemas.microsoft.com/office/drawing/2014/main" xmlns="" id="{85A895B4-343E-5145-B871-0CA2E991C07A}"/>
              </a:ext>
            </a:extLst>
          </p:cNvPr>
          <p:cNvSpPr/>
          <p:nvPr userDrawn="1"/>
        </p:nvSpPr>
        <p:spPr bwMode="auto">
          <a:xfrm>
            <a:off x="0" y="0"/>
            <a:ext cx="8726488" cy="1392238"/>
          </a:xfrm>
          <a:prstGeom prst="rect">
            <a:avLst/>
          </a:prstGeom>
          <a:solidFill>
            <a:srgbClr val="FBEF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sp>
        <p:nvSpPr>
          <p:cNvPr id="17" name="Title 1">
            <a:extLst>
              <a:ext uri="{FF2B5EF4-FFF2-40B4-BE49-F238E27FC236}">
                <a16:creationId xmlns:a16="http://schemas.microsoft.com/office/drawing/2014/main" xmlns="" id="{82E74139-2C64-A545-AED3-A1B8258B7415}"/>
              </a:ext>
            </a:extLst>
          </p:cNvPr>
          <p:cNvSpPr>
            <a:spLocks noGrp="1"/>
          </p:cNvSpPr>
          <p:nvPr>
            <p:ph type="title"/>
          </p:nvPr>
        </p:nvSpPr>
        <p:spPr>
          <a:xfrm>
            <a:off x="647700" y="485775"/>
            <a:ext cx="7685088" cy="906463"/>
          </a:xfrm>
        </p:spPr>
        <p:txBody>
          <a:bodyPr/>
          <a:lstStyle/>
          <a:p>
            <a:r>
              <a:rPr lang="en-US"/>
              <a:t>Click to edit Master title style</a:t>
            </a:r>
            <a:endParaRPr lang="en-GB"/>
          </a:p>
        </p:txBody>
      </p:sp>
      <p:pic>
        <p:nvPicPr>
          <p:cNvPr id="18" name="Picture 17">
            <a:extLst>
              <a:ext uri="{FF2B5EF4-FFF2-40B4-BE49-F238E27FC236}">
                <a16:creationId xmlns:a16="http://schemas.microsoft.com/office/drawing/2014/main" xmlns="" id="{F9B265B5-7711-8E46-8B0B-C2B214253A7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32788" y="998538"/>
            <a:ext cx="393700" cy="393700"/>
          </a:xfrm>
          <a:prstGeom prst="rect">
            <a:avLst/>
          </a:prstGeom>
        </p:spPr>
      </p:pic>
      <p:pic>
        <p:nvPicPr>
          <p:cNvPr id="19" name="Picture 18">
            <a:extLst>
              <a:ext uri="{FF2B5EF4-FFF2-40B4-BE49-F238E27FC236}">
                <a16:creationId xmlns:a16="http://schemas.microsoft.com/office/drawing/2014/main" xmlns="" id="{2107AA62-053B-914F-A8D4-835EA82D3C7B}"/>
              </a:ext>
              <a:ext uri="{C183D7F6-B498-43B3-948B-1728B52AA6E4}">
                <adec:decorative xmlns:adec="http://schemas.microsoft.com/office/drawing/2017/decorative" xmlns="" val="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17512" y="6428510"/>
            <a:ext cx="932148" cy="189060"/>
          </a:xfrm>
          <a:prstGeom prst="rect">
            <a:avLst/>
          </a:prstGeom>
        </p:spPr>
      </p:pic>
      <p:sp>
        <p:nvSpPr>
          <p:cNvPr id="11" name="Content Placeholder 2">
            <a:extLst>
              <a:ext uri="{FF2B5EF4-FFF2-40B4-BE49-F238E27FC236}">
                <a16:creationId xmlns:a16="http://schemas.microsoft.com/office/drawing/2014/main" xmlns="" id="{6B4B0E57-C327-1742-BF67-334E77A286D4}"/>
              </a:ext>
            </a:extLst>
          </p:cNvPr>
          <p:cNvSpPr>
            <a:spLocks noGrp="1"/>
          </p:cNvSpPr>
          <p:nvPr>
            <p:ph idx="1"/>
          </p:nvPr>
        </p:nvSpPr>
        <p:spPr>
          <a:xfrm>
            <a:off x="3155795" y="1798638"/>
            <a:ext cx="5229380" cy="4318000"/>
          </a:xfrm>
        </p:spPr>
        <p:txBody>
          <a:bodyPr/>
          <a:lstStyle>
            <a:lvl1pPr>
              <a:lnSpc>
                <a:spcPct val="100000"/>
              </a:lnSpc>
              <a:defRPr sz="1600"/>
            </a:lvl1pPr>
            <a:lvl2pPr>
              <a:lnSpc>
                <a:spcPct val="100000"/>
              </a:lnSpc>
              <a:buClr>
                <a:schemeClr val="tx1"/>
              </a:buClr>
              <a:defRPr sz="1600"/>
            </a:lvl2pPr>
            <a:lvl3pPr>
              <a:lnSpc>
                <a:spcPct val="100000"/>
              </a:lnSpc>
              <a:defRPr sz="1600"/>
            </a:lvl3pPr>
            <a:lvl4pPr marL="1627188" indent="-285750">
              <a:lnSpc>
                <a:spcPct val="100000"/>
              </a:lnSpc>
              <a:buFont typeface="Courier New" panose="02070309020205020404" pitchFamily="49" charset="0"/>
              <a:buChar char="o"/>
              <a:defRPr sz="1600"/>
            </a:lvl4pPr>
            <a:lvl5pPr marL="2087563" indent="-280988">
              <a:lnSpc>
                <a:spcPct val="100000"/>
              </a:lnSpc>
              <a:buFont typeface="Wingdings"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3221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0F4DF103-7B4B-6A4F-8D91-6CC0493872BE}"/>
              </a:ext>
            </a:extLst>
          </p:cNvPr>
          <p:cNvSpPr/>
          <p:nvPr userDrawn="1"/>
        </p:nvSpPr>
        <p:spPr bwMode="auto">
          <a:xfrm>
            <a:off x="0" y="0"/>
            <a:ext cx="8726488" cy="1392238"/>
          </a:xfrm>
          <a:prstGeom prst="rect">
            <a:avLst/>
          </a:prstGeom>
          <a:solidFill>
            <a:srgbClr val="C19B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pic>
        <p:nvPicPr>
          <p:cNvPr id="6" name="Picture 5">
            <a:extLst>
              <a:ext uri="{FF2B5EF4-FFF2-40B4-BE49-F238E27FC236}">
                <a16:creationId xmlns:a16="http://schemas.microsoft.com/office/drawing/2014/main" xmlns="" id="{89C0742A-22EB-4940-98D3-FE5D39DC63F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5400000">
            <a:off x="8332788" y="998538"/>
            <a:ext cx="393700" cy="393700"/>
          </a:xfrm>
          <a:prstGeom prst="rect">
            <a:avLst/>
          </a:prstGeom>
        </p:spPr>
      </p:pic>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pic>
        <p:nvPicPr>
          <p:cNvPr id="7" name="Picture 6">
            <a:extLst>
              <a:ext uri="{FF2B5EF4-FFF2-40B4-BE49-F238E27FC236}">
                <a16:creationId xmlns:a16="http://schemas.microsoft.com/office/drawing/2014/main" xmlns="" id="{DD8077B7-D960-3547-97E3-57D6BA72BAC2}"/>
              </a:ext>
              <a:ext uri="{C183D7F6-B498-43B3-948B-1728B52AA6E4}">
                <adec:decorative xmlns:adec="http://schemas.microsoft.com/office/drawing/2017/decorative" xmlns="" val="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17512" y="6428508"/>
            <a:ext cx="932147" cy="189060"/>
          </a:xfrm>
          <a:prstGeom prst="rect">
            <a:avLst/>
          </a:prstGeom>
        </p:spPr>
      </p:pic>
      <p:sp>
        <p:nvSpPr>
          <p:cNvPr id="9" name="Content Placeholder 2">
            <a:extLst>
              <a:ext uri="{FF2B5EF4-FFF2-40B4-BE49-F238E27FC236}">
                <a16:creationId xmlns:a16="http://schemas.microsoft.com/office/drawing/2014/main" xmlns="" id="{2E0EE354-27E3-B441-B236-000DD65D865C}"/>
              </a:ext>
            </a:extLst>
          </p:cNvPr>
          <p:cNvSpPr>
            <a:spLocks noGrp="1"/>
          </p:cNvSpPr>
          <p:nvPr>
            <p:ph idx="11" hasCustomPrompt="1"/>
          </p:nvPr>
        </p:nvSpPr>
        <p:spPr>
          <a:xfrm>
            <a:off x="2434442" y="1798638"/>
            <a:ext cx="5950733" cy="4318000"/>
          </a:xfrm>
        </p:spPr>
        <p:txBody>
          <a:bodyPr/>
          <a:lstStyle>
            <a:lvl1pPr>
              <a:buClr>
                <a:srgbClr val="7030A0"/>
              </a:buClr>
              <a:defRPr/>
            </a:lvl1pPr>
          </a:lstStyle>
          <a:p>
            <a:pPr marL="285750" indent="-285750">
              <a:lnSpc>
                <a:spcPct val="100000"/>
              </a:lnSpc>
              <a:buClr>
                <a:schemeClr val="tx1"/>
              </a:buClr>
              <a:buFont typeface="Arial" panose="020B0604020202020204" pitchFamily="34" charset="0"/>
              <a:buChar char="•"/>
            </a:pPr>
            <a:r>
              <a:rPr lang="en-GB" sz="1800"/>
              <a:t>Place copy here</a:t>
            </a:r>
          </a:p>
          <a:p>
            <a:pPr marL="285750" indent="-285750">
              <a:lnSpc>
                <a:spcPct val="100000"/>
              </a:lnSpc>
              <a:buClr>
                <a:schemeClr val="tx1"/>
              </a:buClr>
              <a:buFont typeface="Arial" panose="020B0604020202020204" pitchFamily="34" charset="0"/>
              <a:buChar char="•"/>
            </a:pPr>
            <a:r>
              <a:rPr lang="en-GB" sz="1800"/>
              <a:t>Place copy here</a:t>
            </a:r>
            <a:endParaRPr lang="en-US" sz="1800"/>
          </a:p>
          <a:p>
            <a:pPr>
              <a:lnSpc>
                <a:spcPct val="100000"/>
              </a:lnSpc>
            </a:pPr>
            <a:endParaRPr lang="en-US" sz="1800"/>
          </a:p>
          <a:p>
            <a:pPr>
              <a:lnSpc>
                <a:spcPct val="100000"/>
              </a:lnSpc>
            </a:pPr>
            <a:endParaRPr lang="en-US" sz="1800"/>
          </a:p>
        </p:txBody>
      </p:sp>
      <p:sp>
        <p:nvSpPr>
          <p:cNvPr id="10" name="Title 1">
            <a:extLst>
              <a:ext uri="{FF2B5EF4-FFF2-40B4-BE49-F238E27FC236}">
                <a16:creationId xmlns:a16="http://schemas.microsoft.com/office/drawing/2014/main" xmlns="" id="{A440C31F-5DBA-0044-B3DE-D0C888D6C8D4}"/>
              </a:ext>
            </a:extLst>
          </p:cNvPr>
          <p:cNvSpPr>
            <a:spLocks noGrp="1"/>
          </p:cNvSpPr>
          <p:nvPr>
            <p:ph type="title" hasCustomPrompt="1"/>
          </p:nvPr>
        </p:nvSpPr>
        <p:spPr>
          <a:xfrm>
            <a:off x="647700" y="485775"/>
            <a:ext cx="5578475" cy="906463"/>
          </a:xfrm>
        </p:spPr>
        <p:txBody>
          <a:bodyPr/>
          <a:lstStyle>
            <a:lvl1pPr>
              <a:defRPr sz="3200"/>
            </a:lvl1pPr>
          </a:lstStyle>
          <a:p>
            <a:r>
              <a:rPr lang="en-US"/>
              <a:t>Agenda</a:t>
            </a:r>
            <a:endParaRPr lang="en-GB"/>
          </a:p>
        </p:txBody>
      </p:sp>
      <p:pic>
        <p:nvPicPr>
          <p:cNvPr id="8" name="Picture 7">
            <a:extLst>
              <a:ext uri="{FF2B5EF4-FFF2-40B4-BE49-F238E27FC236}">
                <a16:creationId xmlns:a16="http://schemas.microsoft.com/office/drawing/2014/main" xmlns="" id="{A2E4CDD1-73DB-46FD-8BEA-61B74FF9E6F4}"/>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4214855" y="1642010"/>
            <a:ext cx="4929145" cy="5215990"/>
          </a:xfrm>
          <a:prstGeom prst="rect">
            <a:avLst/>
          </a:prstGeom>
        </p:spPr>
      </p:pic>
    </p:spTree>
    <p:extLst>
      <p:ext uri="{BB962C8B-B14F-4D97-AF65-F5344CB8AC3E}">
        <p14:creationId xmlns:p14="http://schemas.microsoft.com/office/powerpoint/2010/main" val="1485217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0F4DF103-7B4B-6A4F-8D91-6CC0493872BE}"/>
              </a:ext>
            </a:extLst>
          </p:cNvPr>
          <p:cNvSpPr/>
          <p:nvPr userDrawn="1"/>
        </p:nvSpPr>
        <p:spPr bwMode="auto">
          <a:xfrm>
            <a:off x="426322" y="646770"/>
            <a:ext cx="8300166" cy="5601630"/>
          </a:xfrm>
          <a:prstGeom prst="rect">
            <a:avLst/>
          </a:prstGeom>
          <a:solidFill>
            <a:srgbClr val="94F9F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sp>
        <p:nvSpPr>
          <p:cNvPr id="11" name="Content Placeholder 2">
            <a:extLst>
              <a:ext uri="{FF2B5EF4-FFF2-40B4-BE49-F238E27FC236}">
                <a16:creationId xmlns:a16="http://schemas.microsoft.com/office/drawing/2014/main" xmlns="" id="{028BB7C3-B75E-CF48-A217-C95B758F1306}"/>
              </a:ext>
            </a:extLst>
          </p:cNvPr>
          <p:cNvSpPr>
            <a:spLocks noGrp="1"/>
          </p:cNvSpPr>
          <p:nvPr>
            <p:ph idx="1" hasCustomPrompt="1"/>
          </p:nvPr>
        </p:nvSpPr>
        <p:spPr>
          <a:xfrm>
            <a:off x="789840" y="1207621"/>
            <a:ext cx="4604523" cy="492736"/>
          </a:xfrm>
        </p:spPr>
        <p:txBody>
          <a:bodyPr/>
          <a:lstStyle>
            <a:lvl1pPr>
              <a:defRPr sz="2800" b="1"/>
            </a:lvl1pPr>
            <a:lvl2pPr>
              <a:buClr>
                <a:schemeClr val="tx1"/>
              </a:buClr>
              <a:defRPr sz="1600"/>
            </a:lvl2pPr>
            <a:lvl3pPr>
              <a:defRPr sz="1600"/>
            </a:lvl3pPr>
            <a:lvl4pPr marL="1627188" indent="-285750">
              <a:buFont typeface="Courier New" panose="02070309020205020404" pitchFamily="49" charset="0"/>
              <a:buChar char="o"/>
              <a:defRPr sz="1600"/>
            </a:lvl4pPr>
            <a:lvl5pPr marL="2087563" indent="-280988">
              <a:buFont typeface="Wingdings" pitchFamily="2" charset="2"/>
              <a:buChar char="§"/>
              <a:defRPr sz="1600"/>
            </a:lvl5pPr>
          </a:lstStyle>
          <a:p>
            <a:pPr lvl="0"/>
            <a:r>
              <a:rPr lang="en-US"/>
              <a:t>Vision</a:t>
            </a:r>
            <a:endParaRPr lang="en-GB"/>
          </a:p>
        </p:txBody>
      </p:sp>
      <p:sp>
        <p:nvSpPr>
          <p:cNvPr id="13" name="Content Placeholder 2">
            <a:extLst>
              <a:ext uri="{FF2B5EF4-FFF2-40B4-BE49-F238E27FC236}">
                <a16:creationId xmlns:a16="http://schemas.microsoft.com/office/drawing/2014/main" xmlns="" id="{BA3D5CA7-31E5-D849-A75C-F9C87CDAB093}"/>
              </a:ext>
            </a:extLst>
          </p:cNvPr>
          <p:cNvSpPr>
            <a:spLocks noGrp="1"/>
          </p:cNvSpPr>
          <p:nvPr>
            <p:ph idx="11" hasCustomPrompt="1"/>
          </p:nvPr>
        </p:nvSpPr>
        <p:spPr>
          <a:xfrm>
            <a:off x="789840" y="1776336"/>
            <a:ext cx="4306267" cy="2438826"/>
          </a:xfrm>
        </p:spPr>
        <p:txBody>
          <a:bodyPr/>
          <a:lstStyle>
            <a:lvl1pPr>
              <a:lnSpc>
                <a:spcPct val="100000"/>
              </a:lnSpc>
              <a:defRPr sz="2600"/>
            </a:lvl1pPr>
            <a:lvl2pPr>
              <a:buClr>
                <a:schemeClr val="tx1"/>
              </a:buClr>
              <a:defRPr sz="1600"/>
            </a:lvl2pPr>
            <a:lvl3pPr>
              <a:defRPr sz="1600"/>
            </a:lvl3pPr>
            <a:lvl4pPr marL="1627188" indent="-285750">
              <a:buFont typeface="Courier New" panose="02070309020205020404" pitchFamily="49" charset="0"/>
              <a:buChar char="o"/>
              <a:defRPr sz="1600"/>
            </a:lvl4pPr>
            <a:lvl5pPr marL="2087563" indent="-280988">
              <a:buFont typeface="Wingdings" pitchFamily="2" charset="2"/>
              <a:buChar char="§"/>
              <a:defRPr sz="1600"/>
            </a:lvl5pPr>
          </a:lstStyle>
          <a:p>
            <a:pPr lvl="0"/>
            <a:r>
              <a:rPr lang="en-US"/>
              <a:t>A world-class regulator, </a:t>
            </a:r>
            <a:br>
              <a:rPr lang="en-US"/>
            </a:br>
            <a:r>
              <a:rPr lang="en-US"/>
              <a:t>able to drive improvements in how people experience health and care services, </a:t>
            </a:r>
            <a:br>
              <a:rPr lang="en-US"/>
            </a:br>
            <a:r>
              <a:rPr lang="en-US"/>
              <a:t>working together for a safer future.</a:t>
            </a:r>
            <a:endParaRPr lang="en-GB"/>
          </a:p>
        </p:txBody>
      </p:sp>
      <p:pic>
        <p:nvPicPr>
          <p:cNvPr id="9" name="Picture 8">
            <a:extLst>
              <a:ext uri="{FF2B5EF4-FFF2-40B4-BE49-F238E27FC236}">
                <a16:creationId xmlns:a16="http://schemas.microsoft.com/office/drawing/2014/main" xmlns="" id="{CD88714B-2798-8547-8158-FD447CFA2A2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10800000">
            <a:off x="426322" y="646770"/>
            <a:ext cx="393700" cy="393700"/>
          </a:xfrm>
          <a:prstGeom prst="rect">
            <a:avLst/>
          </a:prstGeom>
        </p:spPr>
      </p:pic>
      <p:pic>
        <p:nvPicPr>
          <p:cNvPr id="10" name="Picture 9">
            <a:extLst>
              <a:ext uri="{FF2B5EF4-FFF2-40B4-BE49-F238E27FC236}">
                <a16:creationId xmlns:a16="http://schemas.microsoft.com/office/drawing/2014/main" xmlns="" id="{CBF8851E-36F7-E040-AC89-C89DE0FDF10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17513" y="6428512"/>
            <a:ext cx="932148" cy="189060"/>
          </a:xfrm>
          <a:prstGeom prst="rect">
            <a:avLst/>
          </a:prstGeom>
        </p:spPr>
      </p:pic>
    </p:spTree>
    <p:extLst>
      <p:ext uri="{BB962C8B-B14F-4D97-AF65-F5344CB8AC3E}">
        <p14:creationId xmlns:p14="http://schemas.microsoft.com/office/powerpoint/2010/main" val="3862868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0F4DF103-7B4B-6A4F-8D91-6CC0493872BE}"/>
              </a:ext>
            </a:extLst>
          </p:cNvPr>
          <p:cNvSpPr/>
          <p:nvPr userDrawn="1"/>
        </p:nvSpPr>
        <p:spPr bwMode="auto">
          <a:xfrm>
            <a:off x="0" y="0"/>
            <a:ext cx="8726488" cy="1392238"/>
          </a:xfrm>
          <a:prstGeom prst="rect">
            <a:avLst/>
          </a:prstGeom>
          <a:solidFill>
            <a:srgbClr val="94F9F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sp>
        <p:nvSpPr>
          <p:cNvPr id="2" name="Title 1"/>
          <p:cNvSpPr>
            <a:spLocks noGrp="1"/>
          </p:cNvSpPr>
          <p:nvPr>
            <p:ph type="title"/>
          </p:nvPr>
        </p:nvSpPr>
        <p:spPr>
          <a:xfrm>
            <a:off x="647700" y="485775"/>
            <a:ext cx="7685088" cy="906463"/>
          </a:xfrm>
        </p:spPr>
        <p:txBody>
          <a:bodyPr/>
          <a:lstStyle>
            <a:lvl1pPr>
              <a:defRPr sz="3200"/>
            </a:lvl1pPr>
          </a:lstStyle>
          <a:p>
            <a:r>
              <a:rPr lang="en-US"/>
              <a:t>Click to edit Master title style</a:t>
            </a:r>
            <a:endParaRPr lang="en-GB"/>
          </a:p>
        </p:txBody>
      </p:sp>
      <p:sp>
        <p:nvSpPr>
          <p:cNvPr id="3" name="Content Placeholder 2"/>
          <p:cNvSpPr>
            <a:spLocks noGrp="1"/>
          </p:cNvSpPr>
          <p:nvPr>
            <p:ph idx="1"/>
          </p:nvPr>
        </p:nvSpPr>
        <p:spPr/>
        <p:txBody>
          <a:bodyPr/>
          <a:lstStyle>
            <a:lvl1pPr>
              <a:lnSpc>
                <a:spcPct val="100000"/>
              </a:lnSpc>
              <a:defRPr sz="1600"/>
            </a:lvl1pPr>
            <a:lvl2pPr>
              <a:lnSpc>
                <a:spcPct val="100000"/>
              </a:lnSpc>
              <a:buClr>
                <a:schemeClr val="tx1"/>
              </a:buClr>
              <a:defRPr sz="1600"/>
            </a:lvl2pPr>
            <a:lvl3pPr>
              <a:lnSpc>
                <a:spcPct val="100000"/>
              </a:lnSpc>
              <a:defRPr sz="1600"/>
            </a:lvl3pPr>
            <a:lvl4pPr marL="1627188" indent="-285750">
              <a:lnSpc>
                <a:spcPct val="100000"/>
              </a:lnSpc>
              <a:buFont typeface="Courier New" panose="02070309020205020404" pitchFamily="49" charset="0"/>
              <a:buChar char="o"/>
              <a:defRPr sz="1600"/>
            </a:lvl4pPr>
            <a:lvl5pPr marL="2087563" indent="-280988">
              <a:lnSpc>
                <a:spcPct val="100000"/>
              </a:lnSpc>
              <a:buFont typeface="Wingdings"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pic>
        <p:nvPicPr>
          <p:cNvPr id="10" name="Picture 9">
            <a:extLst>
              <a:ext uri="{FF2B5EF4-FFF2-40B4-BE49-F238E27FC236}">
                <a16:creationId xmlns:a16="http://schemas.microsoft.com/office/drawing/2014/main" xmlns="" id="{1A09922C-F98D-444D-84ED-1DF586FA7412}"/>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32788" y="997286"/>
            <a:ext cx="393700" cy="393700"/>
          </a:xfrm>
          <a:prstGeom prst="rect">
            <a:avLst/>
          </a:prstGeom>
        </p:spPr>
      </p:pic>
      <p:pic>
        <p:nvPicPr>
          <p:cNvPr id="11" name="Picture 10">
            <a:extLst>
              <a:ext uri="{FF2B5EF4-FFF2-40B4-BE49-F238E27FC236}">
                <a16:creationId xmlns:a16="http://schemas.microsoft.com/office/drawing/2014/main" xmlns="" id="{FB12F273-87BA-AC4D-B9FC-82E0FC4576CE}"/>
              </a:ext>
              <a:ext uri="{C183D7F6-B498-43B3-948B-1728B52AA6E4}">
                <adec:decorative xmlns:adec="http://schemas.microsoft.com/office/drawing/2017/decorative" xmlns="" val="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17513" y="6428512"/>
            <a:ext cx="932148" cy="189060"/>
          </a:xfrm>
          <a:prstGeom prst="rect">
            <a:avLst/>
          </a:prstGeom>
        </p:spPr>
      </p:pic>
    </p:spTree>
    <p:extLst>
      <p:ext uri="{BB962C8B-B14F-4D97-AF65-F5344CB8AC3E}">
        <p14:creationId xmlns:p14="http://schemas.microsoft.com/office/powerpoint/2010/main" val="81059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cket Green -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F4DE75C2-CA28-7341-BD45-F845BC21CEB6}"/>
              </a:ext>
            </a:extLst>
          </p:cNvPr>
          <p:cNvSpPr/>
          <p:nvPr userDrawn="1"/>
        </p:nvSpPr>
        <p:spPr bwMode="auto">
          <a:xfrm>
            <a:off x="0" y="1"/>
            <a:ext cx="8726488" cy="5797586"/>
          </a:xfrm>
          <a:prstGeom prst="rect">
            <a:avLst/>
          </a:prstGeom>
          <a:solidFill>
            <a:srgbClr val="62F2B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pic>
        <p:nvPicPr>
          <p:cNvPr id="15" name="Picture 14">
            <a:extLst>
              <a:ext uri="{FF2B5EF4-FFF2-40B4-BE49-F238E27FC236}">
                <a16:creationId xmlns:a16="http://schemas.microsoft.com/office/drawing/2014/main" xmlns="" id="{B39340FC-FDCC-E34B-8FBA-5275EB64EF75}"/>
              </a:ext>
              <a:ext uri="{C183D7F6-B498-43B3-948B-1728B52AA6E4}">
                <adec:decorative xmlns:adec="http://schemas.microsoft.com/office/drawing/2017/decorative" xmlns=""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17512" y="6428509"/>
            <a:ext cx="932148" cy="189060"/>
          </a:xfrm>
          <a:prstGeom prst="rect">
            <a:avLst/>
          </a:prstGeom>
        </p:spPr>
      </p:pic>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sp>
        <p:nvSpPr>
          <p:cNvPr id="16" name="Rectangle 3">
            <a:extLst>
              <a:ext uri="{FF2B5EF4-FFF2-40B4-BE49-F238E27FC236}">
                <a16:creationId xmlns:a16="http://schemas.microsoft.com/office/drawing/2014/main" xmlns="" id="{04D12A84-674B-BE47-9643-0045C37181BF}"/>
              </a:ext>
            </a:extLst>
          </p:cNvPr>
          <p:cNvSpPr>
            <a:spLocks noGrp="1" noChangeArrowheads="1"/>
          </p:cNvSpPr>
          <p:nvPr>
            <p:ph type="ctrTitle" hasCustomPrompt="1"/>
          </p:nvPr>
        </p:nvSpPr>
        <p:spPr>
          <a:xfrm>
            <a:off x="3368845" y="1539042"/>
            <a:ext cx="4459705" cy="1844842"/>
          </a:xfrm>
          <a:noFill/>
        </p:spPr>
        <p:txBody>
          <a:bodyPr anchor="t"/>
          <a:lstStyle>
            <a:lvl1pPr algn="l">
              <a:lnSpc>
                <a:spcPct val="100000"/>
              </a:lnSpc>
              <a:defRPr sz="2600" b="0">
                <a:solidFill>
                  <a:schemeClr val="tx1"/>
                </a:solidFill>
              </a:defRPr>
            </a:lvl1pPr>
          </a:lstStyle>
          <a:p>
            <a:pPr lvl="0"/>
            <a:r>
              <a:rPr lang="en-US"/>
              <a:t>Putting in place the systems and processes we need </a:t>
            </a:r>
            <a:br>
              <a:rPr lang="en-US"/>
            </a:br>
            <a:r>
              <a:rPr lang="en-US"/>
              <a:t>to make our transformation </a:t>
            </a:r>
            <a:br>
              <a:rPr lang="en-US"/>
            </a:br>
            <a:r>
              <a:rPr lang="en-US"/>
              <a:t>a reality</a:t>
            </a:r>
            <a:br>
              <a:rPr lang="en-US"/>
            </a:br>
            <a:r>
              <a:rPr lang="en-US"/>
              <a:t/>
            </a:r>
            <a:br>
              <a:rPr lang="en-US"/>
            </a:br>
            <a:r>
              <a:rPr lang="en-US"/>
              <a:t/>
            </a:r>
            <a:br>
              <a:rPr lang="en-US"/>
            </a:br>
            <a:endParaRPr lang="en-US" altLang="en-US" noProof="0"/>
          </a:p>
        </p:txBody>
      </p:sp>
      <p:pic>
        <p:nvPicPr>
          <p:cNvPr id="6" name="Picture 5">
            <a:extLst>
              <a:ext uri="{FF2B5EF4-FFF2-40B4-BE49-F238E27FC236}">
                <a16:creationId xmlns:a16="http://schemas.microsoft.com/office/drawing/2014/main" xmlns="" id="{0C04E1C7-AF83-FC47-B08D-0A5A1E8C640E}"/>
              </a:ext>
              <a:ext uri="{C183D7F6-B498-43B3-948B-1728B52AA6E4}">
                <adec:decorative xmlns:adec="http://schemas.microsoft.com/office/drawing/2017/decorative" xmlns="" val="1"/>
              </a:ext>
            </a:extLst>
          </p:cNvPr>
          <p:cNvPicPr>
            <a:picLocks noChangeAspect="1"/>
          </p:cNvPicPr>
          <p:nvPr userDrawn="1"/>
        </p:nvPicPr>
        <p:blipFill>
          <a:blip r:embed="rId3"/>
          <a:stretch>
            <a:fillRect/>
          </a:stretch>
        </p:blipFill>
        <p:spPr>
          <a:xfrm>
            <a:off x="638342" y="646363"/>
            <a:ext cx="2257258" cy="2257258"/>
          </a:xfrm>
          <a:prstGeom prst="rect">
            <a:avLst/>
          </a:prstGeom>
        </p:spPr>
      </p:pic>
      <p:sp>
        <p:nvSpPr>
          <p:cNvPr id="18" name="Title 1">
            <a:extLst>
              <a:ext uri="{FF2B5EF4-FFF2-40B4-BE49-F238E27FC236}">
                <a16:creationId xmlns:a16="http://schemas.microsoft.com/office/drawing/2014/main" xmlns="" id="{A2164C1A-C0E3-1141-A4F8-3B2A4850D131}"/>
              </a:ext>
            </a:extLst>
          </p:cNvPr>
          <p:cNvSpPr txBox="1">
            <a:spLocks/>
          </p:cNvSpPr>
          <p:nvPr userDrawn="1"/>
        </p:nvSpPr>
        <p:spPr bwMode="auto">
          <a:xfrm>
            <a:off x="3368845" y="646195"/>
            <a:ext cx="4459705" cy="1118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lnSpc>
                <a:spcPct val="85000"/>
              </a:lnSpc>
              <a:spcBef>
                <a:spcPct val="0"/>
              </a:spcBef>
              <a:spcAft>
                <a:spcPct val="0"/>
              </a:spcAft>
              <a:defRPr sz="2600">
                <a:solidFill>
                  <a:schemeClr val="tx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2pPr>
            <a:lvl3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3pPr>
            <a:lvl4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4pPr>
            <a:lvl5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5pPr>
            <a:lvl6pPr marL="457200" algn="l" rtl="0" fontAlgn="base">
              <a:lnSpc>
                <a:spcPct val="85000"/>
              </a:lnSpc>
              <a:spcBef>
                <a:spcPct val="0"/>
              </a:spcBef>
              <a:spcAft>
                <a:spcPct val="0"/>
              </a:spcAft>
              <a:defRPr sz="2600">
                <a:solidFill>
                  <a:schemeClr val="bg1"/>
                </a:solidFill>
                <a:latin typeface="Arial" pitchFamily="34" charset="0"/>
                <a:ea typeface="MS PGothic" pitchFamily="34" charset="-128"/>
              </a:defRPr>
            </a:lvl6pPr>
            <a:lvl7pPr marL="914400" algn="l" rtl="0" fontAlgn="base">
              <a:lnSpc>
                <a:spcPct val="85000"/>
              </a:lnSpc>
              <a:spcBef>
                <a:spcPct val="0"/>
              </a:spcBef>
              <a:spcAft>
                <a:spcPct val="0"/>
              </a:spcAft>
              <a:defRPr sz="2600">
                <a:solidFill>
                  <a:schemeClr val="bg1"/>
                </a:solidFill>
                <a:latin typeface="Arial" pitchFamily="34" charset="0"/>
                <a:ea typeface="MS PGothic" pitchFamily="34" charset="-128"/>
              </a:defRPr>
            </a:lvl7pPr>
            <a:lvl8pPr marL="1371600" algn="l" rtl="0" fontAlgn="base">
              <a:lnSpc>
                <a:spcPct val="85000"/>
              </a:lnSpc>
              <a:spcBef>
                <a:spcPct val="0"/>
              </a:spcBef>
              <a:spcAft>
                <a:spcPct val="0"/>
              </a:spcAft>
              <a:defRPr sz="2600">
                <a:solidFill>
                  <a:schemeClr val="bg1"/>
                </a:solidFill>
                <a:latin typeface="Arial" pitchFamily="34" charset="0"/>
                <a:ea typeface="MS PGothic" pitchFamily="34" charset="-128"/>
              </a:defRPr>
            </a:lvl8pPr>
            <a:lvl9pPr marL="1828800" algn="l" rtl="0" fontAlgn="base">
              <a:lnSpc>
                <a:spcPct val="85000"/>
              </a:lnSpc>
              <a:spcBef>
                <a:spcPct val="0"/>
              </a:spcBef>
              <a:spcAft>
                <a:spcPct val="0"/>
              </a:spcAft>
              <a:defRPr sz="2600">
                <a:solidFill>
                  <a:schemeClr val="bg1"/>
                </a:solidFill>
                <a:latin typeface="Arial" pitchFamily="34" charset="0"/>
                <a:ea typeface="MS PGothic" pitchFamily="34" charset="-128"/>
              </a:defRPr>
            </a:lvl9pPr>
          </a:lstStyle>
          <a:p>
            <a:pPr defTabSz="914400"/>
            <a:r>
              <a:rPr lang="en-US" sz="3200" b="1" kern="0"/>
              <a:t>Building foundations</a:t>
            </a:r>
            <a:endParaRPr lang="en-GB" sz="3200" b="1" kern="0"/>
          </a:p>
        </p:txBody>
      </p:sp>
      <p:sp>
        <p:nvSpPr>
          <p:cNvPr id="19" name="Content Placeholder 2">
            <a:extLst>
              <a:ext uri="{FF2B5EF4-FFF2-40B4-BE49-F238E27FC236}">
                <a16:creationId xmlns:a16="http://schemas.microsoft.com/office/drawing/2014/main" xmlns="" id="{B677ADE4-CE33-2E46-B159-BFCF7CEDA222}"/>
              </a:ext>
            </a:extLst>
          </p:cNvPr>
          <p:cNvSpPr>
            <a:spLocks noGrp="1"/>
          </p:cNvSpPr>
          <p:nvPr>
            <p:ph idx="1" hasCustomPrompt="1"/>
          </p:nvPr>
        </p:nvSpPr>
        <p:spPr>
          <a:xfrm>
            <a:off x="3368845" y="3834697"/>
            <a:ext cx="4459705" cy="1484262"/>
          </a:xfrm>
        </p:spPr>
        <p:txBody>
          <a:bodyPr/>
          <a:lstStyle>
            <a:lvl1pPr>
              <a:lnSpc>
                <a:spcPct val="100000"/>
              </a:lnSpc>
              <a:defRPr sz="2000"/>
            </a:lvl1pPr>
            <a:lvl2pPr>
              <a:lnSpc>
                <a:spcPct val="100000"/>
              </a:lnSpc>
              <a:buClr>
                <a:schemeClr val="tx1"/>
              </a:buClr>
              <a:defRPr sz="1600"/>
            </a:lvl2pPr>
            <a:lvl3pPr>
              <a:lnSpc>
                <a:spcPct val="100000"/>
              </a:lnSpc>
              <a:defRPr sz="1600"/>
            </a:lvl3pPr>
            <a:lvl4pPr marL="1627188" indent="-285750">
              <a:lnSpc>
                <a:spcPct val="100000"/>
              </a:lnSpc>
              <a:buFont typeface="Courier New" panose="02070309020205020404" pitchFamily="49" charset="0"/>
              <a:buChar char="o"/>
              <a:defRPr sz="1600"/>
            </a:lvl4pPr>
            <a:lvl5pPr marL="2087563" indent="-280988">
              <a:lnSpc>
                <a:spcPct val="100000"/>
              </a:lnSpc>
              <a:buFont typeface="Wingdings" pitchFamily="2" charset="2"/>
              <a:buChar char="§"/>
              <a:defRPr sz="1600"/>
            </a:lvl5pPr>
          </a:lstStyle>
          <a:p>
            <a:pPr marL="285750" indent="-285750">
              <a:buClr>
                <a:schemeClr val="tx1"/>
              </a:buClr>
              <a:buFont typeface="Arial" panose="020B0604020202020204" pitchFamily="34" charset="0"/>
              <a:buChar char="•"/>
            </a:pPr>
            <a:r>
              <a:rPr lang="en-US" b="1"/>
              <a:t>Digital foundations</a:t>
            </a:r>
          </a:p>
          <a:p>
            <a:pPr marL="285750" indent="-285750">
              <a:buClr>
                <a:schemeClr val="tx1"/>
              </a:buClr>
              <a:buFont typeface="Arial" panose="020B0604020202020204" pitchFamily="34" charset="0"/>
              <a:buChar char="•"/>
            </a:pPr>
            <a:r>
              <a:rPr lang="en-US" b="1"/>
              <a:t>Intelligence-driven enablers</a:t>
            </a:r>
          </a:p>
          <a:p>
            <a:pPr marL="285750" indent="-285750">
              <a:buClr>
                <a:schemeClr val="tx1"/>
              </a:buClr>
              <a:buFont typeface="Arial" panose="020B0604020202020204" pitchFamily="34" charset="0"/>
              <a:buChar char="•"/>
            </a:pPr>
            <a:r>
              <a:rPr lang="en-US" b="1"/>
              <a:t>Regulatory platform</a:t>
            </a:r>
          </a:p>
        </p:txBody>
      </p:sp>
      <p:pic>
        <p:nvPicPr>
          <p:cNvPr id="12" name="Picture 11">
            <a:extLst>
              <a:ext uri="{FF2B5EF4-FFF2-40B4-BE49-F238E27FC236}">
                <a16:creationId xmlns:a16="http://schemas.microsoft.com/office/drawing/2014/main" xmlns="" id="{8A811E48-291A-3D49-9580-1E700652554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rot="10800000">
            <a:off x="8332788" y="5403885"/>
            <a:ext cx="393701" cy="393701"/>
          </a:xfrm>
          <a:prstGeom prst="rect">
            <a:avLst/>
          </a:prstGeom>
        </p:spPr>
      </p:pic>
    </p:spTree>
    <p:extLst>
      <p:ext uri="{BB962C8B-B14F-4D97-AF65-F5344CB8AC3E}">
        <p14:creationId xmlns:p14="http://schemas.microsoft.com/office/powerpoint/2010/main" val="136375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cket Green - 2">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87902A01-8301-5F4B-88F7-E7D185AC5CF5}"/>
              </a:ext>
            </a:extLst>
          </p:cNvPr>
          <p:cNvSpPr/>
          <p:nvPr userDrawn="1"/>
        </p:nvSpPr>
        <p:spPr bwMode="auto">
          <a:xfrm>
            <a:off x="0" y="0"/>
            <a:ext cx="8726488" cy="1392238"/>
          </a:xfrm>
          <a:prstGeom prst="rect">
            <a:avLst/>
          </a:prstGeom>
          <a:solidFill>
            <a:srgbClr val="62F2B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pic>
        <p:nvPicPr>
          <p:cNvPr id="15" name="Picture 14">
            <a:extLst>
              <a:ext uri="{FF2B5EF4-FFF2-40B4-BE49-F238E27FC236}">
                <a16:creationId xmlns:a16="http://schemas.microsoft.com/office/drawing/2014/main" xmlns="" id="{B39340FC-FDCC-E34B-8FBA-5275EB64EF75}"/>
              </a:ext>
              <a:ext uri="{C183D7F6-B498-43B3-948B-1728B52AA6E4}">
                <adec:decorative xmlns:adec="http://schemas.microsoft.com/office/drawing/2017/decorative" xmlns=""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17512" y="6428509"/>
            <a:ext cx="932148" cy="189060"/>
          </a:xfrm>
          <a:prstGeom prst="rect">
            <a:avLst/>
          </a:prstGeom>
        </p:spPr>
      </p:pic>
      <p:sp>
        <p:nvSpPr>
          <p:cNvPr id="2" name="Title 1"/>
          <p:cNvSpPr>
            <a:spLocks noGrp="1"/>
          </p:cNvSpPr>
          <p:nvPr>
            <p:ph type="title"/>
          </p:nvPr>
        </p:nvSpPr>
        <p:spPr>
          <a:xfrm>
            <a:off x="647700" y="485775"/>
            <a:ext cx="7685088" cy="906463"/>
          </a:xfrm>
        </p:spPr>
        <p:txBody>
          <a:bodyPr/>
          <a:lstStyle/>
          <a:p>
            <a:r>
              <a:rPr lang="en-US"/>
              <a:t>Click to edit Master title style</a:t>
            </a:r>
            <a:endParaRPr lang="en-GB"/>
          </a:p>
        </p:txBody>
      </p:sp>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sp>
        <p:nvSpPr>
          <p:cNvPr id="9" name="Content Placeholder 2">
            <a:extLst>
              <a:ext uri="{FF2B5EF4-FFF2-40B4-BE49-F238E27FC236}">
                <a16:creationId xmlns:a16="http://schemas.microsoft.com/office/drawing/2014/main" xmlns="" id="{9E27C473-9751-CE46-BB86-783CA2C4D620}"/>
              </a:ext>
            </a:extLst>
          </p:cNvPr>
          <p:cNvSpPr>
            <a:spLocks noGrp="1"/>
          </p:cNvSpPr>
          <p:nvPr>
            <p:ph idx="1"/>
          </p:nvPr>
        </p:nvSpPr>
        <p:spPr>
          <a:xfrm>
            <a:off x="3155795" y="1798638"/>
            <a:ext cx="5229380" cy="4318000"/>
          </a:xfrm>
        </p:spPr>
        <p:txBody>
          <a:bodyPr/>
          <a:lstStyle>
            <a:lvl1pPr>
              <a:lnSpc>
                <a:spcPct val="100000"/>
              </a:lnSpc>
              <a:defRPr sz="1600"/>
            </a:lvl1pPr>
            <a:lvl2pPr>
              <a:lnSpc>
                <a:spcPct val="100000"/>
              </a:lnSpc>
              <a:buClr>
                <a:schemeClr val="tx1"/>
              </a:buClr>
              <a:defRPr sz="1600"/>
            </a:lvl2pPr>
            <a:lvl3pPr>
              <a:lnSpc>
                <a:spcPct val="100000"/>
              </a:lnSpc>
              <a:defRPr sz="1600"/>
            </a:lvl3pPr>
            <a:lvl4pPr marL="1627188" indent="-285750">
              <a:lnSpc>
                <a:spcPct val="100000"/>
              </a:lnSpc>
              <a:buFont typeface="Courier New" panose="02070309020205020404" pitchFamily="49" charset="0"/>
              <a:buChar char="o"/>
              <a:defRPr sz="1600"/>
            </a:lvl4pPr>
            <a:lvl5pPr marL="2087563" indent="-280988">
              <a:lnSpc>
                <a:spcPct val="100000"/>
              </a:lnSpc>
              <a:buFont typeface="Wingdings"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1" name="Picture 10">
            <a:extLst>
              <a:ext uri="{FF2B5EF4-FFF2-40B4-BE49-F238E27FC236}">
                <a16:creationId xmlns:a16="http://schemas.microsoft.com/office/drawing/2014/main" xmlns="" id="{ECB6211D-A5C0-3D4B-AA57-DFBD53D34D32}"/>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rot="10800000">
            <a:off x="8332788" y="998537"/>
            <a:ext cx="393701" cy="393701"/>
          </a:xfrm>
          <a:prstGeom prst="rect">
            <a:avLst/>
          </a:prstGeom>
        </p:spPr>
      </p:pic>
      <p:pic>
        <p:nvPicPr>
          <p:cNvPr id="16" name="Picture 15">
            <a:extLst>
              <a:ext uri="{FF2B5EF4-FFF2-40B4-BE49-F238E27FC236}">
                <a16:creationId xmlns:a16="http://schemas.microsoft.com/office/drawing/2014/main" xmlns="" id="{F842EECD-2C34-0949-9FBE-A7BA64BE98C3}"/>
              </a:ext>
              <a:ext uri="{C183D7F6-B498-43B3-948B-1728B52AA6E4}">
                <adec:decorative xmlns:adec="http://schemas.microsoft.com/office/drawing/2017/decorative" xmlns="" val="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47699" y="1791776"/>
            <a:ext cx="2073197" cy="2186160"/>
          </a:xfrm>
          <a:prstGeom prst="rect">
            <a:avLst/>
          </a:prstGeom>
        </p:spPr>
      </p:pic>
    </p:spTree>
    <p:extLst>
      <p:ext uri="{BB962C8B-B14F-4D97-AF65-F5344CB8AC3E}">
        <p14:creationId xmlns:p14="http://schemas.microsoft.com/office/powerpoint/2010/main" val="104115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ogramme Gree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87902A01-8301-5F4B-88F7-E7D185AC5CF5}"/>
              </a:ext>
            </a:extLst>
          </p:cNvPr>
          <p:cNvSpPr/>
          <p:nvPr userDrawn="1"/>
        </p:nvSpPr>
        <p:spPr bwMode="auto">
          <a:xfrm>
            <a:off x="0" y="0"/>
            <a:ext cx="8726488" cy="1392238"/>
          </a:xfrm>
          <a:prstGeom prst="rect">
            <a:avLst/>
          </a:prstGeom>
          <a:solidFill>
            <a:srgbClr val="62F2B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pic>
        <p:nvPicPr>
          <p:cNvPr id="15" name="Picture 14">
            <a:extLst>
              <a:ext uri="{FF2B5EF4-FFF2-40B4-BE49-F238E27FC236}">
                <a16:creationId xmlns:a16="http://schemas.microsoft.com/office/drawing/2014/main" xmlns="" id="{B39340FC-FDCC-E34B-8FBA-5275EB64EF75}"/>
              </a:ext>
              <a:ext uri="{C183D7F6-B498-43B3-948B-1728B52AA6E4}">
                <adec:decorative xmlns:adec="http://schemas.microsoft.com/office/drawing/2017/decorative" xmlns=""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17512" y="6428509"/>
            <a:ext cx="932148" cy="189060"/>
          </a:xfrm>
          <a:prstGeom prst="rect">
            <a:avLst/>
          </a:prstGeom>
        </p:spPr>
      </p:pic>
      <p:sp>
        <p:nvSpPr>
          <p:cNvPr id="2" name="Title 1"/>
          <p:cNvSpPr>
            <a:spLocks noGrp="1"/>
          </p:cNvSpPr>
          <p:nvPr>
            <p:ph type="title"/>
          </p:nvPr>
        </p:nvSpPr>
        <p:spPr>
          <a:xfrm>
            <a:off x="647700" y="485775"/>
            <a:ext cx="7685088" cy="906463"/>
          </a:xfrm>
        </p:spPr>
        <p:txBody>
          <a:bodyPr/>
          <a:lstStyle/>
          <a:p>
            <a:r>
              <a:rPr lang="en-US"/>
              <a:t>Click to edit Master title style</a:t>
            </a:r>
            <a:endParaRPr lang="en-GB"/>
          </a:p>
        </p:txBody>
      </p:sp>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sp>
        <p:nvSpPr>
          <p:cNvPr id="9" name="Content Placeholder 2">
            <a:extLst>
              <a:ext uri="{FF2B5EF4-FFF2-40B4-BE49-F238E27FC236}">
                <a16:creationId xmlns:a16="http://schemas.microsoft.com/office/drawing/2014/main" xmlns="" id="{9E27C473-9751-CE46-BB86-783CA2C4D620}"/>
              </a:ext>
            </a:extLst>
          </p:cNvPr>
          <p:cNvSpPr>
            <a:spLocks noGrp="1"/>
          </p:cNvSpPr>
          <p:nvPr>
            <p:ph idx="1"/>
          </p:nvPr>
        </p:nvSpPr>
        <p:spPr>
          <a:xfrm>
            <a:off x="3155795" y="1798638"/>
            <a:ext cx="5229380" cy="4318000"/>
          </a:xfrm>
        </p:spPr>
        <p:txBody>
          <a:bodyPr/>
          <a:lstStyle>
            <a:lvl1pPr>
              <a:lnSpc>
                <a:spcPct val="100000"/>
              </a:lnSpc>
              <a:defRPr sz="1600"/>
            </a:lvl1pPr>
            <a:lvl2pPr>
              <a:lnSpc>
                <a:spcPct val="100000"/>
              </a:lnSpc>
              <a:buClr>
                <a:schemeClr val="tx1"/>
              </a:buClr>
              <a:defRPr sz="1600"/>
            </a:lvl2pPr>
            <a:lvl3pPr>
              <a:lnSpc>
                <a:spcPct val="100000"/>
              </a:lnSpc>
              <a:defRPr sz="1600"/>
            </a:lvl3pPr>
            <a:lvl4pPr marL="1627188" indent="-285750">
              <a:lnSpc>
                <a:spcPct val="100000"/>
              </a:lnSpc>
              <a:buFont typeface="Courier New" panose="02070309020205020404" pitchFamily="49" charset="0"/>
              <a:buChar char="o"/>
              <a:defRPr sz="1600"/>
            </a:lvl4pPr>
            <a:lvl5pPr marL="2087563" indent="-280988">
              <a:lnSpc>
                <a:spcPct val="100000"/>
              </a:lnSpc>
              <a:buFont typeface="Wingdings"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a:extLst>
              <a:ext uri="{FF2B5EF4-FFF2-40B4-BE49-F238E27FC236}">
                <a16:creationId xmlns:a16="http://schemas.microsoft.com/office/drawing/2014/main" xmlns="" id="{A91141E9-A698-C543-A872-DE733093AE1F}"/>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rot="10800000">
            <a:off x="8332788" y="998537"/>
            <a:ext cx="393701" cy="393701"/>
          </a:xfrm>
          <a:prstGeom prst="rect">
            <a:avLst/>
          </a:prstGeom>
        </p:spPr>
      </p:pic>
    </p:spTree>
    <p:extLst>
      <p:ext uri="{BB962C8B-B14F-4D97-AF65-F5344CB8AC3E}">
        <p14:creationId xmlns:p14="http://schemas.microsoft.com/office/powerpoint/2010/main" val="1843427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cket Pink -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F4DE75C2-CA28-7341-BD45-F845BC21CEB6}"/>
              </a:ext>
            </a:extLst>
          </p:cNvPr>
          <p:cNvSpPr/>
          <p:nvPr userDrawn="1"/>
        </p:nvSpPr>
        <p:spPr bwMode="auto">
          <a:xfrm>
            <a:off x="0" y="1"/>
            <a:ext cx="8726488" cy="5797586"/>
          </a:xfrm>
          <a:prstGeom prst="rect">
            <a:avLst/>
          </a:prstGeom>
          <a:solidFill>
            <a:srgbClr val="FABCB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sp>
        <p:nvSpPr>
          <p:cNvPr id="16" name="Rectangle 3">
            <a:extLst>
              <a:ext uri="{FF2B5EF4-FFF2-40B4-BE49-F238E27FC236}">
                <a16:creationId xmlns:a16="http://schemas.microsoft.com/office/drawing/2014/main" xmlns="" id="{04D12A84-674B-BE47-9643-0045C37181BF}"/>
              </a:ext>
            </a:extLst>
          </p:cNvPr>
          <p:cNvSpPr>
            <a:spLocks noGrp="1" noChangeArrowheads="1"/>
          </p:cNvSpPr>
          <p:nvPr>
            <p:ph type="ctrTitle" hasCustomPrompt="1"/>
          </p:nvPr>
        </p:nvSpPr>
        <p:spPr>
          <a:xfrm>
            <a:off x="3368845" y="1539042"/>
            <a:ext cx="4459705" cy="1844842"/>
          </a:xfrm>
          <a:noFill/>
        </p:spPr>
        <p:txBody>
          <a:bodyPr anchor="t"/>
          <a:lstStyle>
            <a:lvl1pPr algn="l">
              <a:lnSpc>
                <a:spcPct val="100000"/>
              </a:lnSpc>
              <a:defRPr sz="2600" b="0">
                <a:solidFill>
                  <a:schemeClr val="tx1"/>
                </a:solidFill>
              </a:defRPr>
            </a:lvl1pPr>
          </a:lstStyle>
          <a:p>
            <a:pPr lvl="0"/>
            <a:r>
              <a:rPr lang="en-US"/>
              <a:t>Adapting how we do things </a:t>
            </a:r>
            <a:br>
              <a:rPr lang="en-US"/>
            </a:br>
            <a:r>
              <a:rPr lang="en-US"/>
              <a:t>so we can remain relevant and protect people in a rapidly changing world.</a:t>
            </a:r>
            <a:endParaRPr lang="en-US" altLang="en-US" noProof="0"/>
          </a:p>
        </p:txBody>
      </p:sp>
      <p:sp>
        <p:nvSpPr>
          <p:cNvPr id="18" name="Title 1">
            <a:extLst>
              <a:ext uri="{FF2B5EF4-FFF2-40B4-BE49-F238E27FC236}">
                <a16:creationId xmlns:a16="http://schemas.microsoft.com/office/drawing/2014/main" xmlns="" id="{A2164C1A-C0E3-1141-A4F8-3B2A4850D131}"/>
              </a:ext>
            </a:extLst>
          </p:cNvPr>
          <p:cNvSpPr txBox="1">
            <a:spLocks/>
          </p:cNvSpPr>
          <p:nvPr userDrawn="1"/>
        </p:nvSpPr>
        <p:spPr bwMode="auto">
          <a:xfrm>
            <a:off x="3368845" y="646196"/>
            <a:ext cx="4459705" cy="650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lnSpc>
                <a:spcPct val="85000"/>
              </a:lnSpc>
              <a:spcBef>
                <a:spcPct val="0"/>
              </a:spcBef>
              <a:spcAft>
                <a:spcPct val="0"/>
              </a:spcAft>
              <a:defRPr sz="2600">
                <a:solidFill>
                  <a:schemeClr val="tx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2pPr>
            <a:lvl3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3pPr>
            <a:lvl4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4pPr>
            <a:lvl5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5pPr>
            <a:lvl6pPr marL="457200" algn="l" rtl="0" fontAlgn="base">
              <a:lnSpc>
                <a:spcPct val="85000"/>
              </a:lnSpc>
              <a:spcBef>
                <a:spcPct val="0"/>
              </a:spcBef>
              <a:spcAft>
                <a:spcPct val="0"/>
              </a:spcAft>
              <a:defRPr sz="2600">
                <a:solidFill>
                  <a:schemeClr val="bg1"/>
                </a:solidFill>
                <a:latin typeface="Arial" pitchFamily="34" charset="0"/>
                <a:ea typeface="MS PGothic" pitchFamily="34" charset="-128"/>
              </a:defRPr>
            </a:lvl6pPr>
            <a:lvl7pPr marL="914400" algn="l" rtl="0" fontAlgn="base">
              <a:lnSpc>
                <a:spcPct val="85000"/>
              </a:lnSpc>
              <a:spcBef>
                <a:spcPct val="0"/>
              </a:spcBef>
              <a:spcAft>
                <a:spcPct val="0"/>
              </a:spcAft>
              <a:defRPr sz="2600">
                <a:solidFill>
                  <a:schemeClr val="bg1"/>
                </a:solidFill>
                <a:latin typeface="Arial" pitchFamily="34" charset="0"/>
                <a:ea typeface="MS PGothic" pitchFamily="34" charset="-128"/>
              </a:defRPr>
            </a:lvl7pPr>
            <a:lvl8pPr marL="1371600" algn="l" rtl="0" fontAlgn="base">
              <a:lnSpc>
                <a:spcPct val="85000"/>
              </a:lnSpc>
              <a:spcBef>
                <a:spcPct val="0"/>
              </a:spcBef>
              <a:spcAft>
                <a:spcPct val="0"/>
              </a:spcAft>
              <a:defRPr sz="2600">
                <a:solidFill>
                  <a:schemeClr val="bg1"/>
                </a:solidFill>
                <a:latin typeface="Arial" pitchFamily="34" charset="0"/>
                <a:ea typeface="MS PGothic" pitchFamily="34" charset="-128"/>
              </a:defRPr>
            </a:lvl8pPr>
            <a:lvl9pPr marL="1828800" algn="l" rtl="0" fontAlgn="base">
              <a:lnSpc>
                <a:spcPct val="85000"/>
              </a:lnSpc>
              <a:spcBef>
                <a:spcPct val="0"/>
              </a:spcBef>
              <a:spcAft>
                <a:spcPct val="0"/>
              </a:spcAft>
              <a:defRPr sz="2600">
                <a:solidFill>
                  <a:schemeClr val="bg1"/>
                </a:solidFill>
                <a:latin typeface="Arial" pitchFamily="34" charset="0"/>
                <a:ea typeface="MS PGothic" pitchFamily="34" charset="-128"/>
              </a:defRPr>
            </a:lvl9pPr>
          </a:lstStyle>
          <a:p>
            <a:pPr defTabSz="914400"/>
            <a:r>
              <a:rPr lang="en-US" sz="3200" b="1"/>
              <a:t>Improving regulation today</a:t>
            </a:r>
            <a:endParaRPr lang="en-GB" sz="3200" b="1" kern="0"/>
          </a:p>
        </p:txBody>
      </p:sp>
      <p:sp>
        <p:nvSpPr>
          <p:cNvPr id="19" name="Content Placeholder 2">
            <a:extLst>
              <a:ext uri="{FF2B5EF4-FFF2-40B4-BE49-F238E27FC236}">
                <a16:creationId xmlns:a16="http://schemas.microsoft.com/office/drawing/2014/main" xmlns="" id="{B677ADE4-CE33-2E46-B159-BFCF7CEDA222}"/>
              </a:ext>
            </a:extLst>
          </p:cNvPr>
          <p:cNvSpPr>
            <a:spLocks noGrp="1"/>
          </p:cNvSpPr>
          <p:nvPr>
            <p:ph idx="1" hasCustomPrompt="1"/>
          </p:nvPr>
        </p:nvSpPr>
        <p:spPr>
          <a:xfrm>
            <a:off x="3368845" y="3668315"/>
            <a:ext cx="4459705" cy="1844841"/>
          </a:xfrm>
        </p:spPr>
        <p:txBody>
          <a:bodyPr/>
          <a:lstStyle>
            <a:lvl1pPr marL="0" indent="0">
              <a:lnSpc>
                <a:spcPct val="100000"/>
              </a:lnSpc>
              <a:buNone/>
              <a:defRPr sz="2000"/>
            </a:lvl1pPr>
            <a:lvl2pPr>
              <a:lnSpc>
                <a:spcPct val="100000"/>
              </a:lnSpc>
              <a:buClr>
                <a:schemeClr val="tx1"/>
              </a:buClr>
              <a:defRPr sz="1600"/>
            </a:lvl2pPr>
            <a:lvl3pPr>
              <a:lnSpc>
                <a:spcPct val="100000"/>
              </a:lnSpc>
              <a:defRPr sz="1600"/>
            </a:lvl3pPr>
            <a:lvl4pPr marL="1627188" indent="-285750">
              <a:lnSpc>
                <a:spcPct val="100000"/>
              </a:lnSpc>
              <a:buFont typeface="Courier New" panose="02070309020205020404" pitchFamily="49" charset="0"/>
              <a:buChar char="o"/>
              <a:defRPr sz="1600"/>
            </a:lvl4pPr>
            <a:lvl5pPr marL="2087563" indent="-280988">
              <a:lnSpc>
                <a:spcPct val="100000"/>
              </a:lnSpc>
              <a:buFont typeface="Wingdings" pitchFamily="2" charset="2"/>
              <a:buChar char="§"/>
              <a:defRPr sz="1600"/>
            </a:lvl5pPr>
          </a:lstStyle>
          <a:p>
            <a:pPr marL="285750" indent="-285750">
              <a:buClr>
                <a:schemeClr val="tx1"/>
              </a:buClr>
              <a:buFont typeface="Arial" panose="020B0604020202020204" pitchFamily="34" charset="0"/>
              <a:buChar char="•"/>
            </a:pPr>
            <a:r>
              <a:rPr lang="en-US" b="1"/>
              <a:t>Registration transformation</a:t>
            </a:r>
          </a:p>
          <a:p>
            <a:pPr marL="285750" indent="-285750">
              <a:buClr>
                <a:schemeClr val="tx1"/>
              </a:buClr>
              <a:buFont typeface="Arial" panose="020B0604020202020204" pitchFamily="34" charset="0"/>
              <a:buChar char="•"/>
            </a:pPr>
            <a:r>
              <a:rPr lang="en-US" b="1"/>
              <a:t>Improving regulation today</a:t>
            </a:r>
          </a:p>
          <a:p>
            <a:pPr marL="285750" indent="-285750">
              <a:buClr>
                <a:schemeClr val="tx1"/>
              </a:buClr>
              <a:buFont typeface="Arial" panose="020B0604020202020204" pitchFamily="34" charset="0"/>
              <a:buChar char="•"/>
            </a:pPr>
            <a:r>
              <a:rPr lang="en-US" b="1"/>
              <a:t>Quality improvement</a:t>
            </a:r>
          </a:p>
          <a:p>
            <a:pPr marL="285750" indent="-285750">
              <a:buClr>
                <a:schemeClr val="tx1"/>
              </a:buClr>
              <a:buFont typeface="Arial" panose="020B0604020202020204" pitchFamily="34" charset="0"/>
              <a:buChar char="•"/>
            </a:pPr>
            <a:r>
              <a:rPr lang="en-US" b="1"/>
              <a:t>Transitional Regulatory Approach</a:t>
            </a:r>
          </a:p>
          <a:p>
            <a:pPr marL="285750" indent="-285750">
              <a:buClr>
                <a:schemeClr val="tx1"/>
              </a:buClr>
              <a:buFont typeface="Arial" panose="020B0604020202020204" pitchFamily="34" charset="0"/>
              <a:buChar char="•"/>
            </a:pPr>
            <a:endParaRPr lang="en-US" b="1"/>
          </a:p>
          <a:p>
            <a:pPr marL="285750" indent="-285750">
              <a:buClr>
                <a:schemeClr val="tx1"/>
              </a:buClr>
              <a:buFont typeface="Arial" panose="020B0604020202020204" pitchFamily="34" charset="0"/>
              <a:buChar char="•"/>
            </a:pPr>
            <a:endParaRPr lang="en-US" b="1"/>
          </a:p>
        </p:txBody>
      </p:sp>
      <p:pic>
        <p:nvPicPr>
          <p:cNvPr id="14" name="Picture 13">
            <a:extLst>
              <a:ext uri="{FF2B5EF4-FFF2-40B4-BE49-F238E27FC236}">
                <a16:creationId xmlns:a16="http://schemas.microsoft.com/office/drawing/2014/main" xmlns="" id="{A05006DE-2BE5-B043-8338-1ED2FF704E00}"/>
              </a:ext>
              <a:ext uri="{C183D7F6-B498-43B3-948B-1728B52AA6E4}">
                <adec:decorative xmlns:adec="http://schemas.microsoft.com/office/drawing/2017/decorative" xmlns=""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17513" y="6428511"/>
            <a:ext cx="932148" cy="189060"/>
          </a:xfrm>
          <a:prstGeom prst="rect">
            <a:avLst/>
          </a:prstGeom>
        </p:spPr>
      </p:pic>
      <p:pic>
        <p:nvPicPr>
          <p:cNvPr id="11" name="Picture 10">
            <a:extLst>
              <a:ext uri="{FF2B5EF4-FFF2-40B4-BE49-F238E27FC236}">
                <a16:creationId xmlns:a16="http://schemas.microsoft.com/office/drawing/2014/main" xmlns="" id="{C3BC9971-07DD-674C-ADD5-EA1ED7BA373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rot="10800000">
            <a:off x="8332788" y="5403885"/>
            <a:ext cx="393700" cy="393700"/>
          </a:xfrm>
          <a:prstGeom prst="rect">
            <a:avLst/>
          </a:prstGeom>
        </p:spPr>
      </p:pic>
      <p:pic>
        <p:nvPicPr>
          <p:cNvPr id="6" name="Picture 5">
            <a:extLst>
              <a:ext uri="{FF2B5EF4-FFF2-40B4-BE49-F238E27FC236}">
                <a16:creationId xmlns:a16="http://schemas.microsoft.com/office/drawing/2014/main" xmlns="" id="{BC473A34-CA2F-4E69-B685-39025287A4A1}"/>
              </a:ext>
              <a:ext uri="{C183D7F6-B498-43B3-948B-1728B52AA6E4}">
                <adec:decorative xmlns:adec="http://schemas.microsoft.com/office/drawing/2017/decorative" xmlns="" val="1"/>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267855" y="646196"/>
            <a:ext cx="2410690" cy="2198604"/>
          </a:xfrm>
          <a:prstGeom prst="rect">
            <a:avLst/>
          </a:prstGeom>
        </p:spPr>
      </p:pic>
    </p:spTree>
    <p:extLst>
      <p:ext uri="{BB962C8B-B14F-4D97-AF65-F5344CB8AC3E}">
        <p14:creationId xmlns:p14="http://schemas.microsoft.com/office/powerpoint/2010/main" val="3644689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ucket Pink - 2">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0F4DF103-7B4B-6A4F-8D91-6CC0493872BE}"/>
              </a:ext>
            </a:extLst>
          </p:cNvPr>
          <p:cNvSpPr/>
          <p:nvPr userDrawn="1"/>
        </p:nvSpPr>
        <p:spPr bwMode="auto">
          <a:xfrm>
            <a:off x="0" y="0"/>
            <a:ext cx="8726488" cy="1392238"/>
          </a:xfrm>
          <a:prstGeom prst="rect">
            <a:avLst/>
          </a:prstGeom>
          <a:solidFill>
            <a:srgbClr val="FABCB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34" charset="0"/>
              <a:ea typeface="ヒラギノ角ゴ Pro W3" pitchFamily="-16" charset="-128"/>
            </a:endParaRPr>
          </a:p>
        </p:txBody>
      </p:sp>
      <p:sp>
        <p:nvSpPr>
          <p:cNvPr id="2" name="Title 1"/>
          <p:cNvSpPr>
            <a:spLocks noGrp="1"/>
          </p:cNvSpPr>
          <p:nvPr>
            <p:ph type="title"/>
          </p:nvPr>
        </p:nvSpPr>
        <p:spPr>
          <a:xfrm>
            <a:off x="647700" y="485775"/>
            <a:ext cx="7685088" cy="906463"/>
          </a:xfrm>
        </p:spPr>
        <p:txBody>
          <a:bodyPr/>
          <a:lstStyle/>
          <a:p>
            <a:r>
              <a:rPr lang="en-US"/>
              <a:t>Click to edit Master title style</a:t>
            </a:r>
            <a:endParaRPr lang="en-GB"/>
          </a:p>
        </p:txBody>
      </p:sp>
      <p:sp>
        <p:nvSpPr>
          <p:cNvPr id="3" name="Content Placeholder 2"/>
          <p:cNvSpPr>
            <a:spLocks noGrp="1"/>
          </p:cNvSpPr>
          <p:nvPr>
            <p:ph idx="1"/>
          </p:nvPr>
        </p:nvSpPr>
        <p:spPr>
          <a:xfrm>
            <a:off x="3155795" y="1798638"/>
            <a:ext cx="5229380" cy="4318000"/>
          </a:xfrm>
        </p:spPr>
        <p:txBody>
          <a:bodyPr/>
          <a:lstStyle>
            <a:lvl1pPr>
              <a:lnSpc>
                <a:spcPct val="100000"/>
              </a:lnSpc>
              <a:defRPr sz="1600"/>
            </a:lvl1pPr>
            <a:lvl2pPr>
              <a:lnSpc>
                <a:spcPct val="100000"/>
              </a:lnSpc>
              <a:buClr>
                <a:schemeClr val="tx1"/>
              </a:buClr>
              <a:defRPr sz="1600"/>
            </a:lvl2pPr>
            <a:lvl3pPr>
              <a:lnSpc>
                <a:spcPct val="100000"/>
              </a:lnSpc>
              <a:defRPr sz="1600"/>
            </a:lvl3pPr>
            <a:lvl4pPr marL="1627188" indent="-285750">
              <a:lnSpc>
                <a:spcPct val="100000"/>
              </a:lnSpc>
              <a:buFont typeface="Courier New" panose="02070309020205020404" pitchFamily="49" charset="0"/>
              <a:buChar char="o"/>
              <a:defRPr sz="1600"/>
            </a:lvl4pPr>
            <a:lvl5pPr marL="2087563" indent="-280988">
              <a:lnSpc>
                <a:spcPct val="100000"/>
              </a:lnSpc>
              <a:buFont typeface="Wingdings"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A8397D54-868B-47C5-8E2E-5DA2008D3F85}"/>
              </a:ext>
            </a:extLst>
          </p:cNvPr>
          <p:cNvSpPr>
            <a:spLocks noGrp="1" noChangeArrowheads="1"/>
          </p:cNvSpPr>
          <p:nvPr>
            <p:ph type="sldNum" sz="quarter" idx="10"/>
          </p:nvPr>
        </p:nvSpPr>
        <p:spPr>
          <a:ln/>
        </p:spPr>
        <p:txBody>
          <a:bodyPr/>
          <a:lstStyle>
            <a:lvl1pPr>
              <a:defRPr/>
            </a:lvl1pPr>
          </a:lstStyle>
          <a:p>
            <a:fld id="{C68304A4-4CDA-4F03-8C76-8F6EC50311CB}" type="slidenum">
              <a:rPr lang="en-US" altLang="en-US"/>
              <a:pPr/>
              <a:t>‹#›</a:t>
            </a:fld>
            <a:endParaRPr lang="en-US" altLang="en-US" sz="1400">
              <a:solidFill>
                <a:srgbClr val="6D2E69"/>
              </a:solidFill>
            </a:endParaRPr>
          </a:p>
        </p:txBody>
      </p:sp>
      <p:pic>
        <p:nvPicPr>
          <p:cNvPr id="12" name="Picture 11">
            <a:extLst>
              <a:ext uri="{FF2B5EF4-FFF2-40B4-BE49-F238E27FC236}">
                <a16:creationId xmlns:a16="http://schemas.microsoft.com/office/drawing/2014/main" xmlns="" id="{1FDCCAB2-BC44-0F47-8907-97A35BFAD5FD}"/>
              </a:ext>
              <a:ext uri="{C183D7F6-B498-43B3-948B-1728B52AA6E4}">
                <adec:decorative xmlns:adec="http://schemas.microsoft.com/office/drawing/2017/decorative" xmlns=""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17513" y="6428511"/>
            <a:ext cx="932148" cy="189060"/>
          </a:xfrm>
          <a:prstGeom prst="rect">
            <a:avLst/>
          </a:prstGeom>
        </p:spPr>
      </p:pic>
      <p:pic>
        <p:nvPicPr>
          <p:cNvPr id="11" name="Picture 10">
            <a:extLst>
              <a:ext uri="{FF2B5EF4-FFF2-40B4-BE49-F238E27FC236}">
                <a16:creationId xmlns:a16="http://schemas.microsoft.com/office/drawing/2014/main" xmlns="" id="{43F74D29-A2DB-9241-B7A2-A40828B1342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rot="10800000">
            <a:off x="8332788" y="998538"/>
            <a:ext cx="393700" cy="393700"/>
          </a:xfrm>
          <a:prstGeom prst="rect">
            <a:avLst/>
          </a:prstGeom>
        </p:spPr>
      </p:pic>
      <p:pic>
        <p:nvPicPr>
          <p:cNvPr id="13" name="Picture 12">
            <a:extLst>
              <a:ext uri="{FF2B5EF4-FFF2-40B4-BE49-F238E27FC236}">
                <a16:creationId xmlns:a16="http://schemas.microsoft.com/office/drawing/2014/main" xmlns="" id="{7EEF3464-C6EE-2C4F-8224-E4FC62031A3C}"/>
              </a:ext>
              <a:ext uri="{C183D7F6-B498-43B3-948B-1728B52AA6E4}">
                <adec:decorative xmlns:adec="http://schemas.microsoft.com/office/drawing/2017/decorative" xmlns="" val="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47700" y="1798638"/>
            <a:ext cx="2066574" cy="2179176"/>
          </a:xfrm>
          <a:prstGeom prst="rect">
            <a:avLst/>
          </a:prstGeom>
        </p:spPr>
      </p:pic>
    </p:spTree>
    <p:extLst>
      <p:ext uri="{BB962C8B-B14F-4D97-AF65-F5344CB8AC3E}">
        <p14:creationId xmlns:p14="http://schemas.microsoft.com/office/powerpoint/2010/main" val="1693849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a:extLst>
              <a:ext uri="{FF2B5EF4-FFF2-40B4-BE49-F238E27FC236}">
                <a16:creationId xmlns:a16="http://schemas.microsoft.com/office/drawing/2014/main" xmlns="" id="{D11F4C20-99BA-4187-8614-954C46598DEE}"/>
              </a:ext>
            </a:extLst>
          </p:cNvPr>
          <p:cNvSpPr>
            <a:spLocks noGrp="1" noChangeArrowheads="1"/>
          </p:cNvSpPr>
          <p:nvPr>
            <p:ph type="title"/>
          </p:nvPr>
        </p:nvSpPr>
        <p:spPr bwMode="auto">
          <a:xfrm>
            <a:off x="647700" y="485775"/>
            <a:ext cx="5578475" cy="906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8" name="Rectangle 4">
            <a:extLst>
              <a:ext uri="{FF2B5EF4-FFF2-40B4-BE49-F238E27FC236}">
                <a16:creationId xmlns:a16="http://schemas.microsoft.com/office/drawing/2014/main" xmlns="" id="{F2812BB5-45E6-46F9-BDE4-3BFE09189D86}"/>
              </a:ext>
            </a:extLst>
          </p:cNvPr>
          <p:cNvSpPr>
            <a:spLocks noGrp="1" noChangeArrowheads="1"/>
          </p:cNvSpPr>
          <p:nvPr>
            <p:ph type="body" idx="1"/>
          </p:nvPr>
        </p:nvSpPr>
        <p:spPr bwMode="auto">
          <a:xfrm>
            <a:off x="647700" y="1798638"/>
            <a:ext cx="7737475" cy="431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6149" name="Rectangle 5">
            <a:extLst>
              <a:ext uri="{FF2B5EF4-FFF2-40B4-BE49-F238E27FC236}">
                <a16:creationId xmlns:a16="http://schemas.microsoft.com/office/drawing/2014/main" xmlns="" id="{E6BED93E-75C8-4249-8916-80F902747CA1}"/>
              </a:ext>
            </a:extLst>
          </p:cNvPr>
          <p:cNvSpPr>
            <a:spLocks noGrp="1" noChangeArrowheads="1"/>
          </p:cNvSpPr>
          <p:nvPr>
            <p:ph type="sldNum" sz="quarter" idx="4"/>
          </p:nvPr>
        </p:nvSpPr>
        <p:spPr bwMode="auto">
          <a:xfrm>
            <a:off x="6821488"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r">
              <a:defRPr sz="900" b="1" i="0">
                <a:solidFill>
                  <a:schemeClr val="tx1"/>
                </a:solidFill>
                <a:latin typeface="Arial" panose="020B0604020202020204" pitchFamily="34" charset="0"/>
                <a:ea typeface="MS PGothic" panose="020B0600070205080204" pitchFamily="34" charset="-128"/>
                <a:cs typeface="Arial" panose="020B0604020202020204" pitchFamily="34" charset="0"/>
              </a:defRPr>
            </a:lvl1pPr>
          </a:lstStyle>
          <a:p>
            <a:fld id="{4DFC6EE9-55D9-4100-8598-B06FF930A43B}" type="slidenum">
              <a:rPr lang="en-US" altLang="en-US" smtClean="0"/>
              <a:pPr/>
              <a:t>‹#›</a:t>
            </a:fld>
            <a:endParaRPr lang="en-US" altLang="en-US" sz="1400"/>
          </a:p>
        </p:txBody>
      </p:sp>
    </p:spTree>
    <p:extLst>
      <p:ext uri="{BB962C8B-B14F-4D97-AF65-F5344CB8AC3E}">
        <p14:creationId xmlns:p14="http://schemas.microsoft.com/office/powerpoint/2010/main" val="25179708"/>
      </p:ext>
    </p:extLst>
  </p:cSld>
  <p:clrMap bg1="lt1" tx1="dk1" bg2="lt2" tx2="dk2" accent1="accent1" accent2="accent2" accent3="accent3" accent4="accent4" accent5="accent5" accent6="accent6" hlink="hlink" folHlink="folHlink"/>
  <p:sldLayoutIdLst>
    <p:sldLayoutId id="2147483738" r:id="rId1"/>
    <p:sldLayoutId id="2147483719" r:id="rId2"/>
    <p:sldLayoutId id="2147483721" r:id="rId3"/>
    <p:sldLayoutId id="2147483715" r:id="rId4"/>
    <p:sldLayoutId id="2147483734" r:id="rId5"/>
    <p:sldLayoutId id="2147483717" r:id="rId6"/>
    <p:sldLayoutId id="2147483740" r:id="rId7"/>
    <p:sldLayoutId id="2147483735" r:id="rId8"/>
    <p:sldLayoutId id="2147483716" r:id="rId9"/>
    <p:sldLayoutId id="2147483739" r:id="rId10"/>
    <p:sldLayoutId id="2147483736" r:id="rId11"/>
    <p:sldLayoutId id="2147483741" r:id="rId12"/>
    <p:sldLayoutId id="2147483718" r:id="rId13"/>
  </p:sldLayoutIdLst>
  <p:hf hdr="0" ftr="0" dt="0"/>
  <p:txStyles>
    <p:titleStyle>
      <a:lvl1pPr algn="l" rtl="0" eaLnBrk="0" fontAlgn="base" hangingPunct="0">
        <a:lnSpc>
          <a:spcPct val="85000"/>
        </a:lnSpc>
        <a:spcBef>
          <a:spcPct val="0"/>
        </a:spcBef>
        <a:spcAft>
          <a:spcPct val="0"/>
        </a:spcAft>
        <a:defRPr sz="2600">
          <a:solidFill>
            <a:schemeClr val="tx1"/>
          </a:solidFill>
          <a:latin typeface="+mj-lt"/>
          <a:ea typeface="+mj-ea"/>
          <a:cs typeface="+mj-cs"/>
        </a:defRPr>
      </a:lvl1pPr>
      <a:lvl2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2pPr>
      <a:lvl3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3pPr>
      <a:lvl4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4pPr>
      <a:lvl5pPr algn="l" rtl="0" eaLnBrk="0" fontAlgn="base" hangingPunct="0">
        <a:lnSpc>
          <a:spcPct val="85000"/>
        </a:lnSpc>
        <a:spcBef>
          <a:spcPct val="0"/>
        </a:spcBef>
        <a:spcAft>
          <a:spcPct val="0"/>
        </a:spcAft>
        <a:defRPr sz="2600">
          <a:solidFill>
            <a:schemeClr val="bg1"/>
          </a:solidFill>
          <a:latin typeface="Arial" pitchFamily="34" charset="0"/>
          <a:ea typeface="MS PGothic" pitchFamily="34" charset="-128"/>
        </a:defRPr>
      </a:lvl5pPr>
      <a:lvl6pPr marL="457200" algn="l" rtl="0" fontAlgn="base">
        <a:lnSpc>
          <a:spcPct val="85000"/>
        </a:lnSpc>
        <a:spcBef>
          <a:spcPct val="0"/>
        </a:spcBef>
        <a:spcAft>
          <a:spcPct val="0"/>
        </a:spcAft>
        <a:defRPr sz="2600">
          <a:solidFill>
            <a:schemeClr val="bg1"/>
          </a:solidFill>
          <a:latin typeface="Arial" pitchFamily="34" charset="0"/>
          <a:ea typeface="MS PGothic" pitchFamily="34" charset="-128"/>
        </a:defRPr>
      </a:lvl6pPr>
      <a:lvl7pPr marL="914400" algn="l" rtl="0" fontAlgn="base">
        <a:lnSpc>
          <a:spcPct val="85000"/>
        </a:lnSpc>
        <a:spcBef>
          <a:spcPct val="0"/>
        </a:spcBef>
        <a:spcAft>
          <a:spcPct val="0"/>
        </a:spcAft>
        <a:defRPr sz="2600">
          <a:solidFill>
            <a:schemeClr val="bg1"/>
          </a:solidFill>
          <a:latin typeface="Arial" pitchFamily="34" charset="0"/>
          <a:ea typeface="MS PGothic" pitchFamily="34" charset="-128"/>
        </a:defRPr>
      </a:lvl7pPr>
      <a:lvl8pPr marL="1371600" algn="l" rtl="0" fontAlgn="base">
        <a:lnSpc>
          <a:spcPct val="85000"/>
        </a:lnSpc>
        <a:spcBef>
          <a:spcPct val="0"/>
        </a:spcBef>
        <a:spcAft>
          <a:spcPct val="0"/>
        </a:spcAft>
        <a:defRPr sz="2600">
          <a:solidFill>
            <a:schemeClr val="bg1"/>
          </a:solidFill>
          <a:latin typeface="Arial" pitchFamily="34" charset="0"/>
          <a:ea typeface="MS PGothic" pitchFamily="34" charset="-128"/>
        </a:defRPr>
      </a:lvl8pPr>
      <a:lvl9pPr marL="1828800" algn="l" rtl="0" fontAlgn="base">
        <a:lnSpc>
          <a:spcPct val="85000"/>
        </a:lnSpc>
        <a:spcBef>
          <a:spcPct val="0"/>
        </a:spcBef>
        <a:spcAft>
          <a:spcPct val="0"/>
        </a:spcAft>
        <a:defRPr sz="2600">
          <a:solidFill>
            <a:schemeClr val="bg1"/>
          </a:solidFill>
          <a:latin typeface="Arial" pitchFamily="34" charset="0"/>
          <a:ea typeface="MS PGothic" pitchFamily="34" charset="-128"/>
        </a:defRPr>
      </a:lvl9pPr>
    </p:titleStyle>
    <p:bodyStyle>
      <a:lvl1pPr algn="l" rtl="0" eaLnBrk="0" fontAlgn="base" hangingPunct="0">
        <a:lnSpc>
          <a:spcPct val="90000"/>
        </a:lnSpc>
        <a:spcBef>
          <a:spcPct val="60000"/>
        </a:spcBef>
        <a:spcAft>
          <a:spcPct val="0"/>
        </a:spcAft>
        <a:buClr>
          <a:srgbClr val="5F2861"/>
        </a:buClr>
        <a:buSzPct val="120000"/>
        <a:tabLst>
          <a:tab pos="261938" algn="l"/>
        </a:tabLst>
        <a:defRPr sz="2000">
          <a:solidFill>
            <a:schemeClr val="tx1"/>
          </a:solidFill>
          <a:latin typeface="+mn-lt"/>
          <a:ea typeface="+mn-ea"/>
          <a:cs typeface="+mn-cs"/>
        </a:defRPr>
      </a:lvl1pPr>
      <a:lvl2pPr marL="700088" indent="-258763" algn="l" rtl="0" eaLnBrk="0" fontAlgn="base" hangingPunct="0">
        <a:lnSpc>
          <a:spcPct val="90000"/>
        </a:lnSpc>
        <a:spcBef>
          <a:spcPct val="50000"/>
        </a:spcBef>
        <a:spcAft>
          <a:spcPct val="0"/>
        </a:spcAft>
        <a:buClr>
          <a:srgbClr val="5F2861"/>
        </a:buClr>
        <a:buSzPct val="120000"/>
        <a:buChar char="•"/>
        <a:tabLst>
          <a:tab pos="261938" algn="l"/>
        </a:tabLst>
        <a:defRPr sz="2000">
          <a:solidFill>
            <a:schemeClr val="tx1"/>
          </a:solidFill>
          <a:latin typeface="+mn-lt"/>
          <a:ea typeface="+mn-ea"/>
        </a:defRPr>
      </a:lvl2pPr>
      <a:lvl3pPr marL="1162050" indent="-282575" algn="l" rtl="0" eaLnBrk="0" fontAlgn="base" hangingPunct="0">
        <a:lnSpc>
          <a:spcPct val="90000"/>
        </a:lnSpc>
        <a:spcBef>
          <a:spcPct val="50000"/>
        </a:spcBef>
        <a:spcAft>
          <a:spcPct val="0"/>
        </a:spcAft>
        <a:buFont typeface="Arial" panose="020B0604020202020204" pitchFamily="34" charset="0"/>
        <a:buChar char="-"/>
        <a:tabLst>
          <a:tab pos="261938" algn="l"/>
        </a:tabLst>
        <a:defRPr sz="2000">
          <a:solidFill>
            <a:schemeClr val="tx1"/>
          </a:solidFill>
          <a:latin typeface="+mn-lt"/>
          <a:ea typeface="+mn-ea"/>
        </a:defRPr>
      </a:lvl3pPr>
      <a:lvl4pPr marL="1627188" indent="-285750" algn="l" rtl="0" eaLnBrk="0" fontAlgn="base" hangingPunct="0">
        <a:lnSpc>
          <a:spcPct val="90000"/>
        </a:lnSpc>
        <a:spcBef>
          <a:spcPct val="50000"/>
        </a:spcBef>
        <a:spcAft>
          <a:spcPct val="0"/>
        </a:spcAft>
        <a:buFont typeface="Wingdings 2" panose="05020102010507070707" pitchFamily="18" charset="2"/>
        <a:buChar char=""/>
        <a:tabLst>
          <a:tab pos="261938" algn="l"/>
        </a:tabLst>
        <a:defRPr sz="2000">
          <a:solidFill>
            <a:schemeClr val="tx1"/>
          </a:solidFill>
          <a:latin typeface="+mn-lt"/>
          <a:ea typeface="+mn-ea"/>
        </a:defRPr>
      </a:lvl4pPr>
      <a:lvl5pPr marL="2087563" indent="-280988" algn="l" rtl="0" eaLnBrk="0" fontAlgn="base" hangingPunct="0">
        <a:lnSpc>
          <a:spcPct val="90000"/>
        </a:lnSpc>
        <a:spcBef>
          <a:spcPct val="50000"/>
        </a:spcBef>
        <a:spcAft>
          <a:spcPct val="0"/>
        </a:spcAft>
        <a:buFont typeface="Wingdings 2" panose="05020102010507070707" pitchFamily="18" charset="2"/>
        <a:buChar char=""/>
        <a:tabLst>
          <a:tab pos="261938" algn="l"/>
        </a:tabLst>
        <a:defRPr sz="2000">
          <a:solidFill>
            <a:schemeClr val="tx1"/>
          </a:solidFill>
          <a:latin typeface="+mn-lt"/>
          <a:ea typeface="+mn-ea"/>
        </a:defRPr>
      </a:lvl5pPr>
      <a:lvl6pPr marL="2544763" indent="-280988" algn="l" rtl="0" fontAlgn="base">
        <a:lnSpc>
          <a:spcPct val="90000"/>
        </a:lnSpc>
        <a:spcBef>
          <a:spcPct val="50000"/>
        </a:spcBef>
        <a:spcAft>
          <a:spcPct val="0"/>
        </a:spcAft>
        <a:buFont typeface="Wingdings 2" pitchFamily="18" charset="2"/>
        <a:buChar char=""/>
        <a:tabLst>
          <a:tab pos="261938" algn="l"/>
        </a:tabLst>
        <a:defRPr sz="2000">
          <a:solidFill>
            <a:schemeClr val="tx1"/>
          </a:solidFill>
          <a:latin typeface="+mn-lt"/>
          <a:ea typeface="+mn-ea"/>
        </a:defRPr>
      </a:lvl6pPr>
      <a:lvl7pPr marL="3001963" indent="-280988" algn="l" rtl="0" fontAlgn="base">
        <a:lnSpc>
          <a:spcPct val="90000"/>
        </a:lnSpc>
        <a:spcBef>
          <a:spcPct val="50000"/>
        </a:spcBef>
        <a:spcAft>
          <a:spcPct val="0"/>
        </a:spcAft>
        <a:buFont typeface="Wingdings 2" pitchFamily="18" charset="2"/>
        <a:buChar char=""/>
        <a:tabLst>
          <a:tab pos="261938" algn="l"/>
        </a:tabLst>
        <a:defRPr sz="2000">
          <a:solidFill>
            <a:schemeClr val="tx1"/>
          </a:solidFill>
          <a:latin typeface="+mn-lt"/>
          <a:ea typeface="+mn-ea"/>
        </a:defRPr>
      </a:lvl7pPr>
      <a:lvl8pPr marL="3459163" indent="-280988" algn="l" rtl="0" fontAlgn="base">
        <a:lnSpc>
          <a:spcPct val="90000"/>
        </a:lnSpc>
        <a:spcBef>
          <a:spcPct val="50000"/>
        </a:spcBef>
        <a:spcAft>
          <a:spcPct val="0"/>
        </a:spcAft>
        <a:buFont typeface="Wingdings 2" pitchFamily="18" charset="2"/>
        <a:buChar char=""/>
        <a:tabLst>
          <a:tab pos="261938" algn="l"/>
        </a:tabLst>
        <a:defRPr sz="2000">
          <a:solidFill>
            <a:schemeClr val="tx1"/>
          </a:solidFill>
          <a:latin typeface="+mn-lt"/>
          <a:ea typeface="+mn-ea"/>
        </a:defRPr>
      </a:lvl8pPr>
      <a:lvl9pPr marL="3916363" indent="-280988" algn="l" rtl="0" fontAlgn="base">
        <a:lnSpc>
          <a:spcPct val="90000"/>
        </a:lnSpc>
        <a:spcBef>
          <a:spcPct val="50000"/>
        </a:spcBef>
        <a:spcAft>
          <a:spcPct val="0"/>
        </a:spcAft>
        <a:buFont typeface="Wingdings 2" pitchFamily="18" charset="2"/>
        <a:buChar char=""/>
        <a:tabLst>
          <a:tab pos="261938" algn="l"/>
        </a:tabLst>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https://www.cqc.org.uk/give-feedback-on-care" TargetMode="External"/><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descr="Our Journey to smarter regulation">
            <a:extLst>
              <a:ext uri="{FF2B5EF4-FFF2-40B4-BE49-F238E27FC236}">
                <a16:creationId xmlns:a16="http://schemas.microsoft.com/office/drawing/2014/main" xmlns="" id="{7127D687-4CC5-D046-A572-BAF0D74CFC69}"/>
              </a:ext>
            </a:extLst>
          </p:cNvPr>
          <p:cNvSpPr>
            <a:spLocks noGrp="1"/>
          </p:cNvSpPr>
          <p:nvPr>
            <p:ph idx="1"/>
          </p:nvPr>
        </p:nvSpPr>
        <p:spPr>
          <a:xfrm>
            <a:off x="1237469" y="2613428"/>
            <a:ext cx="4231233" cy="1701120"/>
          </a:xfrm>
        </p:spPr>
        <p:txBody>
          <a:bodyPr/>
          <a:lstStyle/>
          <a:p>
            <a:r>
              <a:rPr lang="en-GB" sz="1800" b="1">
                <a:solidFill>
                  <a:schemeClr val="bg1"/>
                </a:solidFill>
              </a:rPr>
              <a:t>Our Journey to Smarter Regulation</a:t>
            </a:r>
            <a:endParaRPr lang="en-US" sz="1800" b="1">
              <a:solidFill>
                <a:schemeClr val="bg1"/>
              </a:solidFill>
            </a:endParaRPr>
          </a:p>
        </p:txBody>
      </p:sp>
      <p:sp>
        <p:nvSpPr>
          <p:cNvPr id="4" name="Subtitle 5" descr="Monitoring Approach">
            <a:extLst>
              <a:ext uri="{FF2B5EF4-FFF2-40B4-BE49-F238E27FC236}">
                <a16:creationId xmlns:a16="http://schemas.microsoft.com/office/drawing/2014/main" xmlns="" id="{7AC68B72-AC7D-4A1A-91F7-9284AD17707B}"/>
              </a:ext>
            </a:extLst>
          </p:cNvPr>
          <p:cNvSpPr txBox="1">
            <a:spLocks/>
          </p:cNvSpPr>
          <p:nvPr/>
        </p:nvSpPr>
        <p:spPr bwMode="auto">
          <a:xfrm>
            <a:off x="1237469" y="1518722"/>
            <a:ext cx="4231233" cy="954115"/>
          </a:xfrm>
          <a:prstGeom prst="rect">
            <a:avLst/>
          </a:prstGeom>
          <a:solidFill>
            <a:srgbClr val="660066"/>
          </a:solidFill>
          <a:ln>
            <a:noFill/>
          </a:ln>
        </p:spPr>
        <p:txBody>
          <a:bodyPr vert="horz" wrap="square" lIns="0" tIns="0" rIns="0" bIns="0" numCol="1" anchor="ctr" anchorCtr="0" compatLnSpc="1">
            <a:prstTxWarp prst="textNoShape">
              <a:avLst/>
            </a:prstTxWarp>
          </a:bodyPr>
          <a:lstStyle>
            <a:lvl1pPr algn="l" rtl="0" eaLnBrk="0" fontAlgn="base" hangingPunct="0">
              <a:lnSpc>
                <a:spcPct val="90000"/>
              </a:lnSpc>
              <a:spcBef>
                <a:spcPct val="60000"/>
              </a:spcBef>
              <a:spcAft>
                <a:spcPct val="0"/>
              </a:spcAft>
              <a:buClr>
                <a:srgbClr val="5F2861"/>
              </a:buClr>
              <a:buSzPct val="120000"/>
              <a:tabLst>
                <a:tab pos="261938" algn="l"/>
              </a:tabLst>
              <a:defRPr sz="2000">
                <a:solidFill>
                  <a:schemeClr val="tx1"/>
                </a:solidFill>
                <a:latin typeface="+mn-lt"/>
                <a:ea typeface="+mn-ea"/>
                <a:cs typeface="+mn-cs"/>
              </a:defRPr>
            </a:lvl1pPr>
            <a:lvl2pPr marL="700088" indent="-258763" algn="l" rtl="0" eaLnBrk="0" fontAlgn="base" hangingPunct="0">
              <a:lnSpc>
                <a:spcPct val="90000"/>
              </a:lnSpc>
              <a:spcBef>
                <a:spcPct val="50000"/>
              </a:spcBef>
              <a:spcAft>
                <a:spcPct val="0"/>
              </a:spcAft>
              <a:buClr>
                <a:srgbClr val="5F2861"/>
              </a:buClr>
              <a:buSzPct val="120000"/>
              <a:buChar char="•"/>
              <a:tabLst>
                <a:tab pos="261938" algn="l"/>
              </a:tabLst>
              <a:defRPr sz="2000">
                <a:solidFill>
                  <a:schemeClr val="tx1"/>
                </a:solidFill>
                <a:latin typeface="+mn-lt"/>
                <a:ea typeface="+mn-ea"/>
              </a:defRPr>
            </a:lvl2pPr>
            <a:lvl3pPr marL="1162050" indent="-282575" algn="l" rtl="0" eaLnBrk="0" fontAlgn="base" hangingPunct="0">
              <a:lnSpc>
                <a:spcPct val="90000"/>
              </a:lnSpc>
              <a:spcBef>
                <a:spcPct val="50000"/>
              </a:spcBef>
              <a:spcAft>
                <a:spcPct val="0"/>
              </a:spcAft>
              <a:buFont typeface="Arial" panose="020B0604020202020204" pitchFamily="34" charset="0"/>
              <a:buChar char="-"/>
              <a:tabLst>
                <a:tab pos="261938" algn="l"/>
              </a:tabLst>
              <a:defRPr sz="2000">
                <a:solidFill>
                  <a:schemeClr val="tx1"/>
                </a:solidFill>
                <a:latin typeface="+mn-lt"/>
                <a:ea typeface="+mn-ea"/>
              </a:defRPr>
            </a:lvl3pPr>
            <a:lvl4pPr marL="1627188" indent="-285750" algn="l" rtl="0" eaLnBrk="0" fontAlgn="base" hangingPunct="0">
              <a:lnSpc>
                <a:spcPct val="90000"/>
              </a:lnSpc>
              <a:spcBef>
                <a:spcPct val="50000"/>
              </a:spcBef>
              <a:spcAft>
                <a:spcPct val="0"/>
              </a:spcAft>
              <a:buFont typeface="Wingdings 2" panose="05020102010507070707" pitchFamily="18" charset="2"/>
              <a:buChar char=""/>
              <a:tabLst>
                <a:tab pos="261938" algn="l"/>
              </a:tabLst>
              <a:defRPr sz="2000">
                <a:solidFill>
                  <a:schemeClr val="tx1"/>
                </a:solidFill>
                <a:latin typeface="+mn-lt"/>
                <a:ea typeface="+mn-ea"/>
              </a:defRPr>
            </a:lvl4pPr>
            <a:lvl5pPr marL="2087563" indent="-280988" algn="l" rtl="0" eaLnBrk="0" fontAlgn="base" hangingPunct="0">
              <a:lnSpc>
                <a:spcPct val="90000"/>
              </a:lnSpc>
              <a:spcBef>
                <a:spcPct val="50000"/>
              </a:spcBef>
              <a:spcAft>
                <a:spcPct val="0"/>
              </a:spcAft>
              <a:buFont typeface="Wingdings 2" panose="05020102010507070707" pitchFamily="18" charset="2"/>
              <a:buChar char=""/>
              <a:tabLst>
                <a:tab pos="261938" algn="l"/>
              </a:tabLst>
              <a:defRPr sz="2000">
                <a:solidFill>
                  <a:schemeClr val="tx1"/>
                </a:solidFill>
                <a:latin typeface="+mn-lt"/>
                <a:ea typeface="+mn-ea"/>
              </a:defRPr>
            </a:lvl5pPr>
            <a:lvl6pPr marL="2544763" indent="-280988" algn="l" rtl="0" fontAlgn="base">
              <a:lnSpc>
                <a:spcPct val="90000"/>
              </a:lnSpc>
              <a:spcBef>
                <a:spcPct val="50000"/>
              </a:spcBef>
              <a:spcAft>
                <a:spcPct val="0"/>
              </a:spcAft>
              <a:buFont typeface="Wingdings 2" pitchFamily="18" charset="2"/>
              <a:buChar char=""/>
              <a:tabLst>
                <a:tab pos="261938" algn="l"/>
              </a:tabLst>
              <a:defRPr sz="2000">
                <a:solidFill>
                  <a:schemeClr val="tx1"/>
                </a:solidFill>
                <a:latin typeface="+mn-lt"/>
                <a:ea typeface="+mn-ea"/>
              </a:defRPr>
            </a:lvl6pPr>
            <a:lvl7pPr marL="3001963" indent="-280988" algn="l" rtl="0" fontAlgn="base">
              <a:lnSpc>
                <a:spcPct val="90000"/>
              </a:lnSpc>
              <a:spcBef>
                <a:spcPct val="50000"/>
              </a:spcBef>
              <a:spcAft>
                <a:spcPct val="0"/>
              </a:spcAft>
              <a:buFont typeface="Wingdings 2" pitchFamily="18" charset="2"/>
              <a:buChar char=""/>
              <a:tabLst>
                <a:tab pos="261938" algn="l"/>
              </a:tabLst>
              <a:defRPr sz="2000">
                <a:solidFill>
                  <a:schemeClr val="tx1"/>
                </a:solidFill>
                <a:latin typeface="+mn-lt"/>
                <a:ea typeface="+mn-ea"/>
              </a:defRPr>
            </a:lvl7pPr>
            <a:lvl8pPr marL="3459163" indent="-280988" algn="l" rtl="0" fontAlgn="base">
              <a:lnSpc>
                <a:spcPct val="90000"/>
              </a:lnSpc>
              <a:spcBef>
                <a:spcPct val="50000"/>
              </a:spcBef>
              <a:spcAft>
                <a:spcPct val="0"/>
              </a:spcAft>
              <a:buFont typeface="Wingdings 2" pitchFamily="18" charset="2"/>
              <a:buChar char=""/>
              <a:tabLst>
                <a:tab pos="261938" algn="l"/>
              </a:tabLst>
              <a:defRPr sz="2000">
                <a:solidFill>
                  <a:schemeClr val="tx1"/>
                </a:solidFill>
                <a:latin typeface="+mn-lt"/>
                <a:ea typeface="+mn-ea"/>
              </a:defRPr>
            </a:lvl8pPr>
            <a:lvl9pPr marL="3916363" indent="-280988" algn="l" rtl="0" fontAlgn="base">
              <a:lnSpc>
                <a:spcPct val="90000"/>
              </a:lnSpc>
              <a:spcBef>
                <a:spcPct val="50000"/>
              </a:spcBef>
              <a:spcAft>
                <a:spcPct val="0"/>
              </a:spcAft>
              <a:buFont typeface="Wingdings 2" pitchFamily="18" charset="2"/>
              <a:buChar char=""/>
              <a:tabLst>
                <a:tab pos="261938" algn="l"/>
              </a:tabLst>
              <a:defRPr sz="2000">
                <a:solidFill>
                  <a:schemeClr val="tx1"/>
                </a:solidFill>
                <a:latin typeface="+mn-lt"/>
                <a:ea typeface="+mn-ea"/>
              </a:defRPr>
            </a:lvl9pPr>
          </a:lstStyle>
          <a:p>
            <a:pPr defTabSz="685800"/>
            <a:r>
              <a:rPr lang="en-US" sz="2800" b="1" kern="1200" spc="45" baseline="0">
                <a:solidFill>
                  <a:schemeClr val="bg1"/>
                </a:solidFill>
              </a:rPr>
              <a:t>  	Monitoring Approach</a:t>
            </a:r>
            <a:endParaRPr lang="en-US" sz="2800" kern="1200" spc="45" baseline="0">
              <a:solidFill>
                <a:schemeClr val="bg1"/>
              </a:solidFill>
            </a:endParaRPr>
          </a:p>
        </p:txBody>
      </p:sp>
    </p:spTree>
    <p:extLst>
      <p:ext uri="{BB962C8B-B14F-4D97-AF65-F5344CB8AC3E}">
        <p14:creationId xmlns:p14="http://schemas.microsoft.com/office/powerpoint/2010/main" val="380722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94B095-15DD-425E-985F-F8D5B0E9761A}"/>
              </a:ext>
            </a:extLst>
          </p:cNvPr>
          <p:cNvSpPr>
            <a:spLocks noGrp="1"/>
          </p:cNvSpPr>
          <p:nvPr>
            <p:ph type="title"/>
          </p:nvPr>
        </p:nvSpPr>
        <p:spPr/>
        <p:txBody>
          <a:bodyPr/>
          <a:lstStyle/>
          <a:p>
            <a:r>
              <a:rPr lang="en-GB" sz="3200" b="1"/>
              <a:t>Developing our approach to monitoring 2021/22</a:t>
            </a:r>
          </a:p>
        </p:txBody>
      </p:sp>
      <p:sp>
        <p:nvSpPr>
          <p:cNvPr id="4" name="Slide Number Placeholder 3">
            <a:extLst>
              <a:ext uri="{FF2B5EF4-FFF2-40B4-BE49-F238E27FC236}">
                <a16:creationId xmlns:a16="http://schemas.microsoft.com/office/drawing/2014/main" xmlns="" id="{5A5E4A57-57DA-45F0-890F-13371277E001}"/>
              </a:ext>
            </a:extLst>
          </p:cNvPr>
          <p:cNvSpPr>
            <a:spLocks noGrp="1"/>
          </p:cNvSpPr>
          <p:nvPr>
            <p:ph type="sldNum" sz="quarter" idx="10"/>
          </p:nvPr>
        </p:nvSpPr>
        <p:spPr/>
        <p:txBody>
          <a:bodyPr/>
          <a:lstStyle/>
          <a:p>
            <a:fld id="{C68304A4-4CDA-4F03-8C76-8F6EC50311CB}" type="slidenum">
              <a:rPr lang="en-US" altLang="en-US" smtClean="0"/>
              <a:pPr/>
              <a:t>2</a:t>
            </a:fld>
            <a:endParaRPr lang="en-US" altLang="en-US" sz="1400">
              <a:solidFill>
                <a:srgbClr val="6D2E69"/>
              </a:solidFill>
            </a:endParaRPr>
          </a:p>
        </p:txBody>
      </p:sp>
      <p:sp>
        <p:nvSpPr>
          <p:cNvPr id="6" name="Rectangle 5">
            <a:extLst>
              <a:ext uri="{FF2B5EF4-FFF2-40B4-BE49-F238E27FC236}">
                <a16:creationId xmlns:a16="http://schemas.microsoft.com/office/drawing/2014/main" xmlns="" id="{E28C1362-65A0-4E41-88B2-1DF30A7ED8B1}"/>
              </a:ext>
            </a:extLst>
          </p:cNvPr>
          <p:cNvSpPr/>
          <p:nvPr/>
        </p:nvSpPr>
        <p:spPr>
          <a:xfrm>
            <a:off x="647700" y="1771897"/>
            <a:ext cx="7933048" cy="3970318"/>
          </a:xfrm>
          <a:prstGeom prst="rect">
            <a:avLst/>
          </a:prstGeom>
        </p:spPr>
        <p:txBody>
          <a:bodyPr wrap="square" lIns="91440" tIns="45720" rIns="91440" bIns="45720" anchor="t">
            <a:spAutoFit/>
          </a:bodyPr>
          <a:lstStyle/>
          <a:p>
            <a:r>
              <a:rPr lang="en-GB"/>
              <a:t>Over the last year, driven by a need to adapt to the pandemic, we made real progress in using data and insight to monitor services. </a:t>
            </a:r>
          </a:p>
          <a:p>
            <a:endParaRPr lang="en-US"/>
          </a:p>
          <a:p>
            <a:r>
              <a:rPr lang="en-US"/>
              <a:t>From June we are continuing to make progress in how we monitor services in three key areas:</a:t>
            </a:r>
            <a:endParaRPr lang="en-US">
              <a:cs typeface="Arial"/>
            </a:endParaRPr>
          </a:p>
          <a:p>
            <a:endParaRPr lang="en-US"/>
          </a:p>
          <a:p>
            <a:pPr marL="285750" indent="-285750">
              <a:buFont typeface="Arial" panose="020B0604020202020204" pitchFamily="34" charset="0"/>
              <a:buChar char="•"/>
            </a:pPr>
            <a:r>
              <a:rPr lang="en-US"/>
              <a:t>Develop our ability to better monitor risk to help us </a:t>
            </a:r>
            <a:r>
              <a:rPr lang="en-US" b="1"/>
              <a:t>be more targeted in our regulatory activity </a:t>
            </a:r>
            <a:r>
              <a:rPr lang="en-US"/>
              <a:t>as we start to emerge from the pandemic</a:t>
            </a:r>
            <a:endParaRPr lang="en-US">
              <a:cs typeface="Arial"/>
            </a:endParaRP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Bring </a:t>
            </a:r>
            <a:r>
              <a:rPr lang="en-US" b="1"/>
              <a:t>information together in one place</a:t>
            </a:r>
            <a:r>
              <a:rPr lang="en-US"/>
              <a:t> for inspection teams, presented in a way that enables us to make better decisions</a:t>
            </a:r>
            <a:endParaRPr lang="en-US">
              <a:cs typeface="Arial"/>
            </a:endParaRP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b="1"/>
              <a:t>Developing elements of how we want to work in the future</a:t>
            </a:r>
            <a:r>
              <a:rPr lang="en-US"/>
              <a:t>, including how we give a more up-to-date view of risk to people who use services.</a:t>
            </a:r>
            <a:endParaRPr lang="en-US">
              <a:cs typeface="Arial"/>
            </a:endParaRPr>
          </a:p>
        </p:txBody>
      </p:sp>
    </p:spTree>
    <p:extLst>
      <p:ext uri="{BB962C8B-B14F-4D97-AF65-F5344CB8AC3E}">
        <p14:creationId xmlns:p14="http://schemas.microsoft.com/office/powerpoint/2010/main" val="3009126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5F236A-544E-4EB7-AE44-4A01C745B57D}"/>
              </a:ext>
            </a:extLst>
          </p:cNvPr>
          <p:cNvSpPr>
            <a:spLocks noGrp="1"/>
          </p:cNvSpPr>
          <p:nvPr>
            <p:ph type="title"/>
          </p:nvPr>
        </p:nvSpPr>
        <p:spPr/>
        <p:txBody>
          <a:bodyPr/>
          <a:lstStyle/>
          <a:p>
            <a:r>
              <a:rPr lang="en-GB" sz="3200" b="1"/>
              <a:t>How our monitoring will work</a:t>
            </a:r>
            <a:endParaRPr lang="en-GB" sz="2800"/>
          </a:p>
        </p:txBody>
      </p:sp>
      <p:sp>
        <p:nvSpPr>
          <p:cNvPr id="3" name="Content Placeholder 2">
            <a:extLst>
              <a:ext uri="{FF2B5EF4-FFF2-40B4-BE49-F238E27FC236}">
                <a16:creationId xmlns:a16="http://schemas.microsoft.com/office/drawing/2014/main" xmlns="" id="{FEAE5773-97B6-473A-82C7-F039793C024B}"/>
              </a:ext>
            </a:extLst>
          </p:cNvPr>
          <p:cNvSpPr>
            <a:spLocks noGrp="1"/>
          </p:cNvSpPr>
          <p:nvPr>
            <p:ph idx="1"/>
          </p:nvPr>
        </p:nvSpPr>
        <p:spPr>
          <a:xfrm>
            <a:off x="647699" y="1573305"/>
            <a:ext cx="7924801" cy="5072971"/>
          </a:xfrm>
        </p:spPr>
        <p:txBody>
          <a:bodyPr/>
          <a:lstStyle/>
          <a:p>
            <a:pPr marL="285750" indent="-285750">
              <a:buFont typeface="Arial" panose="020B0604020202020204" pitchFamily="34" charset="0"/>
              <a:buChar char="•"/>
            </a:pPr>
            <a:r>
              <a:rPr lang="en-GB" sz="1800" dirty="0"/>
              <a:t>Monthly reviews of all the data and information we hold about all services to help us prioritise (currently this will exclude dentists and NHS trusts).</a:t>
            </a:r>
            <a:endParaRPr lang="en-GB" sz="1800" dirty="0">
              <a:cs typeface="Arial"/>
            </a:endParaRPr>
          </a:p>
          <a:p>
            <a:pPr marL="285750" indent="-285750">
              <a:buFont typeface="Arial" panose="020B0604020202020204" pitchFamily="34" charset="0"/>
              <a:buChar char="•"/>
            </a:pPr>
            <a:r>
              <a:rPr lang="en-GB" sz="1800" dirty="0"/>
              <a:t>For services where our information review </a:t>
            </a:r>
            <a:r>
              <a:rPr lang="en-GB" sz="1800" kern="1200" dirty="0"/>
              <a:t>cannot find evidence that we need to reassess the rating or quality at a service we will</a:t>
            </a:r>
            <a:r>
              <a:rPr lang="en-GB" sz="1800" dirty="0"/>
              <a:t> publish a short public statement on the service’s webpage.</a:t>
            </a:r>
            <a:endParaRPr lang="en-GB" sz="1800" dirty="0">
              <a:cs typeface="Arial"/>
            </a:endParaRPr>
          </a:p>
          <a:p>
            <a:pPr marL="285750" indent="-285750">
              <a:buFont typeface="Arial" panose="020B0604020202020204" pitchFamily="34" charset="0"/>
              <a:buChar char="•"/>
            </a:pPr>
            <a:r>
              <a:rPr lang="en-GB" sz="1800" dirty="0"/>
              <a:t>For services where our information review suggests we may need to review the quality of care we’ll carry out further monitoring, including a call with the provider; a monitoring review will not change ratings. </a:t>
            </a:r>
            <a:endParaRPr lang="en-GB" sz="1800" dirty="0">
              <a:cs typeface="Arial"/>
            </a:endParaRPr>
          </a:p>
          <a:p>
            <a:pPr marL="285750" indent="-285750">
              <a:buFont typeface="Arial" panose="020B0604020202020204" pitchFamily="34" charset="0"/>
              <a:buChar char="•"/>
            </a:pPr>
            <a:r>
              <a:rPr lang="en-GB" sz="1800" dirty="0"/>
              <a:t>We may also carry out an inspection which will lead to a re-rating of the service.</a:t>
            </a:r>
          </a:p>
          <a:p>
            <a:pPr marL="285750" indent="-285750">
              <a:buFont typeface="Arial" panose="020B0604020202020204" pitchFamily="34" charset="0"/>
              <a:buChar char="•"/>
            </a:pPr>
            <a:r>
              <a:rPr lang="en-GB" sz="1800" dirty="0">
                <a:cs typeface="Arial"/>
              </a:rPr>
              <a:t>Where there is information of concern we may conduct a targeted inspection to look at that area and therefore not review or re-rate)</a:t>
            </a:r>
          </a:p>
          <a:p>
            <a:pPr marL="285750" indent="-285750">
              <a:buFont typeface="Arial" panose="020B0604020202020204" pitchFamily="34" charset="0"/>
              <a:buChar char="•"/>
            </a:pPr>
            <a:r>
              <a:rPr lang="en-GB" sz="1800" dirty="0"/>
              <a:t>A monitoring review will not directly change ratings. </a:t>
            </a:r>
            <a:endParaRPr lang="en-GB" sz="1800" dirty="0">
              <a:cs typeface="Arial"/>
            </a:endParaRPr>
          </a:p>
          <a:p>
            <a:pPr marL="285750" indent="-285750">
              <a:buFont typeface="Arial" panose="020B0604020202020204" pitchFamily="34" charset="0"/>
              <a:buChar char="•"/>
            </a:pPr>
            <a:r>
              <a:rPr lang="en-GB" sz="1800" kern="1200" dirty="0"/>
              <a:t>We will continue to review this process.</a:t>
            </a:r>
            <a:endParaRPr lang="en-GB" sz="1800" kern="1200" dirty="0">
              <a:cs typeface="Arial"/>
            </a:endParaRPr>
          </a:p>
          <a:p>
            <a:endParaRPr lang="en-GB" sz="1800" dirty="0">
              <a:cs typeface="Arial"/>
            </a:endParaRPr>
          </a:p>
        </p:txBody>
      </p:sp>
      <p:sp>
        <p:nvSpPr>
          <p:cNvPr id="4" name="Slide Number Placeholder 3">
            <a:extLst>
              <a:ext uri="{FF2B5EF4-FFF2-40B4-BE49-F238E27FC236}">
                <a16:creationId xmlns:a16="http://schemas.microsoft.com/office/drawing/2014/main" xmlns="" id="{E18CC993-948D-4796-A990-C2EB0458D4EE}"/>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8304A4-4CDA-4F03-8C76-8F6EC50311CB}" type="slidenum">
              <a:rPr kumimoji="0" lang="en-US" altLang="en-US" sz="900" b="1"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altLang="en-US" sz="1400" b="1" i="0" u="none" strike="noStrike" kern="1200" cap="none" spc="0" normalizeH="0" baseline="0" noProof="0">
              <a:ln>
                <a:noFill/>
              </a:ln>
              <a:solidFill>
                <a:srgbClr val="6D2E69"/>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428771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3BC276-DE66-4CA9-8383-74EB5A9A3E8F}"/>
              </a:ext>
            </a:extLst>
          </p:cNvPr>
          <p:cNvSpPr>
            <a:spLocks noGrp="1"/>
          </p:cNvSpPr>
          <p:nvPr>
            <p:ph type="title"/>
          </p:nvPr>
        </p:nvSpPr>
        <p:spPr/>
        <p:txBody>
          <a:bodyPr/>
          <a:lstStyle/>
          <a:p>
            <a:r>
              <a:rPr lang="en-GB" sz="3200" b="1"/>
              <a:t>For Adult Social Care</a:t>
            </a:r>
          </a:p>
        </p:txBody>
      </p:sp>
      <p:sp>
        <p:nvSpPr>
          <p:cNvPr id="3" name="Content Placeholder 2">
            <a:extLst>
              <a:ext uri="{FF2B5EF4-FFF2-40B4-BE49-F238E27FC236}">
                <a16:creationId xmlns:a16="http://schemas.microsoft.com/office/drawing/2014/main" xmlns="" id="{78EBA632-26E8-4E0A-91E9-3FA909C57EDE}"/>
              </a:ext>
            </a:extLst>
          </p:cNvPr>
          <p:cNvSpPr>
            <a:spLocks noGrp="1"/>
          </p:cNvSpPr>
          <p:nvPr>
            <p:ph idx="1"/>
          </p:nvPr>
        </p:nvSpPr>
        <p:spPr>
          <a:xfrm>
            <a:off x="647700" y="1798638"/>
            <a:ext cx="7737475" cy="4318000"/>
          </a:xfrm>
        </p:spPr>
        <p:txBody>
          <a:bodyPr/>
          <a:lstStyle/>
          <a:p>
            <a:pPr marL="0" indent="0"/>
            <a:r>
              <a:rPr lang="en-GB" sz="1700"/>
              <a:t>Adult Social Care information review contents:</a:t>
            </a:r>
          </a:p>
          <a:p>
            <a:pPr marL="285750" indent="-285750">
              <a:buFont typeface="Arial" panose="020B0604020202020204" pitchFamily="34" charset="0"/>
              <a:buChar char="•"/>
            </a:pPr>
            <a:r>
              <a:rPr lang="en-GB" sz="1700"/>
              <a:t>CQC Registration information; type of service, size of service and registered manager status</a:t>
            </a:r>
          </a:p>
          <a:p>
            <a:pPr marL="285750" indent="-285750">
              <a:buFont typeface="Arial" panose="020B0604020202020204" pitchFamily="34" charset="0"/>
              <a:buChar char="•"/>
            </a:pPr>
            <a:r>
              <a:rPr lang="en-GB" sz="1700"/>
              <a:t>CQC Judgements: Current ratings, compliance with regulations, outcomes from monitoring activity and length of time since last inspection</a:t>
            </a:r>
          </a:p>
          <a:p>
            <a:pPr marL="285750" indent="-285750">
              <a:buFont typeface="Arial" panose="020B0604020202020204" pitchFamily="34" charset="0"/>
              <a:buChar char="•"/>
            </a:pPr>
            <a:r>
              <a:rPr lang="en-GB" sz="1700"/>
              <a:t>CQC received information: statutory notifications, complaints, safeguarding, whistleblowing and Give Feedback on Care</a:t>
            </a:r>
          </a:p>
          <a:p>
            <a:pPr marL="285750" indent="-285750">
              <a:buFont typeface="Arial" panose="020B0604020202020204" pitchFamily="34" charset="0"/>
              <a:buChar char="•"/>
            </a:pPr>
            <a:r>
              <a:rPr lang="en-GB" sz="1700"/>
              <a:t>CQC activity: any regulatory activities currently in progress</a:t>
            </a:r>
          </a:p>
          <a:p>
            <a:pPr marL="0" indent="0"/>
            <a:r>
              <a:rPr lang="en-GB" sz="1700"/>
              <a:t>Based on current information approximately </a:t>
            </a:r>
            <a:r>
              <a:rPr lang="en-GB" sz="1700" b="1"/>
              <a:t>65% of Adult Social would receive a public statement (Band 1)</a:t>
            </a:r>
            <a:r>
              <a:rPr lang="en-GB" sz="1800" b="1"/>
              <a:t> with roughly 2% recommended for inspection</a:t>
            </a:r>
            <a:r>
              <a:rPr lang="en-GB" sz="2000" b="1"/>
              <a:t>.</a:t>
            </a:r>
            <a:r>
              <a:rPr lang="en-GB" sz="1700" b="1"/>
              <a:t>.</a:t>
            </a:r>
          </a:p>
          <a:p>
            <a:endParaRPr lang="en-GB"/>
          </a:p>
        </p:txBody>
      </p:sp>
      <p:sp>
        <p:nvSpPr>
          <p:cNvPr id="4" name="Slide Number Placeholder 3">
            <a:extLst>
              <a:ext uri="{FF2B5EF4-FFF2-40B4-BE49-F238E27FC236}">
                <a16:creationId xmlns:a16="http://schemas.microsoft.com/office/drawing/2014/main" xmlns="" id="{B0302B35-792C-4480-8CA6-F71340F5CEDA}"/>
              </a:ext>
            </a:extLst>
          </p:cNvPr>
          <p:cNvSpPr>
            <a:spLocks noGrp="1"/>
          </p:cNvSpPr>
          <p:nvPr>
            <p:ph type="sldNum" sz="quarter" idx="10"/>
          </p:nvPr>
        </p:nvSpPr>
        <p:spPr/>
        <p:txBody>
          <a:bodyPr/>
          <a:lstStyle/>
          <a:p>
            <a:fld id="{C68304A4-4CDA-4F03-8C76-8F6EC50311CB}" type="slidenum">
              <a:rPr lang="en-US" altLang="en-US" smtClean="0"/>
              <a:pPr/>
              <a:t>4</a:t>
            </a:fld>
            <a:endParaRPr lang="en-US" altLang="en-US" sz="1400">
              <a:solidFill>
                <a:srgbClr val="6D2E69"/>
              </a:solidFill>
            </a:endParaRPr>
          </a:p>
        </p:txBody>
      </p:sp>
    </p:spTree>
    <p:extLst>
      <p:ext uri="{BB962C8B-B14F-4D97-AF65-F5344CB8AC3E}">
        <p14:creationId xmlns:p14="http://schemas.microsoft.com/office/powerpoint/2010/main" val="2615808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62D1F3-6D26-4B43-9AF2-12CF10F14328}"/>
              </a:ext>
            </a:extLst>
          </p:cNvPr>
          <p:cNvSpPr>
            <a:spLocks noGrp="1"/>
          </p:cNvSpPr>
          <p:nvPr>
            <p:ph type="title"/>
          </p:nvPr>
        </p:nvSpPr>
        <p:spPr>
          <a:xfrm>
            <a:off x="711200" y="485775"/>
            <a:ext cx="7621588" cy="906463"/>
          </a:xfrm>
        </p:spPr>
        <p:txBody>
          <a:bodyPr/>
          <a:lstStyle/>
          <a:p>
            <a:r>
              <a:rPr lang="en-GB" sz="3200" b="1"/>
              <a:t>Our communication with services and the public statement </a:t>
            </a:r>
          </a:p>
        </p:txBody>
      </p:sp>
      <p:sp>
        <p:nvSpPr>
          <p:cNvPr id="4" name="Slide Number Placeholder 3">
            <a:extLst>
              <a:ext uri="{FF2B5EF4-FFF2-40B4-BE49-F238E27FC236}">
                <a16:creationId xmlns:a16="http://schemas.microsoft.com/office/drawing/2014/main" xmlns="" id="{B62CAD75-2432-4201-9527-51BD4E122C48}"/>
              </a:ext>
            </a:extLst>
          </p:cNvPr>
          <p:cNvSpPr>
            <a:spLocks noGrp="1"/>
          </p:cNvSpPr>
          <p:nvPr>
            <p:ph type="sldNum" sz="quarter" idx="10"/>
          </p:nvPr>
        </p:nvSpPr>
        <p:spPr/>
        <p:txBody>
          <a:bodyPr/>
          <a:lstStyle/>
          <a:p>
            <a:fld id="{C68304A4-4CDA-4F03-8C76-8F6EC50311CB}" type="slidenum">
              <a:rPr lang="en-US" altLang="en-US" smtClean="0"/>
              <a:pPr/>
              <a:t>5</a:t>
            </a:fld>
            <a:endParaRPr lang="en-US" altLang="en-US" sz="1400">
              <a:solidFill>
                <a:srgbClr val="6D2E69"/>
              </a:solidFill>
            </a:endParaRPr>
          </a:p>
        </p:txBody>
      </p:sp>
      <p:sp>
        <p:nvSpPr>
          <p:cNvPr id="6" name="TextBox 5">
            <a:extLst>
              <a:ext uri="{FF2B5EF4-FFF2-40B4-BE49-F238E27FC236}">
                <a16:creationId xmlns:a16="http://schemas.microsoft.com/office/drawing/2014/main" xmlns="" id="{D4126BB9-ED08-4CE8-9996-60890C0949FD}"/>
              </a:ext>
            </a:extLst>
          </p:cNvPr>
          <p:cNvSpPr txBox="1"/>
          <p:nvPr/>
        </p:nvSpPr>
        <p:spPr bwMode="auto">
          <a:xfrm>
            <a:off x="711200" y="4519486"/>
            <a:ext cx="7749059" cy="261610"/>
          </a:xfrm>
          <a:prstGeom prst="rect">
            <a:avLst/>
          </a:prstGeom>
          <a:solidFill>
            <a:schemeClr val="bg1"/>
          </a:solidFill>
          <a:ln>
            <a:noFill/>
          </a:ln>
        </p:spPr>
        <p:txBody>
          <a:bodyPr vert="horz" wrap="square" lIns="0" tIns="0" rIns="0" bIns="0" numCol="1" rtlCol="0" anchor="t" anchorCtr="0" compatLnSpc="1">
            <a:prstTxWarp prst="textNoShape">
              <a:avLst/>
            </a:prstTxWarp>
            <a:spAutoFit/>
          </a:bodyPr>
          <a:lstStyle/>
          <a:p>
            <a:pPr marL="285750" indent="-285750">
              <a:buFont typeface="Arial" panose="020B0604020202020204" pitchFamily="34" charset="0"/>
              <a:buChar char="•"/>
            </a:pPr>
            <a:endParaRPr lang="en-GB" sz="1700" kern="0"/>
          </a:p>
        </p:txBody>
      </p:sp>
      <p:sp>
        <p:nvSpPr>
          <p:cNvPr id="8" name="TextBox 7">
            <a:extLst>
              <a:ext uri="{FF2B5EF4-FFF2-40B4-BE49-F238E27FC236}">
                <a16:creationId xmlns:a16="http://schemas.microsoft.com/office/drawing/2014/main" xmlns="" id="{B7B75CBE-5DEE-4478-9F24-E41F5BD65227}"/>
              </a:ext>
            </a:extLst>
          </p:cNvPr>
          <p:cNvSpPr txBox="1"/>
          <p:nvPr/>
        </p:nvSpPr>
        <p:spPr bwMode="auto">
          <a:xfrm>
            <a:off x="474563" y="1473137"/>
            <a:ext cx="8113852" cy="4862870"/>
          </a:xfrm>
          <a:prstGeom prst="rect">
            <a:avLst/>
          </a:prstGeom>
          <a:solidFill>
            <a:schemeClr val="bg1">
              <a:lumMod val="95000"/>
            </a:schemeClr>
          </a:solidFill>
          <a:ln>
            <a:noFill/>
          </a:ln>
        </p:spPr>
        <p:txBody>
          <a:bodyPr vert="horz" wrap="square" lIns="0" tIns="0" rIns="0" bIns="0" numCol="1" rtlCol="0" anchor="t" anchorCtr="0" compatLnSpc="1">
            <a:prstTxWarp prst="textNoShape">
              <a:avLst/>
            </a:prstTxWarp>
            <a:spAutoFit/>
          </a:bodyPr>
          <a:lstStyle/>
          <a:p>
            <a:endParaRPr lang="en-US" sz="1700"/>
          </a:p>
          <a:p>
            <a:r>
              <a:rPr lang="en-GB" b="1"/>
              <a:t>Public Statement that will be published on our website for services where our information review does not indicate anything of concern:</a:t>
            </a:r>
          </a:p>
          <a:p>
            <a:endParaRPr lang="en-GB" b="1"/>
          </a:p>
          <a:p>
            <a:r>
              <a:rPr lang="en-GB"/>
              <a:t>"</a:t>
            </a:r>
            <a:r>
              <a:rPr lang="en-US"/>
              <a:t>We carried out a review of the data available to us about [SERVICE NAME] on [DATE]. We have not found evidence that we need to carry out an inspection or reassess our rating at this stage.</a:t>
            </a:r>
          </a:p>
          <a:p>
            <a:endParaRPr lang="en-US"/>
          </a:p>
          <a:p>
            <a:r>
              <a:rPr lang="en-US"/>
              <a:t>This could change at any time if we receive new information. We will continue to monitor data about this service.</a:t>
            </a:r>
          </a:p>
          <a:p>
            <a:endParaRPr lang="en-US"/>
          </a:p>
          <a:p>
            <a:r>
              <a:rPr lang="en-US"/>
              <a:t>If you have concerns about XYZ Care Home, you can </a:t>
            </a:r>
            <a:r>
              <a:rPr lang="en-US" u="sng">
                <a:hlinkClick r:id="rId3" tooltip="https://www.cqc.org.uk/give-feedback-on-care"/>
              </a:rPr>
              <a:t>give feedback on this service</a:t>
            </a:r>
            <a:r>
              <a:rPr lang="en-US"/>
              <a:t>.”</a:t>
            </a:r>
          </a:p>
          <a:p>
            <a:r>
              <a:rPr lang="en-GB"/>
              <a:t>​​​​​​​</a:t>
            </a:r>
          </a:p>
          <a:p>
            <a:r>
              <a:rPr lang="en-US" sz="1700" b="1"/>
              <a:t>We will add this text to our website to inform the public about this outcome</a:t>
            </a:r>
            <a:r>
              <a:rPr lang="en-US" sz="1600" b="1"/>
              <a:t>.</a:t>
            </a:r>
          </a:p>
          <a:p>
            <a:endParaRPr lang="en-US" sz="1600" b="1"/>
          </a:p>
          <a:p>
            <a:r>
              <a:rPr lang="en-US" sz="1600"/>
              <a:t>​</a:t>
            </a:r>
            <a:endParaRPr lang="en-GB" sz="1600"/>
          </a:p>
          <a:p>
            <a:pPr algn="l" defTabSz="914400"/>
            <a:endParaRPr lang="en-GB" sz="1600" kern="0"/>
          </a:p>
        </p:txBody>
      </p:sp>
    </p:spTree>
    <p:extLst>
      <p:ext uri="{BB962C8B-B14F-4D97-AF65-F5344CB8AC3E}">
        <p14:creationId xmlns:p14="http://schemas.microsoft.com/office/powerpoint/2010/main" val="3994669296"/>
      </p:ext>
    </p:extLst>
  </p:cSld>
  <p:clrMapOvr>
    <a:masterClrMapping/>
  </p:clrMapOvr>
</p:sld>
</file>

<file path=ppt/theme/theme1.xml><?xml version="1.0" encoding="utf-8"?>
<a:theme xmlns:a="http://schemas.openxmlformats.org/drawingml/2006/main" name="20205_CQC_Template">
  <a:themeElements>
    <a:clrScheme name="20205_CQ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0205_CQC_Template">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itchFamily="34" charset="0"/>
            <a:ea typeface="ヒラギノ角ゴ Pro W3"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itchFamily="34" charset="0"/>
            <a:ea typeface="ヒラギノ角ゴ Pro W3" pitchFamily="-16" charset="-128"/>
          </a:defRPr>
        </a:defPPr>
      </a:lstStyle>
    </a:lnDef>
    <a:txDef>
      <a:spPr bwMode="auto">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a:spPr>
      <a:bodyPr vert="horz" wrap="square" lIns="0" tIns="0" rIns="0" bIns="0" numCol="1" anchor="t" anchorCtr="0" compatLnSpc="1">
        <a:prstTxWarp prst="textNoShape">
          <a:avLst/>
        </a:prstTxWarp>
      </a:bodyPr>
      <a:lstStyle>
        <a:defPPr algn="l" defTabSz="914400">
          <a:defRPr sz="1600" kern="0" dirty="0"/>
        </a:defPPr>
      </a:lstStyle>
    </a:txDef>
  </a:objectDefaults>
  <a:extraClrSchemeLst>
    <a:extraClrScheme>
      <a:clrScheme name="20205_CQ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0205_CQ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0205_CQ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0205_CQ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0205_CQ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0205_CQ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0205_CQC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0205_CQ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0205_CQ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0205_CQ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0205_CQ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0205_CQ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922d12e-0993-41ec-8b9e-ac2546f5c25b">
      <UserInfo>
        <DisplayName>Jupp, Amy</DisplayName>
        <AccountId>1371</AccountId>
        <AccountType/>
      </UserInfo>
      <UserInfo>
        <DisplayName>Edwards, Olivia</DisplayName>
        <AccountId>3285</AccountId>
        <AccountType/>
      </UserInfo>
      <UserInfo>
        <DisplayName>Wilkinson, Patrick</DisplayName>
        <AccountId>442</AccountId>
        <AccountType/>
      </UserInfo>
      <UserInfo>
        <DisplayName>Howard, Sue</DisplayName>
        <AccountId>46</AccountId>
        <AccountType/>
      </UserInfo>
      <UserInfo>
        <DisplayName>Jenkins, Matthew</DisplayName>
        <AccountId>800</AccountId>
        <AccountType/>
      </UserInfo>
      <UserInfo>
        <DisplayName>Whittle, Christopher</DisplayName>
        <AccountId>867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3E9CB1DA50C2C4998DB6494502870F3" ma:contentTypeVersion="13" ma:contentTypeDescription="Create a new document." ma:contentTypeScope="" ma:versionID="301a89c275b949dddb17b3b05c9b6a21">
  <xsd:schema xmlns:xsd="http://www.w3.org/2001/XMLSchema" xmlns:xs="http://www.w3.org/2001/XMLSchema" xmlns:p="http://schemas.microsoft.com/office/2006/metadata/properties" xmlns:ns3="2f5db65b-58ee-4eb1-9ef7-368782c2202d" xmlns:ns4="1922d12e-0993-41ec-8b9e-ac2546f5c25b" targetNamespace="http://schemas.microsoft.com/office/2006/metadata/properties" ma:root="true" ma:fieldsID="c51c849036718abfcc5ad9fab41bbbfd" ns3:_="" ns4:_="">
    <xsd:import namespace="2f5db65b-58ee-4eb1-9ef7-368782c2202d"/>
    <xsd:import namespace="1922d12e-0993-41ec-8b9e-ac2546f5c25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5db65b-58ee-4eb1-9ef7-368782c220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922d12e-0993-41ec-8b9e-ac2546f5c25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32CAC4-E90C-415D-8E5A-0E960BE47317}">
  <ds:schemaRefs>
    <ds:schemaRef ds:uri="http://schemas.openxmlformats.org/package/2006/metadata/core-properties"/>
    <ds:schemaRef ds:uri="http://schemas.microsoft.com/office/infopath/2007/PartnerControls"/>
    <ds:schemaRef ds:uri="http://schemas.microsoft.com/office/2006/metadata/properties"/>
    <ds:schemaRef ds:uri="http://purl.org/dc/terms/"/>
    <ds:schemaRef ds:uri="http://purl.org/dc/dcmitype/"/>
    <ds:schemaRef ds:uri="http://www.w3.org/XML/1998/namespace"/>
    <ds:schemaRef ds:uri="http://schemas.microsoft.com/office/2006/documentManagement/types"/>
    <ds:schemaRef ds:uri="1922d12e-0993-41ec-8b9e-ac2546f5c25b"/>
    <ds:schemaRef ds:uri="2f5db65b-58ee-4eb1-9ef7-368782c2202d"/>
    <ds:schemaRef ds:uri="http://purl.org/dc/elements/1.1/"/>
  </ds:schemaRefs>
</ds:datastoreItem>
</file>

<file path=customXml/itemProps2.xml><?xml version="1.0" encoding="utf-8"?>
<ds:datastoreItem xmlns:ds="http://schemas.openxmlformats.org/officeDocument/2006/customXml" ds:itemID="{61903B1D-5735-4D9D-8651-9A3323335614}">
  <ds:schemaRefs>
    <ds:schemaRef ds:uri="http://schemas.microsoft.com/sharepoint/v3/contenttype/forms"/>
  </ds:schemaRefs>
</ds:datastoreItem>
</file>

<file path=customXml/itemProps3.xml><?xml version="1.0" encoding="utf-8"?>
<ds:datastoreItem xmlns:ds="http://schemas.openxmlformats.org/officeDocument/2006/customXml" ds:itemID="{3BAFFE02-3612-460A-A870-C101BC6647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5db65b-58ee-4eb1-9ef7-368782c2202d"/>
    <ds:schemaRef ds:uri="1922d12e-0993-41ec-8b9e-ac2546f5c2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TotalTime>
  <Words>526</Words>
  <Application>Microsoft Office PowerPoint</Application>
  <PresentationFormat>On-screen Show (4:3)</PresentationFormat>
  <Paragraphs>97</Paragraphs>
  <Slides>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MS PGothic</vt:lpstr>
      <vt:lpstr>Arial</vt:lpstr>
      <vt:lpstr>Calibri</vt:lpstr>
      <vt:lpstr>Courier New</vt:lpstr>
      <vt:lpstr>Wingdings</vt:lpstr>
      <vt:lpstr>Wingdings 2</vt:lpstr>
      <vt:lpstr>ヒラギノ角ゴ Pro W3</vt:lpstr>
      <vt:lpstr>20205_CQC_Template</vt:lpstr>
      <vt:lpstr>PowerPoint Presentation</vt:lpstr>
      <vt:lpstr>Developing our approach to monitoring 2021/22</vt:lpstr>
      <vt:lpstr>How our monitoring will work</vt:lpstr>
      <vt:lpstr>For Adult Social Care</vt:lpstr>
      <vt:lpstr>Our communication with services and the public statement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products and plan for weeks 4 and 5</dc:title>
  <dc:creator>Nick Kennell</dc:creator>
  <cp:lastModifiedBy>Fat Finger</cp:lastModifiedBy>
  <cp:revision>3</cp:revision>
  <dcterms:created xsi:type="dcterms:W3CDTF">2017-07-02T10:58:28Z</dcterms:created>
  <dcterms:modified xsi:type="dcterms:W3CDTF">2021-09-14T12:34:39Z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0x010100F3E9CB1DA50C2C4998DB6494502870F3</vt:lpwstr>
  </property>
</Properties>
</file>