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  <p:sldMasterId id="2147483717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71" r:id="rId12"/>
    <p:sldId id="266" r:id="rId13"/>
    <p:sldId id="267" r:id="rId14"/>
    <p:sldId id="268" r:id="rId15"/>
    <p:sldId id="273" r:id="rId16"/>
    <p:sldId id="269" r:id="rId17"/>
    <p:sldId id="272" r:id="rId18"/>
    <p:sldId id="274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05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48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842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117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03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50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15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64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783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96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2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56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714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97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9485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67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8608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96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1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99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6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9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0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50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59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15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E4FF5-1713-4AA4-95C0-216511FDC5EC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F4C144-686A-41CE-A009-CE08AA1F96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93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962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Dignity at work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Dr Rekha Elaswarapu</a:t>
            </a:r>
          </a:p>
          <a:p>
            <a:r>
              <a:rPr lang="en-GB" dirty="0" smtClean="0"/>
              <a:t>Independent Dignity Adviser</a:t>
            </a:r>
          </a:p>
          <a:p>
            <a:r>
              <a:rPr lang="en-GB" dirty="0" smtClean="0"/>
              <a:t>Board member, National Dignity Council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3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21574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Stress </a:t>
            </a:r>
            <a:r>
              <a:rPr lang="en-GB" sz="2000" dirty="0"/>
              <a:t>related problems resulting from bullying or harassment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2333" y="1528431"/>
            <a:ext cx="85316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 smtClean="0"/>
              <a:t>✦ </a:t>
            </a:r>
            <a:r>
              <a:rPr lang="en-GB" dirty="0"/>
              <a:t>sickness absence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✦ erratic or poor timekeeping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✦ increases in patient complaints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✦ increase in number of employees taking counselling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✦ increase in grievances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✦ poor working relationships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✦ conflict between </a:t>
            </a:r>
            <a:r>
              <a:rPr lang="en-GB" dirty="0" smtClean="0"/>
              <a:t>colleagues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667510" y="6451773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i="1" dirty="0"/>
              <a:t>Source: RCN: Bullying and harassment at work – a guide for RCN managers and negotiators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2472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03543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Impact of bullying – Economic harm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2489" y="1725770"/>
            <a:ext cx="84666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Lost </a:t>
            </a:r>
            <a:r>
              <a:rPr lang="en-GB" dirty="0" smtClean="0"/>
              <a:t>skills due to people leaving jobs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Forced to transfer from loved job, often a punitive transfer (13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Constructively discharged without reasonable cause (24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Lost productivity due to stress related sickness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05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03543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NHS staff survey 2014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2333" y="1275216"/>
            <a:ext cx="85316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Sixty-five percent of staff reported that they had attended work in the previous three months despite not feeling well enough to perform duties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Of those who had attended work while unwell, 91% stated that they had put themselves under pressure to attend; 30% felt under pressure from their manager and 23% from other colleagues to attend.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Thirty-nine percent of NHS staff reported that during the last 12 months they have felt unwell as a result of work related stress.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Around 3% of all staff said they had experienced physical violence from other staff. Twenty-four percent of staff reported they had experienced bullying, harassment or abuse from either their line manager or other colleagues.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Two thirds (66%) of incidents of physical violence and 44% of bullying, harassment or abuse cases were reported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2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308327"/>
            <a:ext cx="8596668" cy="1035438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Dignity at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 policies: ACAS guidance (1)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77334" y="1897556"/>
            <a:ext cx="853166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statement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commitment from senior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acknowledgement that bullying and harassment are problems for 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clear statement that bullying and harassment is unlawful, will not be tolerated and that decisions should not be taken on the basis or whether someone submitted to or rejected a particular instance of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harassment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examples of unacceptable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statement that bullying and harassment may be treated as disciplinary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offences</a:t>
            </a:r>
          </a:p>
          <a:p>
            <a:pPr lvl="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steps the organisation takes to prevent bullying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harassment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035438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Dignity at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 policies: ACAS guidance (2)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2333" y="948690"/>
            <a:ext cx="853166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responsibilities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supervisors 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managers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confidentiality for any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complainant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reference to grievance procedures (formal and informal), including timescales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for action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investigation procedures, including timescales for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reference to disciplinary procedures, including timescales for action counselling and support availability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training for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managers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protection from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victimisation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the policy is to be implemented, reviewed and monitored.</a:t>
            </a:r>
          </a:p>
        </p:txBody>
      </p:sp>
    </p:spTree>
    <p:extLst>
      <p:ext uri="{BB962C8B-B14F-4D97-AF65-F5344CB8AC3E}">
        <p14:creationId xmlns:p14="http://schemas.microsoft.com/office/powerpoint/2010/main" val="10171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215742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Overarching themes integral to the effective function of an organisation particularly for ensuring dignity at work for </a:t>
            </a:r>
            <a:r>
              <a:rPr lang="en-GB" sz="2400" dirty="0" smtClean="0"/>
              <a:t>staff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2333" y="1837332"/>
            <a:ext cx="85316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Culture  </a:t>
            </a:r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Leadership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Accessibility of the </a:t>
            </a:r>
            <a:r>
              <a:rPr lang="en-GB" dirty="0" smtClean="0"/>
              <a:t>policy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Handling of </a:t>
            </a:r>
            <a:r>
              <a:rPr lang="en-GB" dirty="0" smtClean="0"/>
              <a:t>concerns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Support for staff during and after the </a:t>
            </a:r>
            <a:r>
              <a:rPr lang="en-GB" dirty="0" smtClean="0"/>
              <a:t>investigation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411933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312689"/>
            <a:ext cx="8596668" cy="121574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dirty="0"/>
              <a:t>Key success factors for ensuring a bullying free culture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2333" y="1837332"/>
            <a:ext cx="853166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 smtClean="0"/>
              <a:t>Acknowledge </a:t>
            </a:r>
            <a:r>
              <a:rPr lang="en-GB" b="1" i="1" dirty="0"/>
              <a:t>bullying and harassment culture </a:t>
            </a:r>
            <a:r>
              <a:rPr lang="en-GB" b="1" i="1" dirty="0" smtClean="0"/>
              <a:t>exists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Respond </a:t>
            </a:r>
            <a:r>
              <a:rPr lang="en-GB" b="1" i="1" dirty="0" smtClean="0"/>
              <a:t>quickly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Don’t be </a:t>
            </a:r>
            <a:r>
              <a:rPr lang="en-GB" b="1" i="1" dirty="0" smtClean="0"/>
              <a:t>defensive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/>
              <a:t>Be open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53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308327"/>
            <a:ext cx="8596668" cy="709104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leadership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2489" y="1159099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902411" y="826046"/>
            <a:ext cx="85316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Lead by </a:t>
            </a:r>
            <a:r>
              <a:rPr lang="en-GB" dirty="0" smtClean="0"/>
              <a:t>example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Lead from the </a:t>
            </a:r>
            <a:r>
              <a:rPr lang="en-GB" dirty="0" smtClean="0"/>
              <a:t>front</a:t>
            </a:r>
          </a:p>
          <a:p>
            <a:pPr lvl="0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Non-negotiable </a:t>
            </a:r>
            <a:r>
              <a:rPr lang="en-GB" dirty="0" smtClean="0"/>
              <a:t>values</a:t>
            </a:r>
          </a:p>
          <a:p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Practice the values </a:t>
            </a:r>
            <a:r>
              <a:rPr lang="en-GB" dirty="0"/>
              <a:t>and </a:t>
            </a:r>
            <a:r>
              <a:rPr lang="en-GB" dirty="0" smtClean="0"/>
              <a:t>behaviours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Create a staff friendly </a:t>
            </a:r>
            <a:r>
              <a:rPr lang="en-GB" dirty="0" smtClean="0"/>
              <a:t>culture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Set the standards and ensure its adherence at all </a:t>
            </a:r>
            <a:r>
              <a:rPr lang="en-GB" dirty="0" smtClean="0"/>
              <a:t>times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Robust governance </a:t>
            </a:r>
            <a:r>
              <a:rPr lang="en-GB" dirty="0" smtClean="0"/>
              <a:t>framework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Good </a:t>
            </a:r>
            <a:r>
              <a:rPr lang="en-GB" dirty="0" smtClean="0"/>
              <a:t>communication including minding the tone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Give </a:t>
            </a:r>
            <a:r>
              <a:rPr lang="en-GB" dirty="0"/>
              <a:t>feedback </a:t>
            </a:r>
            <a:r>
              <a:rPr lang="en-GB" dirty="0" smtClean="0"/>
              <a:t>professionally</a:t>
            </a:r>
          </a:p>
          <a:p>
            <a:pPr lvl="0"/>
            <a:endParaRPr lang="en-GB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Value your staff</a:t>
            </a:r>
          </a:p>
        </p:txBody>
      </p:sp>
    </p:spTree>
    <p:extLst>
      <p:ext uri="{BB962C8B-B14F-4D97-AF65-F5344CB8AC3E}">
        <p14:creationId xmlns:p14="http://schemas.microsoft.com/office/powerpoint/2010/main" val="12664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330339"/>
          </a:xfrm>
        </p:spPr>
        <p:txBody>
          <a:bodyPr>
            <a:normAutofit/>
          </a:bodyPr>
          <a:lstStyle/>
          <a:p>
            <a:pPr algn="ctr"/>
            <a:r>
              <a:rPr lang="en-GB" sz="3600" i="1" dirty="0">
                <a:solidFill>
                  <a:srgbClr val="00B0F0"/>
                </a:solidFill>
              </a:rPr>
              <a:t>Thank you for listening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711471"/>
            <a:ext cx="7766936" cy="1779481"/>
          </a:xfrm>
        </p:spPr>
        <p:txBody>
          <a:bodyPr>
            <a:normAutofit fontScale="47500" lnSpcReduction="20000"/>
          </a:bodyPr>
          <a:lstStyle/>
          <a:p>
            <a:endParaRPr lang="en-GB" dirty="0"/>
          </a:p>
          <a:p>
            <a:r>
              <a:rPr lang="en-GB" sz="4500" dirty="0"/>
              <a:t>Dr Rekha Elaswarapu</a:t>
            </a:r>
          </a:p>
          <a:p>
            <a:r>
              <a:rPr lang="en-GB" sz="4500" dirty="0"/>
              <a:t>Independent Dignity Adviser</a:t>
            </a:r>
          </a:p>
          <a:p>
            <a:r>
              <a:rPr lang="en-GB" sz="4500" dirty="0"/>
              <a:t>Board member, National Dignity </a:t>
            </a:r>
            <a:r>
              <a:rPr lang="en-GB" sz="4500" dirty="0" smtClean="0"/>
              <a:t>Council</a:t>
            </a:r>
          </a:p>
          <a:p>
            <a:r>
              <a:rPr lang="en-GB" sz="4500" dirty="0" smtClean="0"/>
              <a:t>rekha_elaswarapu@yahoo.co.uk</a:t>
            </a:r>
            <a:endParaRPr lang="en-GB" sz="4500" dirty="0"/>
          </a:p>
        </p:txBody>
      </p:sp>
      <p:sp>
        <p:nvSpPr>
          <p:cNvPr id="4" name="Rectangle 3"/>
          <p:cNvSpPr/>
          <p:nvPr/>
        </p:nvSpPr>
        <p:spPr>
          <a:xfrm>
            <a:off x="960669" y="3065172"/>
            <a:ext cx="84666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2333" y="310877"/>
            <a:ext cx="85316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 smtClean="0"/>
              <a:t> </a:t>
            </a:r>
            <a:r>
              <a:rPr lang="en-GB" sz="5400" i="1" dirty="0" smtClean="0">
                <a:solidFill>
                  <a:srgbClr val="FF3399"/>
                </a:solidFill>
                <a:latin typeface="AR BLANCA" panose="02000000000000000000" pitchFamily="2" charset="0"/>
              </a:rPr>
              <a:t>Dignity is everyone’s business</a:t>
            </a:r>
            <a:endParaRPr lang="en-GB" sz="5400" i="1" dirty="0">
              <a:solidFill>
                <a:srgbClr val="FF3399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1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Dignity at work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77333" y="2074783"/>
            <a:ext cx="9252277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ts val="1680"/>
              </a:lnSpc>
              <a:spcAft>
                <a:spcPts val="0"/>
              </a:spcAft>
            </a:pPr>
            <a:endParaRPr lang="en-GB" i="1" dirty="0" smtClean="0">
              <a:solidFill>
                <a:srgbClr val="8496B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Evidence suggests that if staff are treated with dignity and respect then they would in turn treat patients with dignity, respect and compassion</a:t>
            </a:r>
            <a:r>
              <a:rPr lang="en-GB" sz="2000" dirty="0" smtClean="0"/>
              <a:t>.</a:t>
            </a: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28600">
              <a:lnSpc>
                <a:spcPts val="1680"/>
              </a:lnSpc>
              <a:spcAft>
                <a:spcPts val="0"/>
              </a:spcAft>
            </a:pPr>
            <a:r>
              <a:rPr lang="en-GB" sz="2000" dirty="0" smtClean="0"/>
              <a:t> </a:t>
            </a: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This </a:t>
            </a:r>
            <a:r>
              <a:rPr lang="en-GB" sz="2000" dirty="0"/>
              <a:t>has led to the concept of ‘Dignity at Work’ which protects and enables the staff to be treated with dignity at their workplace.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9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Dignity at work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77333" y="2074783"/>
            <a:ext cx="9252277" cy="292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ts val="1680"/>
              </a:lnSpc>
              <a:spcAft>
                <a:spcPts val="0"/>
              </a:spcAft>
            </a:pPr>
            <a:endParaRPr lang="en-GB" i="1" dirty="0" smtClean="0">
              <a:solidFill>
                <a:srgbClr val="8496B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i="1" dirty="0" smtClean="0">
                <a:solidFill>
                  <a:srgbClr val="8496B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individual who comes into contact with the NHS and organisations providing health services should always be treated with respect and dignity, regardless of whether they are a patient, carer or member of staff. </a:t>
            </a: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i="1" dirty="0">
              <a:solidFill>
                <a:srgbClr val="8496B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i="1" dirty="0" smtClean="0">
                <a:solidFill>
                  <a:srgbClr val="8496B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value seeks to ensure that organisations value and respect different needs, aspirations and priorities, and take them into account when designing and delivering services. </a:t>
            </a: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000" i="1" dirty="0">
              <a:solidFill>
                <a:srgbClr val="8496B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lnSpc>
                <a:spcPts val="168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i="1" dirty="0" smtClean="0">
                <a:solidFill>
                  <a:srgbClr val="8496B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NHS aims to foster a spirit of candour and a culture of humility, openness and honesty, where staff communicate clearly and openly with patients, relatives and carers. </a:t>
            </a:r>
            <a:r>
              <a:rPr lang="en-GB" i="1" dirty="0" smtClean="0">
                <a:solidFill>
                  <a:srgbClr val="8496B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228600" algn="r">
              <a:lnSpc>
                <a:spcPts val="1680"/>
              </a:lnSpc>
              <a:spcAft>
                <a:spcPts val="0"/>
              </a:spcAft>
            </a:pPr>
            <a:r>
              <a:rPr lang="en-GB" i="1" dirty="0" smtClean="0">
                <a:solidFill>
                  <a:srgbClr val="8496B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(NHS Constitution)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7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Dignity at work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2642196"/>
            <a:ext cx="84666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Dignity at work involves ensuring that staff are valued and counted in their work environment.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Staff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employers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build a workplace culture that promotes respect for all.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staff member should be subjected to bullying and harassment in any respect.</a:t>
            </a:r>
          </a:p>
        </p:txBody>
      </p:sp>
    </p:spTree>
    <p:extLst>
      <p:ext uri="{BB962C8B-B14F-4D97-AF65-F5344CB8AC3E}">
        <p14:creationId xmlns:p14="http://schemas.microsoft.com/office/powerpoint/2010/main" val="29617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Bullying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2642196"/>
            <a:ext cx="8466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BMA defines bullying as where an individual or group abuses a position of power or authority over another person or persons that leaves the victim(s) feeling hurt, vulnerable, angry, or powerless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4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/>
              <a:t>Harassment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2642196"/>
            <a:ext cx="84666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'It </a:t>
            </a:r>
            <a:r>
              <a:rPr lang="en-GB" dirty="0"/>
              <a:t>is any behaviour, whether verbal, non-verbal, or physical, which has the purpose or effect of violating an individual’s dignity or creating an intimidating, humiliating or offensive environment for that individual or </a:t>
            </a:r>
            <a:r>
              <a:rPr lang="en-GB" dirty="0" smtClean="0"/>
              <a:t>group.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b="1" dirty="0"/>
              <a:t>NHS Employers- Briefing 74:, The Equality Act 2010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/>
              <a:t>Impact of bullying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2642196"/>
            <a:ext cx="84666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Workplace </a:t>
            </a:r>
            <a:r>
              <a:rPr lang="en-GB" dirty="0"/>
              <a:t>bullying </a:t>
            </a:r>
            <a:r>
              <a:rPr lang="en-GB" dirty="0" smtClean="0"/>
              <a:t>can lead to </a:t>
            </a:r>
            <a:r>
              <a:rPr lang="en-GB" dirty="0"/>
              <a:t>lost productivity, fraud, worker abuse and more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Lack of dignity at work can affect an </a:t>
            </a:r>
            <a:r>
              <a:rPr lang="en-GB" dirty="0"/>
              <a:t>individual's emotional, psychological and physiological </a:t>
            </a:r>
            <a:r>
              <a:rPr lang="en-GB" dirty="0" smtClean="0"/>
              <a:t>health. These affects can extend to their interaction with family and friends too.</a:t>
            </a:r>
            <a:r>
              <a:rPr lang="en-GB" dirty="0"/>
              <a:t> </a:t>
            </a:r>
            <a:endParaRPr lang="en-GB" dirty="0" smtClean="0"/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03543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Impact of bullying – Mental health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1159099"/>
            <a:ext cx="846666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Debilitating Anxiety (80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Panic Attacks (52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Clinical Depression: new to person or exacerbated condition previously controlled (49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Post-traumatic Stress (PTSD) from deliberate human-inflicted abuse (30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Shame (the desired result of humiliating tactics by the bully) - sense of deserving a bad </a:t>
            </a:r>
            <a:r>
              <a:rPr lang="en-GB" dirty="0" smtClean="0"/>
              <a:t>fate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Guilt (for having "allowed" the bully to control you</a:t>
            </a:r>
            <a:r>
              <a:rPr lang="en-GB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Overwhelming sense of Injustice (Equity - the unfairness of targeting you who works so hard; Procedural - the inadequacy of the employer's response to your complaint</a:t>
            </a:r>
            <a:r>
              <a:rPr lang="en-GB" dirty="0" smtClean="0"/>
              <a:t>)</a:t>
            </a:r>
            <a:r>
              <a:rPr lang="en-GB" dirty="0"/>
              <a:t> 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9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123661"/>
            <a:ext cx="8596668" cy="103543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Impact of bullying - Physical health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77334" y="1159099"/>
            <a:ext cx="846666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Cardiovascular Problems: Hypertension (60%) to Strokes, Heart </a:t>
            </a:r>
            <a:r>
              <a:rPr lang="en-GB" dirty="0" smtClean="0"/>
              <a:t>Attacks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Adverse Neurological Changes: Neurotransmitter Disruption, Hippocampus and Amygdala </a:t>
            </a:r>
            <a:r>
              <a:rPr lang="en-GB" dirty="0" smtClean="0"/>
              <a:t>atrophy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Gastrointestinal: IBD, </a:t>
            </a:r>
            <a:r>
              <a:rPr lang="en-GB" dirty="0" smtClean="0"/>
              <a:t>colitis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Immunological Impairment: More frequent infections of greater </a:t>
            </a:r>
            <a:r>
              <a:rPr lang="en-GB" dirty="0" smtClean="0"/>
              <a:t>severity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Auto-immune </a:t>
            </a:r>
            <a:r>
              <a:rPr lang="en-GB" dirty="0" smtClean="0"/>
              <a:t>disorders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Fibromyalgia (21%),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Chronic </a:t>
            </a:r>
            <a:r>
              <a:rPr lang="en-GB" dirty="0"/>
              <a:t>Fatigue Syndrome (33%)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Diabetes </a:t>
            </a:r>
            <a:r>
              <a:rPr lang="en-GB" dirty="0"/>
              <a:t>(10</a:t>
            </a:r>
            <a:r>
              <a:rPr lang="en-GB" dirty="0" smtClean="0"/>
              <a:t>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Skin </a:t>
            </a:r>
            <a:r>
              <a:rPr lang="en-GB" dirty="0"/>
              <a:t>Disorders (17</a:t>
            </a:r>
            <a:r>
              <a:rPr lang="en-GB" dirty="0" smtClean="0"/>
              <a:t>%)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48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402</TotalTime>
  <Words>1052</Words>
  <Application>Microsoft Office PowerPoint</Application>
  <PresentationFormat>Widescreen</PresentationFormat>
  <Paragraphs>195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 BLANCA</vt:lpstr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HDOfficeLightV0</vt:lpstr>
      <vt:lpstr>Facet</vt:lpstr>
      <vt:lpstr>Dignity at work</vt:lpstr>
      <vt:lpstr>Dignity at work </vt:lpstr>
      <vt:lpstr>Dignity at work </vt:lpstr>
      <vt:lpstr>Dignity at work </vt:lpstr>
      <vt:lpstr>Bullying </vt:lpstr>
      <vt:lpstr>Harassment </vt:lpstr>
      <vt:lpstr>Impact of bullying </vt:lpstr>
      <vt:lpstr>Impact of bullying – Mental health </vt:lpstr>
      <vt:lpstr>Impact of bullying - Physical health </vt:lpstr>
      <vt:lpstr>Stress related problems resulting from bullying or harassment </vt:lpstr>
      <vt:lpstr>Impact of bullying – Economic harm </vt:lpstr>
      <vt:lpstr>NHS staff survey 2014 </vt:lpstr>
      <vt:lpstr>Dignity at work policies: ACAS guidance (1)</vt:lpstr>
      <vt:lpstr>Dignity at work policies: ACAS guidance (2)</vt:lpstr>
      <vt:lpstr>Overarching themes integral to the effective function of an organisation particularly for ensuring dignity at work for staff </vt:lpstr>
      <vt:lpstr>Key success factors for ensuring a bullying free culture  </vt:lpstr>
      <vt:lpstr>Effective leadership</vt:lpstr>
      <vt:lpstr>Thank you for listening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Dignity at work</dc:title>
  <dc:creator>Rekha Elaswarapu</dc:creator>
  <cp:lastModifiedBy>Karen Perridge</cp:lastModifiedBy>
  <cp:revision>21</cp:revision>
  <dcterms:created xsi:type="dcterms:W3CDTF">2016-01-19T22:42:45Z</dcterms:created>
  <dcterms:modified xsi:type="dcterms:W3CDTF">2016-01-29T10:13:50Z</dcterms:modified>
</cp:coreProperties>
</file>