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76" r:id="rId2"/>
    <p:sldId id="360" r:id="rId3"/>
    <p:sldId id="367" r:id="rId4"/>
    <p:sldId id="366" r:id="rId5"/>
    <p:sldId id="368" r:id="rId6"/>
    <p:sldId id="362" r:id="rId7"/>
    <p:sldId id="300" r:id="rId8"/>
    <p:sldId id="283" r:id="rId9"/>
    <p:sldId id="365" r:id="rId10"/>
    <p:sldId id="363" r:id="rId11"/>
    <p:sldId id="371" r:id="rId12"/>
    <p:sldId id="364" r:id="rId13"/>
    <p:sldId id="331" r:id="rId14"/>
    <p:sldId id="353" r:id="rId15"/>
    <p:sldId id="359" r:id="rId16"/>
    <p:sldId id="301" r:id="rId17"/>
    <p:sldId id="319" r:id="rId18"/>
    <p:sldId id="323" r:id="rId19"/>
    <p:sldId id="369" r:id="rId20"/>
    <p:sldId id="361" r:id="rId21"/>
    <p:sldId id="370" r:id="rId22"/>
  </p:sldIdLst>
  <p:sldSz cx="9144000" cy="6858000" type="screen4x3"/>
  <p:notesSz cx="6881813" cy="100028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2">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BE"/>
    <a:srgbClr val="8AE2B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405" autoAdjust="0"/>
  </p:normalViewPr>
  <p:slideViewPr>
    <p:cSldViewPr>
      <p:cViewPr varScale="1">
        <p:scale>
          <a:sx n="104" d="100"/>
          <a:sy n="104"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208" y="84"/>
      </p:cViewPr>
      <p:guideLst>
        <p:guide orient="horz" pos="3152"/>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1325" cy="500063"/>
          </a:xfrm>
          <a:prstGeom prst="rect">
            <a:avLst/>
          </a:prstGeom>
          <a:noFill/>
          <a:ln w="9525">
            <a:noFill/>
            <a:miter lim="800000"/>
            <a:headEnd/>
            <a:tailEnd/>
          </a:ln>
          <a:effectLst/>
        </p:spPr>
        <p:txBody>
          <a:bodyPr vert="horz" wrap="square" lIns="94030" tIns="47015" rIns="94030" bIns="47015"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2531" name="Rectangle 3"/>
          <p:cNvSpPr>
            <a:spLocks noGrp="1" noChangeArrowheads="1"/>
          </p:cNvSpPr>
          <p:nvPr>
            <p:ph type="dt" sz="quarter" idx="1"/>
          </p:nvPr>
        </p:nvSpPr>
        <p:spPr bwMode="auto">
          <a:xfrm>
            <a:off x="3898900" y="0"/>
            <a:ext cx="2981325" cy="500063"/>
          </a:xfrm>
          <a:prstGeom prst="rect">
            <a:avLst/>
          </a:prstGeom>
          <a:noFill/>
          <a:ln w="9525">
            <a:noFill/>
            <a:miter lim="800000"/>
            <a:headEnd/>
            <a:tailEnd/>
          </a:ln>
          <a:effectLst/>
        </p:spPr>
        <p:txBody>
          <a:bodyPr vert="horz" wrap="square" lIns="94030" tIns="47015" rIns="94030" bIns="47015"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2532" name="Rectangle 4"/>
          <p:cNvSpPr>
            <a:spLocks noGrp="1" noChangeArrowheads="1"/>
          </p:cNvSpPr>
          <p:nvPr>
            <p:ph type="ftr" sz="quarter" idx="2"/>
          </p:nvPr>
        </p:nvSpPr>
        <p:spPr bwMode="auto">
          <a:xfrm>
            <a:off x="0" y="9501188"/>
            <a:ext cx="2981325" cy="500062"/>
          </a:xfrm>
          <a:prstGeom prst="rect">
            <a:avLst/>
          </a:prstGeom>
          <a:noFill/>
          <a:ln w="9525">
            <a:noFill/>
            <a:miter lim="800000"/>
            <a:headEnd/>
            <a:tailEnd/>
          </a:ln>
          <a:effectLst/>
        </p:spPr>
        <p:txBody>
          <a:bodyPr vert="horz" wrap="square" lIns="94030" tIns="47015" rIns="94030" bIns="47015"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2533" name="Rectangle 5"/>
          <p:cNvSpPr>
            <a:spLocks noGrp="1" noChangeArrowheads="1"/>
          </p:cNvSpPr>
          <p:nvPr>
            <p:ph type="sldNum" sz="quarter" idx="3"/>
          </p:nvPr>
        </p:nvSpPr>
        <p:spPr bwMode="auto">
          <a:xfrm>
            <a:off x="3898900" y="9501188"/>
            <a:ext cx="2981325" cy="500062"/>
          </a:xfrm>
          <a:prstGeom prst="rect">
            <a:avLst/>
          </a:prstGeom>
          <a:noFill/>
          <a:ln w="9525">
            <a:noFill/>
            <a:miter lim="800000"/>
            <a:headEnd/>
            <a:tailEnd/>
          </a:ln>
          <a:effectLst/>
        </p:spPr>
        <p:txBody>
          <a:bodyPr vert="horz" wrap="square" lIns="94030" tIns="47015" rIns="94030" bIns="47015" numCol="1" anchor="b" anchorCtr="0" compatLnSpc="1">
            <a:prstTxWarp prst="textNoShape">
              <a:avLst/>
            </a:prstTxWarp>
          </a:bodyPr>
          <a:lstStyle>
            <a:lvl1pPr algn="r" eaLnBrk="1" hangingPunct="1">
              <a:defRPr sz="1200"/>
            </a:lvl1pPr>
          </a:lstStyle>
          <a:p>
            <a:pPr>
              <a:defRPr/>
            </a:pPr>
            <a:fld id="{2A99A870-969F-49F0-8EC3-0305C09B2F4C}" type="slidenum">
              <a:rPr lang="en-GB" altLang="en-US"/>
              <a:pPr>
                <a:defRPr/>
              </a:pPr>
              <a:t>‹#›</a:t>
            </a:fld>
            <a:endParaRPr lang="en-GB" altLang="en-US" dirty="0"/>
          </a:p>
        </p:txBody>
      </p:sp>
    </p:spTree>
    <p:extLst>
      <p:ext uri="{BB962C8B-B14F-4D97-AF65-F5344CB8AC3E}">
        <p14:creationId xmlns:p14="http://schemas.microsoft.com/office/powerpoint/2010/main" val="372750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1325" cy="500063"/>
          </a:xfrm>
          <a:prstGeom prst="rect">
            <a:avLst/>
          </a:prstGeom>
          <a:noFill/>
          <a:ln w="9525">
            <a:noFill/>
            <a:miter lim="800000"/>
            <a:headEnd/>
            <a:tailEnd/>
          </a:ln>
          <a:effectLst/>
        </p:spPr>
        <p:txBody>
          <a:bodyPr vert="horz" wrap="square" lIns="94030" tIns="47015" rIns="94030" bIns="47015"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9219" name="Rectangle 3"/>
          <p:cNvSpPr>
            <a:spLocks noGrp="1" noChangeArrowheads="1"/>
          </p:cNvSpPr>
          <p:nvPr>
            <p:ph type="dt" idx="1"/>
          </p:nvPr>
        </p:nvSpPr>
        <p:spPr bwMode="auto">
          <a:xfrm>
            <a:off x="3898900" y="0"/>
            <a:ext cx="2981325" cy="500063"/>
          </a:xfrm>
          <a:prstGeom prst="rect">
            <a:avLst/>
          </a:prstGeom>
          <a:noFill/>
          <a:ln w="9525">
            <a:noFill/>
            <a:miter lim="800000"/>
            <a:headEnd/>
            <a:tailEnd/>
          </a:ln>
          <a:effectLst/>
        </p:spPr>
        <p:txBody>
          <a:bodyPr vert="horz" wrap="square" lIns="94030" tIns="47015" rIns="94030" bIns="47015"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Rot="1" noChangeArrowheads="1" noTextEdit="1"/>
          </p:cNvSpPr>
          <p:nvPr>
            <p:ph type="sldImg" idx="2"/>
          </p:nvPr>
        </p:nvSpPr>
        <p:spPr bwMode="auto">
          <a:xfrm>
            <a:off x="941388" y="752475"/>
            <a:ext cx="4999037"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8975" y="4751388"/>
            <a:ext cx="5503863" cy="4500562"/>
          </a:xfrm>
          <a:prstGeom prst="rect">
            <a:avLst/>
          </a:prstGeom>
          <a:noFill/>
          <a:ln w="9525">
            <a:noFill/>
            <a:miter lim="800000"/>
            <a:headEnd/>
            <a:tailEnd/>
          </a:ln>
          <a:effectLst/>
        </p:spPr>
        <p:txBody>
          <a:bodyPr vert="horz" wrap="square" lIns="94030" tIns="47015" rIns="94030" bIns="4701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501188"/>
            <a:ext cx="2981325" cy="500062"/>
          </a:xfrm>
          <a:prstGeom prst="rect">
            <a:avLst/>
          </a:prstGeom>
          <a:noFill/>
          <a:ln w="9525">
            <a:noFill/>
            <a:miter lim="800000"/>
            <a:headEnd/>
            <a:tailEnd/>
          </a:ln>
          <a:effectLst/>
        </p:spPr>
        <p:txBody>
          <a:bodyPr vert="horz" wrap="square" lIns="94030" tIns="47015" rIns="94030" bIns="47015"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9223" name="Rectangle 7"/>
          <p:cNvSpPr>
            <a:spLocks noGrp="1" noChangeArrowheads="1"/>
          </p:cNvSpPr>
          <p:nvPr>
            <p:ph type="sldNum" sz="quarter" idx="5"/>
          </p:nvPr>
        </p:nvSpPr>
        <p:spPr bwMode="auto">
          <a:xfrm>
            <a:off x="3898900" y="9501188"/>
            <a:ext cx="2981325" cy="500062"/>
          </a:xfrm>
          <a:prstGeom prst="rect">
            <a:avLst/>
          </a:prstGeom>
          <a:noFill/>
          <a:ln w="9525">
            <a:noFill/>
            <a:miter lim="800000"/>
            <a:headEnd/>
            <a:tailEnd/>
          </a:ln>
          <a:effectLst/>
        </p:spPr>
        <p:txBody>
          <a:bodyPr vert="horz" wrap="square" lIns="94030" tIns="47015" rIns="94030" bIns="47015" numCol="1" anchor="b" anchorCtr="0" compatLnSpc="1">
            <a:prstTxWarp prst="textNoShape">
              <a:avLst/>
            </a:prstTxWarp>
          </a:bodyPr>
          <a:lstStyle>
            <a:lvl1pPr algn="r" eaLnBrk="1" hangingPunct="1">
              <a:defRPr sz="1200"/>
            </a:lvl1pPr>
          </a:lstStyle>
          <a:p>
            <a:pPr>
              <a:defRPr/>
            </a:pPr>
            <a:fld id="{EC3FF20A-EE9E-4760-BFBF-3527678FC3A2}" type="slidenum">
              <a:rPr lang="en-GB" altLang="en-US"/>
              <a:pPr>
                <a:defRPr/>
              </a:pPr>
              <a:t>‹#›</a:t>
            </a:fld>
            <a:endParaRPr lang="en-GB" altLang="en-US" dirty="0"/>
          </a:p>
        </p:txBody>
      </p:sp>
    </p:spTree>
    <p:extLst>
      <p:ext uri="{BB962C8B-B14F-4D97-AF65-F5344CB8AC3E}">
        <p14:creationId xmlns:p14="http://schemas.microsoft.com/office/powerpoint/2010/main" val="2658128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Rot="1" noChangeArrowheads="1" noTextEdit="1"/>
          </p:cNvSpPr>
          <p:nvPr>
            <p:ph type="sldImg"/>
          </p:nvPr>
        </p:nvSpPr>
        <p:spPr>
          <a:xfrm>
            <a:off x="188913" y="0"/>
            <a:ext cx="6669087" cy="5000625"/>
          </a:xfrm>
          <a:ln/>
        </p:spPr>
      </p:sp>
    </p:spTree>
    <p:extLst>
      <p:ext uri="{BB962C8B-B14F-4D97-AF65-F5344CB8AC3E}">
        <p14:creationId xmlns:p14="http://schemas.microsoft.com/office/powerpoint/2010/main" val="132098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560388" y="204788"/>
            <a:ext cx="5203825" cy="3902075"/>
          </a:xfrm>
          <a:ln/>
        </p:spPr>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81AD06-3895-4E4E-8C95-250FE84E4EBA}" type="slidenum">
              <a:rPr lang="en-GB" altLang="en-US" smtClean="0"/>
              <a:pPr/>
              <a:t>10</a:t>
            </a:fld>
            <a:endParaRPr lang="en-GB" altLang="en-US" smtClean="0"/>
          </a:p>
        </p:txBody>
      </p:sp>
    </p:spTree>
    <p:extLst>
      <p:ext uri="{BB962C8B-B14F-4D97-AF65-F5344CB8AC3E}">
        <p14:creationId xmlns:p14="http://schemas.microsoft.com/office/powerpoint/2010/main" val="24939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1750" y="-17463"/>
            <a:ext cx="6835775" cy="5126038"/>
          </a:xfrm>
          <a:ln/>
        </p:spPr>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F6CD8C-35A9-43E0-A7C7-B7B6BE66397D}" type="slidenum">
              <a:rPr lang="en-GB" altLang="en-US" smtClean="0"/>
              <a:pPr/>
              <a:t>11</a:t>
            </a:fld>
            <a:endParaRPr lang="en-GB" altLang="en-US" smtClean="0"/>
          </a:p>
        </p:txBody>
      </p:sp>
    </p:spTree>
    <p:extLst>
      <p:ext uri="{BB962C8B-B14F-4D97-AF65-F5344CB8AC3E}">
        <p14:creationId xmlns:p14="http://schemas.microsoft.com/office/powerpoint/2010/main" val="278969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61913" y="0"/>
            <a:ext cx="6862763" cy="5146675"/>
          </a:xfrm>
          <a:ln/>
        </p:spPr>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073774-BE88-4A4E-9FB1-F450F33D8C46}" type="slidenum">
              <a:rPr lang="en-GB" altLang="en-US" smtClean="0"/>
              <a:pPr/>
              <a:t>12</a:t>
            </a:fld>
            <a:endParaRPr lang="en-GB" altLang="en-US" smtClean="0"/>
          </a:p>
        </p:txBody>
      </p:sp>
    </p:spTree>
    <p:extLst>
      <p:ext uri="{BB962C8B-B14F-4D97-AF65-F5344CB8AC3E}">
        <p14:creationId xmlns:p14="http://schemas.microsoft.com/office/powerpoint/2010/main" val="3693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288" y="0"/>
            <a:ext cx="6862762" cy="5146675"/>
          </a:xfrm>
          <a:ln/>
        </p:spPr>
      </p:sp>
      <p:sp>
        <p:nvSpPr>
          <p:cNvPr id="29699" name="Notes Placeholder 2"/>
          <p:cNvSpPr>
            <a:spLocks noGrp="1"/>
          </p:cNvSpPr>
          <p:nvPr>
            <p:ph type="body" idx="1"/>
          </p:nvPr>
        </p:nvSpPr>
        <p:spPr>
          <a:xfrm>
            <a:off x="0" y="3040063"/>
            <a:ext cx="6880225" cy="686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a:p>
            <a:endParaRPr lang="en-GB" altLang="en-US" smtClean="0">
              <a:latin typeface="Arial" panose="020B0604020202020204" pitchFamily="34" charset="0"/>
            </a:endParaRPr>
          </a:p>
          <a:p>
            <a:pPr>
              <a:spcBef>
                <a:spcPct val="0"/>
              </a:spcBef>
            </a:pPr>
            <a:endParaRPr lang="en-GB" altLang="en-US" smtClean="0">
              <a:latin typeface="Arial" panose="020B0604020202020204" pitchFamily="34" charset="0"/>
            </a:endParaRPr>
          </a:p>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4225" indent="-227013">
              <a:defRPr>
                <a:solidFill>
                  <a:schemeClr val="tx1"/>
                </a:solidFill>
                <a:latin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defRPr>
            </a:lvl9pPr>
          </a:lstStyle>
          <a:p>
            <a:fld id="{5002D533-855B-422B-B3C1-9363761403CC}" type="slidenum">
              <a:rPr lang="en-GB" altLang="en-US" smtClean="0"/>
              <a:pPr/>
              <a:t>13</a:t>
            </a:fld>
            <a:endParaRPr lang="en-GB" altLang="en-US" smtClean="0"/>
          </a:p>
        </p:txBody>
      </p:sp>
    </p:spTree>
    <p:extLst>
      <p:ext uri="{BB962C8B-B14F-4D97-AF65-F5344CB8AC3E}">
        <p14:creationId xmlns:p14="http://schemas.microsoft.com/office/powerpoint/2010/main" val="80288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22313" y="176213"/>
            <a:ext cx="4511675" cy="3384550"/>
          </a:xfrm>
          <a:ln/>
        </p:spPr>
      </p:sp>
      <p:sp>
        <p:nvSpPr>
          <p:cNvPr id="31747" name="Notes Placeholder 2"/>
          <p:cNvSpPr>
            <a:spLocks noGrp="1"/>
          </p:cNvSpPr>
          <p:nvPr>
            <p:ph type="body" idx="1"/>
          </p:nvPr>
        </p:nvSpPr>
        <p:spPr>
          <a:xfrm>
            <a:off x="-25400" y="3927475"/>
            <a:ext cx="6880225" cy="597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2000" smtClean="0">
              <a:latin typeface="Arial" panose="020B0604020202020204" pitchFamily="34" charset="0"/>
            </a:endParaRPr>
          </a:p>
          <a:p>
            <a:endParaRPr lang="en-GB" altLang="en-US" sz="2000"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4225" indent="-227013">
              <a:defRPr>
                <a:solidFill>
                  <a:schemeClr val="tx1"/>
                </a:solidFill>
                <a:latin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defRPr>
            </a:lvl9pPr>
          </a:lstStyle>
          <a:p>
            <a:fld id="{0C8BE29E-57EF-426B-BC16-F8A8B1F8885C}" type="slidenum">
              <a:rPr lang="en-GB" altLang="en-US" smtClean="0"/>
              <a:pPr/>
              <a:t>14</a:t>
            </a:fld>
            <a:endParaRPr lang="en-GB" altLang="en-US" smtClean="0"/>
          </a:p>
        </p:txBody>
      </p:sp>
    </p:spTree>
    <p:extLst>
      <p:ext uri="{BB962C8B-B14F-4D97-AF65-F5344CB8AC3E}">
        <p14:creationId xmlns:p14="http://schemas.microsoft.com/office/powerpoint/2010/main" val="34145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19188" y="292100"/>
            <a:ext cx="3933825" cy="2951163"/>
          </a:xfrm>
          <a:ln/>
        </p:spPr>
      </p:sp>
      <p:sp>
        <p:nvSpPr>
          <p:cNvPr id="33795" name="Notes Placeholder 2"/>
          <p:cNvSpPr>
            <a:spLocks noGrp="1"/>
          </p:cNvSpPr>
          <p:nvPr>
            <p:ph type="body" idx="1"/>
          </p:nvPr>
        </p:nvSpPr>
        <p:spPr>
          <a:xfrm>
            <a:off x="0" y="3479800"/>
            <a:ext cx="6880225" cy="6761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2200"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4225" indent="-227013">
              <a:defRPr>
                <a:solidFill>
                  <a:schemeClr val="tx1"/>
                </a:solidFill>
                <a:latin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defRPr>
            </a:lvl9pPr>
          </a:lstStyle>
          <a:p>
            <a:fld id="{C80BF5F6-2DCA-46A9-B397-CD2FEE4306FD}" type="slidenum">
              <a:rPr lang="en-GB" altLang="en-US" smtClean="0"/>
              <a:pPr/>
              <a:t>15</a:t>
            </a:fld>
            <a:endParaRPr lang="en-GB" altLang="en-US" smtClean="0"/>
          </a:p>
        </p:txBody>
      </p:sp>
    </p:spTree>
    <p:extLst>
      <p:ext uri="{BB962C8B-B14F-4D97-AF65-F5344CB8AC3E}">
        <p14:creationId xmlns:p14="http://schemas.microsoft.com/office/powerpoint/2010/main" val="180514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76288" y="0"/>
            <a:ext cx="4537075" cy="3403600"/>
          </a:xfrm>
          <a:ln/>
        </p:spPr>
      </p:sp>
      <p:sp>
        <p:nvSpPr>
          <p:cNvPr id="35843" name="Notes Placeholder 2"/>
          <p:cNvSpPr>
            <a:spLocks noGrp="1"/>
          </p:cNvSpPr>
          <p:nvPr>
            <p:ph type="body" idx="1"/>
          </p:nvPr>
        </p:nvSpPr>
        <p:spPr>
          <a:xfrm>
            <a:off x="165100" y="3552825"/>
            <a:ext cx="6716713" cy="6450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10443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9213" y="0"/>
            <a:ext cx="6862762" cy="5146675"/>
          </a:xfrm>
          <a:ln/>
        </p:spPr>
      </p:sp>
      <p:sp>
        <p:nvSpPr>
          <p:cNvPr id="37891" name="Notes Placeholder 2"/>
          <p:cNvSpPr>
            <a:spLocks noGrp="1"/>
          </p:cNvSpPr>
          <p:nvPr>
            <p:ph type="body" idx="1"/>
          </p:nvPr>
        </p:nvSpPr>
        <p:spPr>
          <a:xfrm>
            <a:off x="-7938" y="2703513"/>
            <a:ext cx="6880226" cy="7319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300" smtClean="0">
              <a:latin typeface="Arial" panose="020B0604020202020204" pitchFamily="34" charset="0"/>
            </a:endParaRPr>
          </a:p>
          <a:p>
            <a:endParaRPr lang="en-GB" altLang="en-US" sz="1300" smtClean="0">
              <a:latin typeface="Arial" panose="020B0604020202020204" pitchFamily="34" charset="0"/>
            </a:endParaRPr>
          </a:p>
          <a:p>
            <a:pPr eaLnBrk="1" hangingPunct="1">
              <a:spcBef>
                <a:spcPct val="0"/>
              </a:spcBef>
            </a:pPr>
            <a:endParaRPr lang="en-US" altLang="en-US" sz="1300" smtClean="0">
              <a:latin typeface="Arial" panose="020B0604020202020204" pitchFamily="34" charset="0"/>
              <a:cs typeface="Arial" panose="020B0604020202020204" pitchFamily="34" charset="0"/>
            </a:endParaRPr>
          </a:p>
          <a:p>
            <a:pPr eaLnBrk="1" hangingPunct="1">
              <a:spcBef>
                <a:spcPct val="0"/>
              </a:spcBef>
            </a:pPr>
            <a:endParaRPr lang="en-GB" altLang="en-US" sz="1400"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endParaRPr>
          </a:p>
          <a:p>
            <a:endParaRPr lang="en-GB" altLang="en-US" sz="1800" smtClean="0">
              <a:latin typeface="Arial" panose="020B0604020202020204" pitchFamily="34" charset="0"/>
            </a:endParaRPr>
          </a:p>
          <a:p>
            <a:endParaRPr lang="en-GB" altLang="en-US" smtClean="0">
              <a:latin typeface="Arial" panose="020B0604020202020204" pitchFamily="34" charset="0"/>
            </a:endParaRPr>
          </a:p>
        </p:txBody>
      </p:sp>
      <p:sp>
        <p:nvSpPr>
          <p:cNvPr id="37892" name="Slide Number Placeholder 3"/>
          <p:cNvSpPr>
            <a:spLocks noGrp="1"/>
          </p:cNvSpPr>
          <p:nvPr>
            <p:ph type="sldNum" sz="quarter" idx="5"/>
          </p:nvPr>
        </p:nvSpPr>
        <p:spPr>
          <a:xfrm flipH="1">
            <a:off x="6880225" y="9501188"/>
            <a:ext cx="665163" cy="39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fld id="{FBE49DD8-C55E-46FE-8F9B-EA9FCE0E0D47}" type="slidenum">
              <a:rPr lang="en-GB" altLang="en-US" smtClean="0"/>
              <a:pPr>
                <a:spcBef>
                  <a:spcPct val="0"/>
                </a:spcBef>
              </a:pPr>
              <a:t>17</a:t>
            </a:fld>
            <a:endParaRPr lang="en-GB" altLang="en-US" smtClean="0"/>
          </a:p>
        </p:txBody>
      </p:sp>
    </p:spTree>
    <p:extLst>
      <p:ext uri="{BB962C8B-B14F-4D97-AF65-F5344CB8AC3E}">
        <p14:creationId xmlns:p14="http://schemas.microsoft.com/office/powerpoint/2010/main" val="371284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849313" y="465138"/>
            <a:ext cx="4651375" cy="3489325"/>
          </a:xfrm>
          <a:ln/>
        </p:spPr>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085598-6367-42CA-AEB7-05C4E3BB87F7}" type="slidenum">
              <a:rPr lang="en-GB" altLang="en-US" smtClean="0"/>
              <a:pPr>
                <a:spcBef>
                  <a:spcPct val="0"/>
                </a:spcBef>
              </a:pPr>
              <a:t>18</a:t>
            </a:fld>
            <a:endParaRPr lang="en-GB" altLang="en-US" smtClean="0"/>
          </a:p>
        </p:txBody>
      </p:sp>
    </p:spTree>
    <p:extLst>
      <p:ext uri="{BB962C8B-B14F-4D97-AF65-F5344CB8AC3E}">
        <p14:creationId xmlns:p14="http://schemas.microsoft.com/office/powerpoint/2010/main" val="253747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6038" y="0"/>
            <a:ext cx="6765925" cy="5073650"/>
          </a:xfrm>
          <a:ln/>
        </p:spPr>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1A368E-8AA4-4874-8951-745C9AD664F6}" type="slidenum">
              <a:rPr lang="en-GB" altLang="en-US" smtClean="0"/>
              <a:pPr/>
              <a:t>19</a:t>
            </a:fld>
            <a:endParaRPr lang="en-GB" altLang="en-US" smtClean="0"/>
          </a:p>
        </p:txBody>
      </p:sp>
    </p:spTree>
    <p:extLst>
      <p:ext uri="{BB962C8B-B14F-4D97-AF65-F5344CB8AC3E}">
        <p14:creationId xmlns:p14="http://schemas.microsoft.com/office/powerpoint/2010/main" val="133678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7938" y="0"/>
            <a:ext cx="6923088" cy="5191125"/>
          </a:xfrm>
          <a:ln/>
        </p:spPr>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A29DD8-AC5D-4546-BAA7-0019520C7ED6}" type="slidenum">
              <a:rPr lang="en-GB" altLang="en-US" smtClean="0"/>
              <a:pPr/>
              <a:t>2</a:t>
            </a:fld>
            <a:endParaRPr lang="en-GB" altLang="en-US" smtClean="0"/>
          </a:p>
        </p:txBody>
      </p:sp>
    </p:spTree>
    <p:extLst>
      <p:ext uri="{BB962C8B-B14F-4D97-AF65-F5344CB8AC3E}">
        <p14:creationId xmlns:p14="http://schemas.microsoft.com/office/powerpoint/2010/main" val="388231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6513" y="0"/>
            <a:ext cx="6765925" cy="5073650"/>
          </a:xfrm>
          <a:ln/>
        </p:spPr>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81564C-B727-49F7-8A13-5B7C8B64EF0B}" type="slidenum">
              <a:rPr lang="en-GB" altLang="en-US" smtClean="0"/>
              <a:pPr/>
              <a:t>20</a:t>
            </a:fld>
            <a:endParaRPr lang="en-GB" altLang="en-US" smtClean="0"/>
          </a:p>
        </p:txBody>
      </p:sp>
    </p:spTree>
    <p:extLst>
      <p:ext uri="{BB962C8B-B14F-4D97-AF65-F5344CB8AC3E}">
        <p14:creationId xmlns:p14="http://schemas.microsoft.com/office/powerpoint/2010/main" val="380242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5875" y="28575"/>
            <a:ext cx="6848475" cy="5137150"/>
          </a:xfrm>
          <a:ln/>
        </p:spPr>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343328-3552-49AC-9492-C1AEA617FFD1}" type="slidenum">
              <a:rPr lang="en-GB" altLang="en-US" smtClean="0"/>
              <a:pPr/>
              <a:t>21</a:t>
            </a:fld>
            <a:endParaRPr lang="en-GB" altLang="en-US" smtClean="0"/>
          </a:p>
        </p:txBody>
      </p:sp>
    </p:spTree>
    <p:extLst>
      <p:ext uri="{BB962C8B-B14F-4D97-AF65-F5344CB8AC3E}">
        <p14:creationId xmlns:p14="http://schemas.microsoft.com/office/powerpoint/2010/main" val="194046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631825" y="31750"/>
            <a:ext cx="5257800" cy="3943350"/>
          </a:xfrm>
          <a:ln/>
        </p:spPr>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FE5DB7-254C-49F4-9163-866B72573A8B}" type="slidenum">
              <a:rPr lang="en-GB" altLang="en-US" smtClean="0"/>
              <a:pPr/>
              <a:t>3</a:t>
            </a:fld>
            <a:endParaRPr lang="en-GB" altLang="en-US" smtClean="0"/>
          </a:p>
        </p:txBody>
      </p:sp>
    </p:spTree>
    <p:extLst>
      <p:ext uri="{BB962C8B-B14F-4D97-AF65-F5344CB8AC3E}">
        <p14:creationId xmlns:p14="http://schemas.microsoft.com/office/powerpoint/2010/main" val="244675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415925" y="123825"/>
            <a:ext cx="5414963" cy="4060825"/>
          </a:xfrm>
          <a:ln/>
        </p:spPr>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4554E5-231A-4AF8-8364-028FA79B13CD}" type="slidenum">
              <a:rPr lang="en-GB" altLang="en-US" smtClean="0"/>
              <a:pPr/>
              <a:t>4</a:t>
            </a:fld>
            <a:endParaRPr lang="en-GB" altLang="en-US" smtClean="0"/>
          </a:p>
        </p:txBody>
      </p:sp>
    </p:spTree>
    <p:extLst>
      <p:ext uri="{BB962C8B-B14F-4D97-AF65-F5344CB8AC3E}">
        <p14:creationId xmlns:p14="http://schemas.microsoft.com/office/powerpoint/2010/main" val="415142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33350" y="146050"/>
            <a:ext cx="6667500" cy="5000625"/>
          </a:xfrm>
          <a:ln/>
        </p:spPr>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362E2A-2A78-4109-9B7E-4F2A1604D3DF}" type="slidenum">
              <a:rPr lang="en-GB" altLang="en-US" smtClean="0"/>
              <a:pPr/>
              <a:t>5</a:t>
            </a:fld>
            <a:endParaRPr lang="en-GB" altLang="en-US" smtClean="0"/>
          </a:p>
        </p:txBody>
      </p:sp>
    </p:spTree>
    <p:extLst>
      <p:ext uri="{BB962C8B-B14F-4D97-AF65-F5344CB8AC3E}">
        <p14:creationId xmlns:p14="http://schemas.microsoft.com/office/powerpoint/2010/main" val="207841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60325" y="0"/>
            <a:ext cx="6956425" cy="5218113"/>
          </a:xfrm>
          <a:ln/>
        </p:spPr>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FB9E9F-7DB7-462A-8DAB-87458136938A}" type="slidenum">
              <a:rPr lang="en-GB" altLang="en-US" smtClean="0"/>
              <a:pPr/>
              <a:t>6</a:t>
            </a:fld>
            <a:endParaRPr lang="en-GB" altLang="en-US" smtClean="0"/>
          </a:p>
        </p:txBody>
      </p:sp>
    </p:spTree>
    <p:extLst>
      <p:ext uri="{BB962C8B-B14F-4D97-AF65-F5344CB8AC3E}">
        <p14:creationId xmlns:p14="http://schemas.microsoft.com/office/powerpoint/2010/main" val="144527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5875" y="20638"/>
            <a:ext cx="6521450" cy="4891087"/>
          </a:xfrm>
          <a:ln/>
        </p:spPr>
      </p:sp>
      <p:sp>
        <p:nvSpPr>
          <p:cNvPr id="17411" name="Notes Placeholder 2"/>
          <p:cNvSpPr>
            <a:spLocks noGrp="1"/>
          </p:cNvSpPr>
          <p:nvPr>
            <p:ph type="body" idx="1"/>
          </p:nvPr>
        </p:nvSpPr>
        <p:spPr>
          <a:xfrm>
            <a:off x="23813" y="4237038"/>
            <a:ext cx="6880225" cy="5764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smtClean="0">
              <a:latin typeface="Arial" panose="020B0604020202020204" pitchFamily="34" charset="0"/>
            </a:endParaRPr>
          </a:p>
          <a:p>
            <a:pPr eaLnBrk="1" hangingPunct="1">
              <a:lnSpc>
                <a:spcPct val="120000"/>
              </a:lnSpc>
              <a:spcBef>
                <a:spcPct val="0"/>
              </a:spcBef>
              <a:buFont typeface="Wingdings" panose="05000000000000000000" pitchFamily="2" charset="2"/>
              <a:buNone/>
            </a:pPr>
            <a:endParaRPr lang="en-GB" altLang="en-US" b="1" smtClean="0">
              <a:latin typeface="Arial" panose="020B0604020202020204" pitchFamily="34" charset="0"/>
            </a:endParaRPr>
          </a:p>
          <a:p>
            <a:pPr lvl="1" eaLnBrk="1" hangingPunct="1">
              <a:spcBef>
                <a:spcPct val="0"/>
              </a:spcBef>
            </a:pPr>
            <a:endParaRPr lang="en-GB" altLang="en-US" sz="1100" smtClean="0">
              <a:latin typeface="Arial" panose="020B0604020202020204" pitchFamily="34" charset="0"/>
            </a:endParaRPr>
          </a:p>
          <a:p>
            <a:pPr lvl="1" eaLnBrk="1" hangingPunct="1">
              <a:spcBef>
                <a:spcPct val="0"/>
              </a:spcBef>
              <a:buFontTx/>
              <a:buChar char="•"/>
            </a:pPr>
            <a:endParaRPr lang="en-GB" altLang="en-US" sz="1100" smtClean="0">
              <a:latin typeface="Arial" panose="020B0604020202020204" pitchFamily="34" charset="0"/>
            </a:endParaRPr>
          </a:p>
          <a:p>
            <a:pPr lvl="1"/>
            <a:endParaRPr lang="en-GB" altLang="en-US" sz="1100" smtClean="0">
              <a:latin typeface="Arial" panose="020B0604020202020204" pitchFamily="34" charset="0"/>
            </a:endParaRPr>
          </a:p>
          <a:p>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9C35D9-9BD1-4C06-A332-2C2AF939B00C}"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215819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5875" y="0"/>
            <a:ext cx="6765925" cy="5073650"/>
          </a:xfrm>
          <a:ln/>
        </p:spPr>
      </p:sp>
      <p:sp>
        <p:nvSpPr>
          <p:cNvPr id="19459" name="Notes Placeholder 2"/>
          <p:cNvSpPr>
            <a:spLocks noGrp="1"/>
          </p:cNvSpPr>
          <p:nvPr>
            <p:ph type="body" idx="1"/>
          </p:nvPr>
        </p:nvSpPr>
        <p:spPr>
          <a:xfrm>
            <a:off x="0" y="3187700"/>
            <a:ext cx="6659563" cy="681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
            </a:r>
            <a:br>
              <a:rPr lang="en-GB" altLang="en-US" smtClean="0">
                <a:latin typeface="Arial" panose="020B0604020202020204" pitchFamily="34" charset="0"/>
              </a:rPr>
            </a:br>
            <a:endParaRPr lang="en-GB" altLang="en-US" sz="1900" smtClean="0">
              <a:latin typeface="Arial" panose="020B0604020202020204" pitchFamily="34" charset="0"/>
            </a:endParaRPr>
          </a:p>
        </p:txBody>
      </p:sp>
      <p:sp>
        <p:nvSpPr>
          <p:cNvPr id="19460" name="Slide Number Placeholder 3"/>
          <p:cNvSpPr>
            <a:spLocks noGrp="1"/>
          </p:cNvSpPr>
          <p:nvPr>
            <p:ph type="sldNum" sz="quarter" idx="5"/>
          </p:nvPr>
        </p:nvSpPr>
        <p:spPr>
          <a:xfrm>
            <a:off x="3900488" y="9502775"/>
            <a:ext cx="2981325" cy="500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61E2B3-CF99-4614-89E2-50EAE65F8E60}"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247704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560388" y="176213"/>
            <a:ext cx="5575300" cy="4183062"/>
          </a:xfrm>
          <a:ln/>
        </p:spPr>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DEC9B8-41B8-4844-BA4E-DD9B5C04D8B3}" type="slidenum">
              <a:rPr lang="en-GB" altLang="en-US" smtClean="0"/>
              <a:pPr/>
              <a:t>9</a:t>
            </a:fld>
            <a:endParaRPr lang="en-GB" altLang="en-US" smtClean="0"/>
          </a:p>
        </p:txBody>
      </p:sp>
    </p:spTree>
    <p:extLst>
      <p:ext uri="{BB962C8B-B14F-4D97-AF65-F5344CB8AC3E}">
        <p14:creationId xmlns:p14="http://schemas.microsoft.com/office/powerpoint/2010/main" val="156627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C2D6BFC-255D-4CD1-93FD-44240C8B788B}" type="datetime1">
              <a:rPr lang="en-US"/>
              <a:pPr>
                <a:defRPr/>
              </a:pPr>
              <a:t>1/29/2016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47AF3F-6A74-45E0-81BB-6465B329C850}" type="slidenum">
              <a:rPr lang="en-GB" altLang="en-US"/>
              <a:pPr>
                <a:defRPr/>
              </a:pPr>
              <a:t>‹#›</a:t>
            </a:fld>
            <a:endParaRPr lang="en-GB" altLang="en-US" dirty="0"/>
          </a:p>
        </p:txBody>
      </p:sp>
    </p:spTree>
    <p:extLst>
      <p:ext uri="{BB962C8B-B14F-4D97-AF65-F5344CB8AC3E}">
        <p14:creationId xmlns:p14="http://schemas.microsoft.com/office/powerpoint/2010/main" val="312978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E07E229-183A-4BE0-8EBE-21AEF26DE14E}" type="datetime1">
              <a:rPr lang="en-US"/>
              <a:pPr>
                <a:defRPr/>
              </a:pPr>
              <a:t>1/29/2016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70934B-FBA2-4669-ADDA-5D335EA3E3AA}" type="slidenum">
              <a:rPr lang="en-GB" altLang="en-US"/>
              <a:pPr>
                <a:defRPr/>
              </a:pPr>
              <a:t>‹#›</a:t>
            </a:fld>
            <a:endParaRPr lang="en-GB" altLang="en-US" dirty="0"/>
          </a:p>
        </p:txBody>
      </p:sp>
    </p:spTree>
    <p:extLst>
      <p:ext uri="{BB962C8B-B14F-4D97-AF65-F5344CB8AC3E}">
        <p14:creationId xmlns:p14="http://schemas.microsoft.com/office/powerpoint/2010/main" val="26889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48BB5EB-F5A8-4997-B428-8CB07F70DA95}" type="datetime1">
              <a:rPr lang="en-US"/>
              <a:pPr>
                <a:defRPr/>
              </a:pPr>
              <a:t>1/29/2016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C58104-4E03-460D-9ECD-FA8DB019E89C}" type="slidenum">
              <a:rPr lang="en-GB" altLang="en-US"/>
              <a:pPr>
                <a:defRPr/>
              </a:pPr>
              <a:t>‹#›</a:t>
            </a:fld>
            <a:endParaRPr lang="en-GB" altLang="en-US" dirty="0"/>
          </a:p>
        </p:txBody>
      </p:sp>
    </p:spTree>
    <p:extLst>
      <p:ext uri="{BB962C8B-B14F-4D97-AF65-F5344CB8AC3E}">
        <p14:creationId xmlns:p14="http://schemas.microsoft.com/office/powerpoint/2010/main" val="77425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68D9FB7-9E96-4289-BC6E-4C3E1F26C2D0}" type="datetime1">
              <a:rPr lang="en-US"/>
              <a:pPr>
                <a:defRPr/>
              </a:pPr>
              <a:t>1/29/2016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6C5D31-8B03-462C-8EBC-B22F1EE53ED2}" type="slidenum">
              <a:rPr lang="en-GB" altLang="en-US"/>
              <a:pPr>
                <a:defRPr/>
              </a:pPr>
              <a:t>‹#›</a:t>
            </a:fld>
            <a:endParaRPr lang="en-GB" altLang="en-US" dirty="0"/>
          </a:p>
        </p:txBody>
      </p:sp>
    </p:spTree>
    <p:extLst>
      <p:ext uri="{BB962C8B-B14F-4D97-AF65-F5344CB8AC3E}">
        <p14:creationId xmlns:p14="http://schemas.microsoft.com/office/powerpoint/2010/main" val="309788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32B1365-361A-449A-9BB0-2214E78E2E6E}" type="datetime1">
              <a:rPr lang="en-US"/>
              <a:pPr>
                <a:defRPr/>
              </a:pPr>
              <a:t>1/29/2016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69F3C8-418F-4955-BA07-85401B7C3A6B}" type="slidenum">
              <a:rPr lang="en-GB" altLang="en-US"/>
              <a:pPr>
                <a:defRPr/>
              </a:pPr>
              <a:t>‹#›</a:t>
            </a:fld>
            <a:endParaRPr lang="en-GB" altLang="en-US" dirty="0"/>
          </a:p>
        </p:txBody>
      </p:sp>
    </p:spTree>
    <p:extLst>
      <p:ext uri="{BB962C8B-B14F-4D97-AF65-F5344CB8AC3E}">
        <p14:creationId xmlns:p14="http://schemas.microsoft.com/office/powerpoint/2010/main" val="136251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46DD565-6F60-4A95-A7D1-FB4EB811C483}" type="datetime1">
              <a:rPr lang="en-US"/>
              <a:pPr>
                <a:defRPr/>
              </a:pPr>
              <a:t>1/29/2016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A73993-7710-4D16-8C64-B5523BB6E088}" type="slidenum">
              <a:rPr lang="en-GB" altLang="en-US"/>
              <a:pPr>
                <a:defRPr/>
              </a:pPr>
              <a:t>‹#›</a:t>
            </a:fld>
            <a:endParaRPr lang="en-GB" altLang="en-US" dirty="0"/>
          </a:p>
        </p:txBody>
      </p:sp>
    </p:spTree>
    <p:extLst>
      <p:ext uri="{BB962C8B-B14F-4D97-AF65-F5344CB8AC3E}">
        <p14:creationId xmlns:p14="http://schemas.microsoft.com/office/powerpoint/2010/main" val="33472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B926142-F7F5-404A-A1B0-27DAA1F74580}" type="datetime1">
              <a:rPr lang="en-US"/>
              <a:pPr>
                <a:defRPr/>
              </a:pPr>
              <a:t>1/29/2016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4EED02E-230C-4521-937C-3B3BA18316D6}" type="slidenum">
              <a:rPr lang="en-GB" altLang="en-US"/>
              <a:pPr>
                <a:defRPr/>
              </a:pPr>
              <a:t>‹#›</a:t>
            </a:fld>
            <a:endParaRPr lang="en-GB" altLang="en-US" dirty="0"/>
          </a:p>
        </p:txBody>
      </p:sp>
    </p:spTree>
    <p:extLst>
      <p:ext uri="{BB962C8B-B14F-4D97-AF65-F5344CB8AC3E}">
        <p14:creationId xmlns:p14="http://schemas.microsoft.com/office/powerpoint/2010/main" val="316654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438C7CC-78ED-4400-8C67-BE242F518660}" type="datetime1">
              <a:rPr lang="en-US"/>
              <a:pPr>
                <a:defRPr/>
              </a:pPr>
              <a:t>1/29/2016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14D58E8-754A-4A24-ABF8-02365767BE0F}" type="slidenum">
              <a:rPr lang="en-GB" altLang="en-US"/>
              <a:pPr>
                <a:defRPr/>
              </a:pPr>
              <a:t>‹#›</a:t>
            </a:fld>
            <a:endParaRPr lang="en-GB" altLang="en-US" dirty="0"/>
          </a:p>
        </p:txBody>
      </p:sp>
    </p:spTree>
    <p:extLst>
      <p:ext uri="{BB962C8B-B14F-4D97-AF65-F5344CB8AC3E}">
        <p14:creationId xmlns:p14="http://schemas.microsoft.com/office/powerpoint/2010/main" val="141513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D308BC-D481-490E-ADAB-FA2F7A732BF3}" type="datetime1">
              <a:rPr lang="en-US"/>
              <a:pPr>
                <a:defRPr/>
              </a:pPr>
              <a:t>1/29/2016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F5DDD5F-DB1F-4CFC-BFDC-B0F834D6CC65}" type="slidenum">
              <a:rPr lang="en-GB" altLang="en-US"/>
              <a:pPr>
                <a:defRPr/>
              </a:pPr>
              <a:t>‹#›</a:t>
            </a:fld>
            <a:endParaRPr lang="en-GB" altLang="en-US" dirty="0"/>
          </a:p>
        </p:txBody>
      </p:sp>
    </p:spTree>
    <p:extLst>
      <p:ext uri="{BB962C8B-B14F-4D97-AF65-F5344CB8AC3E}">
        <p14:creationId xmlns:p14="http://schemas.microsoft.com/office/powerpoint/2010/main" val="350790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3B50D8-050A-42CD-AE0D-804D7CB0D790}" type="datetime1">
              <a:rPr lang="en-US"/>
              <a:pPr>
                <a:defRPr/>
              </a:pPr>
              <a:t>1/29/2016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26ECEFA-3C94-42AC-96E6-8EF338B0F251}" type="slidenum">
              <a:rPr lang="en-GB" altLang="en-US"/>
              <a:pPr>
                <a:defRPr/>
              </a:pPr>
              <a:t>‹#›</a:t>
            </a:fld>
            <a:endParaRPr lang="en-GB" altLang="en-US" dirty="0"/>
          </a:p>
        </p:txBody>
      </p:sp>
    </p:spTree>
    <p:extLst>
      <p:ext uri="{BB962C8B-B14F-4D97-AF65-F5344CB8AC3E}">
        <p14:creationId xmlns:p14="http://schemas.microsoft.com/office/powerpoint/2010/main" val="355345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F04B74-EF1D-4127-868F-6768B3CF5720}" type="datetime1">
              <a:rPr lang="en-US"/>
              <a:pPr>
                <a:defRPr/>
              </a:pPr>
              <a:t>1/29/2016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01665C-309B-420E-A258-D006393D6951}" type="slidenum">
              <a:rPr lang="en-GB" altLang="en-US"/>
              <a:pPr>
                <a:defRPr/>
              </a:pPr>
              <a:t>‹#›</a:t>
            </a:fld>
            <a:endParaRPr lang="en-GB" altLang="en-US" dirty="0"/>
          </a:p>
        </p:txBody>
      </p:sp>
    </p:spTree>
    <p:extLst>
      <p:ext uri="{BB962C8B-B14F-4D97-AF65-F5344CB8AC3E}">
        <p14:creationId xmlns:p14="http://schemas.microsoft.com/office/powerpoint/2010/main" val="23566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B35B64EA-0BD1-432B-9318-7828B93BB5CB}" type="datetime1">
              <a:rPr lang="en-US"/>
              <a:pPr>
                <a:defRPr/>
              </a:pPr>
              <a:t>1/29/2016</a:t>
            </a:fld>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ECB46A-B68A-4AFB-9137-EB4FB6883FB7}"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E2E57ABF-6152-4477-862C-C2E13E02120E}" type="slidenum">
              <a:rPr lang="en-GB" altLang="en-US" sz="1400"/>
              <a:pPr algn="r" eaLnBrk="1" hangingPunct="1">
                <a:spcBef>
                  <a:spcPct val="0"/>
                </a:spcBef>
                <a:buFontTx/>
                <a:buNone/>
              </a:pPr>
              <a:t>1</a:t>
            </a:fld>
            <a:endParaRPr lang="en-GB" altLang="en-US" sz="1400"/>
          </a:p>
        </p:txBody>
      </p:sp>
      <p:sp>
        <p:nvSpPr>
          <p:cNvPr id="4099" name="Title 1"/>
          <p:cNvSpPr>
            <a:spLocks noGrp="1"/>
          </p:cNvSpPr>
          <p:nvPr>
            <p:ph type="ctrTitle"/>
          </p:nvPr>
        </p:nvSpPr>
        <p:spPr>
          <a:xfrm>
            <a:off x="0" y="5407025"/>
            <a:ext cx="9467850" cy="1470025"/>
          </a:xfrm>
        </p:spPr>
        <p:txBody>
          <a:bodyPr/>
          <a:lstStyle/>
          <a:p>
            <a:r>
              <a:rPr lang="en-US" altLang="en-US" sz="3200" b="1" smtClean="0">
                <a:solidFill>
                  <a:srgbClr val="FF0000"/>
                </a:solidFill>
              </a:rPr>
              <a:t>Annual Conference</a:t>
            </a:r>
            <a:r>
              <a:rPr lang="en-GB" altLang="en-US" sz="3200" smtClean="0">
                <a:solidFill>
                  <a:srgbClr val="FF0000"/>
                </a:solidFill>
              </a:rPr>
              <a:t/>
            </a:r>
            <a:br>
              <a:rPr lang="en-GB" altLang="en-US" sz="3200" smtClean="0">
                <a:solidFill>
                  <a:srgbClr val="FF0000"/>
                </a:solidFill>
              </a:rPr>
            </a:br>
            <a:r>
              <a:rPr lang="en-US" altLang="en-US" sz="3200" smtClean="0">
                <a:solidFill>
                  <a:srgbClr val="FF0000"/>
                </a:solidFill>
              </a:rPr>
              <a:t> 1</a:t>
            </a:r>
            <a:r>
              <a:rPr lang="en-US" altLang="en-US" sz="3200" baseline="30000" smtClean="0">
                <a:solidFill>
                  <a:srgbClr val="FF0000"/>
                </a:solidFill>
              </a:rPr>
              <a:t>st</a:t>
            </a:r>
            <a:r>
              <a:rPr lang="en-US" altLang="en-US" sz="3200" smtClean="0">
                <a:solidFill>
                  <a:srgbClr val="FF0000"/>
                </a:solidFill>
              </a:rPr>
              <a:t> </a:t>
            </a:r>
            <a:r>
              <a:rPr lang="en-US" altLang="en-US" sz="3200" b="1" smtClean="0">
                <a:solidFill>
                  <a:srgbClr val="FF0000"/>
                </a:solidFill>
              </a:rPr>
              <a:t>February 2016</a:t>
            </a:r>
            <a:r>
              <a:rPr lang="en-US" altLang="en-US" sz="3200" b="1" smtClean="0"/>
              <a:t/>
            </a:r>
            <a:br>
              <a:rPr lang="en-US" altLang="en-US" sz="3200" b="1" smtClean="0"/>
            </a:br>
            <a:r>
              <a:rPr lang="en-US" altLang="en-US" sz="4000" b="1" smtClean="0">
                <a:solidFill>
                  <a:srgbClr val="FF0000"/>
                </a:solidFill>
              </a:rPr>
              <a:t>Delivering Dignity –</a:t>
            </a:r>
            <a:br>
              <a:rPr lang="en-US" altLang="en-US" sz="4000" b="1" smtClean="0">
                <a:solidFill>
                  <a:srgbClr val="FF0000"/>
                </a:solidFill>
              </a:rPr>
            </a:br>
            <a:r>
              <a:rPr lang="en-US" altLang="en-US" sz="4000" b="1" smtClean="0">
                <a:solidFill>
                  <a:srgbClr val="FF0000"/>
                </a:solidFill>
              </a:rPr>
              <a:t>Opportunity Not Challenge</a:t>
            </a:r>
            <a:r>
              <a:rPr lang="en-US" altLang="en-US" sz="4000" smtClean="0"/>
              <a:t/>
            </a:r>
            <a:br>
              <a:rPr lang="en-US" altLang="en-US" sz="4000" smtClean="0"/>
            </a:br>
            <a:r>
              <a:rPr lang="en-GB" altLang="en-US" sz="4000" smtClean="0"/>
              <a:t/>
            </a:r>
            <a:br>
              <a:rPr lang="en-GB" altLang="en-US" sz="4000" smtClean="0"/>
            </a:br>
            <a:r>
              <a:rPr lang="en-GB" altLang="en-US" sz="3200" b="1" smtClean="0"/>
              <a:t>Baroness Sally Greengross OBE</a:t>
            </a:r>
            <a:r>
              <a:rPr lang="en-GB" altLang="en-US" sz="3200" smtClean="0"/>
              <a:t/>
            </a:r>
            <a:br>
              <a:rPr lang="en-GB" altLang="en-US" sz="3200" smtClean="0"/>
            </a:br>
            <a:r>
              <a:rPr lang="en-GB" altLang="en-US" sz="3200" smtClean="0"/>
              <a:t>Member of the House of Lords</a:t>
            </a:r>
            <a:br>
              <a:rPr lang="en-GB" altLang="en-US" sz="3200" smtClean="0"/>
            </a:br>
            <a:r>
              <a:rPr lang="en-GB" altLang="en-US" sz="3200" smtClean="0"/>
              <a:t> and Chief Executive ILC –UK</a:t>
            </a:r>
            <a:br>
              <a:rPr lang="en-GB" altLang="en-US" sz="3200" smtClean="0"/>
            </a:br>
            <a:r>
              <a:rPr lang="en-GB" altLang="en-US" sz="2800" smtClean="0"/>
              <a:t/>
            </a:r>
            <a:br>
              <a:rPr lang="en-GB" altLang="en-US" sz="2800" smtClean="0"/>
            </a:br>
            <a:r>
              <a:rPr lang="en-GB" altLang="en-US" sz="2800" i="1" smtClean="0"/>
              <a:t/>
            </a:r>
            <a:br>
              <a:rPr lang="en-GB" altLang="en-US" sz="2800" i="1" smtClean="0"/>
            </a:br>
            <a:r>
              <a:rPr lang="en-GB" altLang="en-US" sz="2800" smtClean="0"/>
              <a:t/>
            </a:r>
            <a:br>
              <a:rPr lang="en-GB" altLang="en-US" sz="2800" smtClean="0"/>
            </a:br>
            <a:r>
              <a:rPr lang="en-GB" altLang="en-US" sz="2800" smtClean="0"/>
              <a:t/>
            </a:r>
            <a:br>
              <a:rPr lang="en-GB" altLang="en-US" sz="2800" smtClean="0"/>
            </a:br>
            <a:r>
              <a:rPr lang="en-GB" altLang="en-US" sz="2800" smtClean="0"/>
              <a:t/>
            </a:r>
            <a:br>
              <a:rPr lang="en-GB" altLang="en-US" sz="2800" smtClean="0"/>
            </a:br>
            <a:r>
              <a:rPr lang="en-GB" altLang="en-US" sz="2800" smtClean="0"/>
              <a:t> </a:t>
            </a:r>
            <a:br>
              <a:rPr lang="en-GB" altLang="en-US" sz="2800" smtClean="0"/>
            </a:br>
            <a:r>
              <a:rPr lang="en-GB" altLang="en-US" sz="2800" smtClean="0"/>
              <a:t> </a:t>
            </a: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260350"/>
            <a:ext cx="34575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F02BC8-2EE7-4C9A-9DA2-C07FE716F0A2}" type="slidenum">
              <a:rPr lang="en-GB" altLang="en-US" sz="1400" smtClean="0"/>
              <a:pPr>
                <a:spcBef>
                  <a:spcPct val="0"/>
                </a:spcBef>
                <a:buFontTx/>
                <a:buNone/>
              </a:pPr>
              <a:t>10</a:t>
            </a:fld>
            <a:endParaRPr lang="en-GB" altLang="en-US" sz="1400" smtClean="0"/>
          </a:p>
        </p:txBody>
      </p:sp>
      <p:sp>
        <p:nvSpPr>
          <p:cNvPr id="3" name="TextBox 2"/>
          <p:cNvSpPr txBox="1"/>
          <p:nvPr/>
        </p:nvSpPr>
        <p:spPr>
          <a:xfrm>
            <a:off x="107950" y="962025"/>
            <a:ext cx="8929688" cy="5600700"/>
          </a:xfrm>
          <a:prstGeom prst="rect">
            <a:avLst/>
          </a:prstGeom>
          <a:noFill/>
        </p:spPr>
        <p:txBody>
          <a:bodyPr>
            <a:spAutoFit/>
          </a:bodyPr>
          <a:lstStyle/>
          <a:p>
            <a:pPr marL="285750" indent="-285750">
              <a:buFont typeface="Arial" panose="020B0604020202020204" pitchFamily="34" charset="0"/>
              <a:buChar char="•"/>
              <a:defRPr/>
            </a:pPr>
            <a:r>
              <a:rPr lang="en-GB" sz="2200" dirty="0"/>
              <a:t>1.86 million people over the age of 50 in England have unmet care needs. </a:t>
            </a:r>
          </a:p>
          <a:p>
            <a:pPr marL="285750" indent="-285750">
              <a:buFont typeface="Arial" panose="020B0604020202020204" pitchFamily="34" charset="0"/>
              <a:buChar char="•"/>
              <a:defRPr/>
            </a:pPr>
            <a:endParaRPr lang="en-GB" sz="2200" dirty="0"/>
          </a:p>
          <a:p>
            <a:pPr marL="285750" indent="-285750">
              <a:buFont typeface="Arial" panose="020B0604020202020204" pitchFamily="34" charset="0"/>
              <a:buChar char="•"/>
              <a:defRPr/>
            </a:pPr>
            <a:r>
              <a:rPr lang="en-GB" sz="2200" dirty="0"/>
              <a:t>The numbers accessing care services have fallen by half a million since 2008/9 (a drop of 30%) despite a growing ageing population. </a:t>
            </a:r>
          </a:p>
          <a:p>
            <a:pPr marL="285750" indent="-285750">
              <a:buFont typeface="Arial" panose="020B0604020202020204" pitchFamily="34" charset="0"/>
              <a:buChar char="•"/>
              <a:defRPr/>
            </a:pPr>
            <a:endParaRPr lang="en-GB" sz="2200" dirty="0"/>
          </a:p>
          <a:p>
            <a:pPr marL="285750" indent="-285750">
              <a:buFont typeface="Arial" panose="020B0604020202020204" pitchFamily="34" charset="0"/>
              <a:buChar char="•"/>
              <a:defRPr/>
            </a:pPr>
            <a:r>
              <a:rPr lang="en-GB" sz="2200" dirty="0"/>
              <a:t>There are already around 1.5 million people providing over 50 hours per week of unpaid care. </a:t>
            </a:r>
          </a:p>
          <a:p>
            <a:pPr>
              <a:defRPr/>
            </a:pPr>
            <a:endParaRPr lang="en-GB" sz="2200" dirty="0"/>
          </a:p>
          <a:p>
            <a:pPr marL="285750" indent="-285750">
              <a:buFont typeface="Arial" panose="020B0604020202020204" pitchFamily="34" charset="0"/>
              <a:buChar char="•"/>
              <a:defRPr/>
            </a:pPr>
            <a:r>
              <a:rPr lang="en-GB" sz="2200" dirty="0"/>
              <a:t>The UK does not have the required infrastructure to move to a model of care that relies so heavily on family support. </a:t>
            </a:r>
          </a:p>
          <a:p>
            <a:pPr marL="285750" indent="-285750">
              <a:buFont typeface="Arial" panose="020B0604020202020204" pitchFamily="34" charset="0"/>
              <a:buChar char="•"/>
              <a:defRPr/>
            </a:pPr>
            <a:endParaRPr lang="en-GB" sz="2200" dirty="0"/>
          </a:p>
          <a:p>
            <a:pPr marL="285750" indent="-285750">
              <a:buFont typeface="Arial" panose="020B0604020202020204" pitchFamily="34" charset="0"/>
              <a:buChar char="•"/>
              <a:defRPr/>
            </a:pPr>
            <a:r>
              <a:rPr lang="en-GB" sz="2200" dirty="0"/>
              <a:t>Without extra investment greater unpaid caring could risk an erosion in dignity and the quality of care provided. </a:t>
            </a:r>
          </a:p>
          <a:p>
            <a:pPr marL="285750" indent="-285750">
              <a:buFont typeface="Arial" panose="020B0604020202020204" pitchFamily="34" charset="0"/>
              <a:buChar char="•"/>
              <a:defRPr/>
            </a:pPr>
            <a:endParaRPr lang="en-GB" sz="2000" dirty="0"/>
          </a:p>
          <a:p>
            <a:pPr>
              <a:defRPr/>
            </a:pPr>
            <a:r>
              <a:rPr lang="en-GB" sz="1200" dirty="0"/>
              <a:t>Source </a:t>
            </a:r>
            <a:r>
              <a:rPr lang="en-GB" sz="1200" i="1" dirty="0"/>
              <a:t>‘The End of Formal Adult Social Care?’ ILC_UK Dec. 2015</a:t>
            </a:r>
          </a:p>
          <a:p>
            <a:pPr>
              <a:defRPr/>
            </a:pPr>
            <a:endParaRPr lang="en-GB" dirty="0"/>
          </a:p>
        </p:txBody>
      </p:sp>
      <p:sp>
        <p:nvSpPr>
          <p:cNvPr id="22532" name="TextBox 1"/>
          <p:cNvSpPr txBox="1">
            <a:spLocks noChangeArrowheads="1"/>
          </p:cNvSpPr>
          <p:nvPr/>
        </p:nvSpPr>
        <p:spPr bwMode="auto">
          <a:xfrm>
            <a:off x="323850" y="115888"/>
            <a:ext cx="3098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The Care Issue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73FCB9-7DF0-4E4A-B6FE-D5124766B193}" type="slidenum">
              <a:rPr lang="en-GB" altLang="en-US" sz="1400" smtClean="0"/>
              <a:pPr>
                <a:spcBef>
                  <a:spcPct val="0"/>
                </a:spcBef>
                <a:buFontTx/>
                <a:buNone/>
              </a:pPr>
              <a:t>11</a:t>
            </a:fld>
            <a:endParaRPr lang="en-GB" altLang="en-US" sz="1400" smtClean="0"/>
          </a:p>
        </p:txBody>
      </p:sp>
      <p:sp>
        <p:nvSpPr>
          <p:cNvPr id="24579" name="TextBox 2"/>
          <p:cNvSpPr txBox="1">
            <a:spLocks noChangeArrowheads="1"/>
          </p:cNvSpPr>
          <p:nvPr/>
        </p:nvSpPr>
        <p:spPr bwMode="auto">
          <a:xfrm>
            <a:off x="9525" y="476250"/>
            <a:ext cx="92519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The CSR and Dignity – Winners &amp; Losers!</a:t>
            </a:r>
          </a:p>
          <a:p>
            <a:pPr>
              <a:spcBef>
                <a:spcPct val="0"/>
              </a:spcBef>
              <a:buFontTx/>
              <a:buNone/>
            </a:pPr>
            <a:endParaRPr lang="en-GB" altLang="en-US" sz="1600"/>
          </a:p>
          <a:p>
            <a:pPr>
              <a:spcBef>
                <a:spcPct val="0"/>
              </a:spcBef>
              <a:buFontTx/>
              <a:buNone/>
            </a:pPr>
            <a:r>
              <a:rPr lang="en-GB" altLang="en-US" sz="2800"/>
              <a:t>Damaging cuts to funding for care at home mean that many older people are sacrificing their dignity because they can’t get the support they need. </a:t>
            </a:r>
          </a:p>
          <a:p>
            <a:pPr>
              <a:spcBef>
                <a:spcPct val="0"/>
              </a:spcBef>
              <a:buFontTx/>
              <a:buNone/>
            </a:pPr>
            <a:endParaRPr lang="en-GB" altLang="en-US" sz="2800"/>
          </a:p>
          <a:p>
            <a:pPr>
              <a:spcBef>
                <a:spcPct val="0"/>
              </a:spcBef>
              <a:buFontTx/>
              <a:buNone/>
            </a:pPr>
            <a:r>
              <a:rPr lang="en-GB" altLang="en-US" sz="2800"/>
              <a:t>A fresh look is needed at the phasing of this investment in social care, with more in years one and two, to reduce the risk of a crisis in social care supply in 2016 and 2017.</a:t>
            </a:r>
          </a:p>
          <a:p>
            <a:pPr>
              <a:spcBef>
                <a:spcPct val="0"/>
              </a:spcBef>
              <a:buFontTx/>
              <a:buNone/>
            </a:pPr>
            <a:endParaRPr lang="en-GB" altLang="en-US" sz="2800"/>
          </a:p>
          <a:p>
            <a:pPr>
              <a:spcBef>
                <a:spcPct val="0"/>
              </a:spcBef>
              <a:buFontTx/>
              <a:buNone/>
            </a:pPr>
            <a:r>
              <a:rPr lang="en-GB" altLang="en-US" sz="2800"/>
              <a:t>Local authorities need to be funded sufficiently for them to rebuild preventive services for older people and offer a lot more social care support.‎</a:t>
            </a:r>
          </a:p>
          <a:p>
            <a:pPr>
              <a:spcBef>
                <a:spcPct val="0"/>
              </a:spcBef>
              <a:buFontTx/>
              <a:buNone/>
            </a:pPr>
            <a:endParaRPr lang="en-GB" altLang="en-US" sz="2000"/>
          </a:p>
          <a:p>
            <a:pPr>
              <a:spcBef>
                <a:spcPct val="0"/>
              </a:spcBef>
              <a:buFontTx/>
              <a:buNone/>
            </a:pPr>
            <a:endParaRPr lang="en-GB" altLang="en-US" sz="2000"/>
          </a:p>
          <a:p>
            <a:pPr>
              <a:spcBef>
                <a:spcPct val="0"/>
              </a:spcBef>
              <a:buFontTx/>
              <a:buNone/>
            </a:pPr>
            <a:endParaRPr lang="en-GB"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CC0E33-A42E-4DF3-A07D-3F99F556838B}" type="slidenum">
              <a:rPr lang="en-GB" altLang="en-US" sz="1400" smtClean="0"/>
              <a:pPr>
                <a:spcBef>
                  <a:spcPct val="0"/>
                </a:spcBef>
                <a:buFontTx/>
                <a:buNone/>
              </a:pPr>
              <a:t>12</a:t>
            </a:fld>
            <a:endParaRPr lang="en-GB" altLang="en-US" sz="1400" smtClean="0"/>
          </a:p>
        </p:txBody>
      </p:sp>
      <p:sp>
        <p:nvSpPr>
          <p:cNvPr id="26627" name="TextBox 2"/>
          <p:cNvSpPr txBox="1">
            <a:spLocks noChangeArrowheads="1"/>
          </p:cNvSpPr>
          <p:nvPr/>
        </p:nvSpPr>
        <p:spPr bwMode="auto">
          <a:xfrm>
            <a:off x="0" y="115888"/>
            <a:ext cx="925195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The CSR and Dignity – Winners &amp; Losers!</a:t>
            </a:r>
          </a:p>
          <a:p>
            <a:pPr>
              <a:spcBef>
                <a:spcPct val="0"/>
              </a:spcBef>
              <a:buFontTx/>
              <a:buNone/>
            </a:pPr>
            <a:endParaRPr lang="en-GB" altLang="en-US" b="1"/>
          </a:p>
          <a:p>
            <a:pPr>
              <a:spcBef>
                <a:spcPct val="0"/>
              </a:spcBef>
              <a:buFontTx/>
              <a:buNone/>
            </a:pPr>
            <a:r>
              <a:rPr lang="en-GB" altLang="en-US" sz="2400"/>
              <a:t>I welcome the Government’s confirmation that the ‘triple lock’ will continue protecting the value of the State Pension. </a:t>
            </a:r>
          </a:p>
          <a:p>
            <a:pPr>
              <a:spcBef>
                <a:spcPct val="0"/>
              </a:spcBef>
              <a:buFontTx/>
              <a:buNone/>
            </a:pPr>
            <a:endParaRPr lang="en-GB" altLang="en-US" sz="2400"/>
          </a:p>
          <a:p>
            <a:pPr>
              <a:spcBef>
                <a:spcPct val="0"/>
              </a:spcBef>
              <a:buFontTx/>
              <a:buNone/>
            </a:pPr>
            <a:r>
              <a:rPr lang="en-GB" altLang="en-US" sz="2400"/>
              <a:t>The doubling of the Disabled Facilities Grant by the end of the CSR period to £500m, can help older people to sustain their dignity for longer - Unless they have health issues!</a:t>
            </a:r>
          </a:p>
          <a:p>
            <a:pPr>
              <a:spcBef>
                <a:spcPct val="0"/>
              </a:spcBef>
              <a:buFontTx/>
              <a:buNone/>
            </a:pPr>
            <a:endParaRPr lang="en-GB" altLang="en-US" sz="2400"/>
          </a:p>
          <a:p>
            <a:pPr>
              <a:spcBef>
                <a:spcPct val="0"/>
              </a:spcBef>
              <a:buFontTx/>
              <a:buNone/>
            </a:pPr>
            <a:r>
              <a:rPr lang="en-GB" altLang="en-US" sz="2400"/>
              <a:t>The 2% council tax precept to fund social care and £1.5bn extra for the Better Care Fund will not fill the existing gap in social care. </a:t>
            </a:r>
          </a:p>
          <a:p>
            <a:pPr>
              <a:spcBef>
                <a:spcPct val="0"/>
              </a:spcBef>
              <a:buFontTx/>
              <a:buNone/>
            </a:pPr>
            <a:endParaRPr lang="en-GB" altLang="en-US" sz="2400"/>
          </a:p>
          <a:p>
            <a:pPr>
              <a:spcBef>
                <a:spcPct val="0"/>
              </a:spcBef>
              <a:buFontTx/>
              <a:buNone/>
            </a:pPr>
            <a:r>
              <a:rPr lang="en-GB" altLang="en-US" sz="2400"/>
              <a:t>Data from 326 local authorities shows that the councils with the highest concentration of older people and unpaid carers will be the ones that will bring in the least amount of money from the 2% ctp.</a:t>
            </a:r>
          </a:p>
          <a:p>
            <a:pPr>
              <a:spcBef>
                <a:spcPct val="0"/>
              </a:spcBef>
              <a:buFontTx/>
              <a:buNone/>
            </a:pPr>
            <a:endParaRPr lang="en-GB" altLang="en-US" sz="2400"/>
          </a:p>
          <a:p>
            <a:pPr>
              <a:spcBef>
                <a:spcPct val="0"/>
              </a:spcBef>
              <a:buFontTx/>
              <a:buNone/>
            </a:pPr>
            <a:r>
              <a:rPr lang="en-GB" altLang="en-US" sz="2400"/>
              <a:t>– </a:t>
            </a:r>
            <a:r>
              <a:rPr lang="en-GB" altLang="en-US" sz="2400" b="1"/>
              <a:t>The</a:t>
            </a:r>
            <a:r>
              <a:rPr lang="en-GB" altLang="en-US" sz="2400"/>
              <a:t> </a:t>
            </a:r>
            <a:r>
              <a:rPr lang="en-GB" altLang="en-US" sz="2400" b="1"/>
              <a:t>Result may be a post code lottery of health inequality</a:t>
            </a:r>
          </a:p>
          <a:p>
            <a:pPr>
              <a:spcBef>
                <a:spcPct val="0"/>
              </a:spcBef>
              <a:buFontTx/>
              <a:buNone/>
            </a:pPr>
            <a:endParaRPr lang="en-GB" altLang="en-US" sz="1600"/>
          </a:p>
          <a:p>
            <a:pPr>
              <a:spcBef>
                <a:spcPct val="0"/>
              </a:spcBef>
              <a:buFontTx/>
              <a:buNone/>
            </a:pPr>
            <a:endParaRPr lang="en-GB" altLang="en-US" sz="2000"/>
          </a:p>
          <a:p>
            <a:pPr>
              <a:spcBef>
                <a:spcPct val="0"/>
              </a:spcBef>
              <a:buFontTx/>
              <a:buNone/>
            </a:pPr>
            <a:endParaRPr lang="en-GB" altLang="en-US" sz="2000"/>
          </a:p>
          <a:p>
            <a:pPr>
              <a:spcBef>
                <a:spcPct val="0"/>
              </a:spcBef>
              <a:buFontTx/>
              <a:buNone/>
            </a:pPr>
            <a:endParaRPr lang="en-GB" altLang="en-US"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z="3200" b="1" smtClean="0"/>
              <a:t>Ageism - Defining the problem</a:t>
            </a:r>
            <a:endParaRPr lang="en-GB" altLang="en-US" sz="3200" smtClean="0"/>
          </a:p>
        </p:txBody>
      </p:sp>
      <p:sp>
        <p:nvSpPr>
          <p:cNvPr id="55299" name="Content Placeholder 2"/>
          <p:cNvSpPr>
            <a:spLocks noGrp="1"/>
          </p:cNvSpPr>
          <p:nvPr>
            <p:ph idx="1"/>
          </p:nvPr>
        </p:nvSpPr>
        <p:spPr>
          <a:xfrm>
            <a:off x="539750" y="1341438"/>
            <a:ext cx="8229600" cy="4525962"/>
          </a:xfrm>
        </p:spPr>
        <p:txBody>
          <a:bodyPr/>
          <a:lstStyle/>
          <a:p>
            <a:pPr marL="0" indent="0">
              <a:spcBef>
                <a:spcPts val="0"/>
              </a:spcBef>
              <a:buFontTx/>
              <a:buNone/>
              <a:defRPr/>
            </a:pPr>
            <a:r>
              <a:rPr lang="en-GB" altLang="en-US" sz="2800" dirty="0" smtClean="0"/>
              <a:t>In 1968 Robert Butler defined ageism as a combination of three connected elements:-</a:t>
            </a:r>
          </a:p>
          <a:p>
            <a:pPr marL="0" indent="0">
              <a:spcBef>
                <a:spcPts val="0"/>
              </a:spcBef>
              <a:buFontTx/>
              <a:buNone/>
              <a:defRPr/>
            </a:pPr>
            <a:endParaRPr lang="en-GB" altLang="en-US" sz="2800" dirty="0" smtClean="0"/>
          </a:p>
          <a:p>
            <a:pPr marL="0" indent="0">
              <a:spcBef>
                <a:spcPts val="0"/>
              </a:spcBef>
              <a:buFontTx/>
              <a:buNone/>
              <a:defRPr/>
            </a:pPr>
            <a:r>
              <a:rPr lang="en-GB" altLang="en-US" sz="2800" dirty="0" smtClean="0"/>
              <a:t> Including prejudicial attitudes towards older people, old age, and the ageing process; </a:t>
            </a:r>
          </a:p>
          <a:p>
            <a:pPr marL="0" indent="0">
              <a:spcBef>
                <a:spcPts val="0"/>
              </a:spcBef>
              <a:buFontTx/>
              <a:buNone/>
              <a:defRPr/>
            </a:pPr>
            <a:endParaRPr lang="en-GB" altLang="en-US" sz="2800" dirty="0" smtClean="0"/>
          </a:p>
          <a:p>
            <a:pPr marL="0" indent="0">
              <a:spcBef>
                <a:spcPts val="0"/>
              </a:spcBef>
              <a:buFontTx/>
              <a:buNone/>
              <a:defRPr/>
            </a:pPr>
            <a:r>
              <a:rPr lang="en-GB" altLang="en-US" sz="2800" dirty="0" smtClean="0"/>
              <a:t>Discriminatory practices against older people; </a:t>
            </a:r>
          </a:p>
          <a:p>
            <a:pPr marL="0" indent="0">
              <a:spcBef>
                <a:spcPts val="0"/>
              </a:spcBef>
              <a:buFontTx/>
              <a:buNone/>
              <a:defRPr/>
            </a:pPr>
            <a:endParaRPr lang="en-GB" altLang="en-US" sz="2800" dirty="0" smtClean="0"/>
          </a:p>
          <a:p>
            <a:pPr marL="0" indent="0">
              <a:spcBef>
                <a:spcPts val="0"/>
              </a:spcBef>
              <a:buFontTx/>
              <a:buNone/>
              <a:defRPr/>
            </a:pPr>
            <a:r>
              <a:rPr lang="en-GB" altLang="en-US" sz="2800" dirty="0" smtClean="0"/>
              <a:t>And institutional practices and policies that perpetuate stereotypes about older people. </a:t>
            </a:r>
          </a:p>
          <a:p>
            <a:pPr>
              <a:defRPr/>
            </a:pPr>
            <a:endParaRPr lang="en-GB" altLang="en-US" dirty="0" smtClean="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32F225-E067-4546-955D-F2F4778A11C9}" type="slidenum">
              <a:rPr lang="en-GB" altLang="en-US" sz="1400" smtClean="0"/>
              <a:pPr>
                <a:spcBef>
                  <a:spcPct val="0"/>
                </a:spcBef>
                <a:buFontTx/>
                <a:buNone/>
              </a:pPr>
              <a:t>13</a:t>
            </a:fld>
            <a:endParaRPr lang="en-GB"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926434-C189-40FA-9465-74C3F92DB13A}" type="slidenum">
              <a:rPr lang="en-GB" altLang="en-US" sz="1400" smtClean="0"/>
              <a:pPr>
                <a:spcBef>
                  <a:spcPct val="0"/>
                </a:spcBef>
                <a:buFontTx/>
                <a:buNone/>
              </a:pPr>
              <a:t>14</a:t>
            </a:fld>
            <a:endParaRPr lang="en-GB" altLang="en-US" sz="1400" smtClean="0"/>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52513"/>
            <a:ext cx="40894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1052513"/>
            <a:ext cx="420528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30163" y="163513"/>
            <a:ext cx="92979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England and Wales Life Expectancy by Gender</a:t>
            </a:r>
          </a:p>
        </p:txBody>
      </p:sp>
      <p:sp>
        <p:nvSpPr>
          <p:cNvPr id="30726" name="TextBox 6"/>
          <p:cNvSpPr txBox="1">
            <a:spLocks noChangeArrowheads="1"/>
          </p:cNvSpPr>
          <p:nvPr/>
        </p:nvSpPr>
        <p:spPr bwMode="auto">
          <a:xfrm>
            <a:off x="376238" y="4489450"/>
            <a:ext cx="8604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Men are narrowing the gap on women when it comes to life expectancy. </a:t>
            </a:r>
          </a:p>
          <a:p>
            <a:pPr>
              <a:spcBef>
                <a:spcPct val="0"/>
              </a:spcBef>
              <a:buFontTx/>
              <a:buNone/>
            </a:pPr>
            <a:endParaRPr lang="en-GB" altLang="en-US" sz="2000"/>
          </a:p>
          <a:p>
            <a:pPr>
              <a:spcBef>
                <a:spcPct val="0"/>
              </a:spcBef>
              <a:buFontTx/>
              <a:buNone/>
            </a:pPr>
            <a:r>
              <a:rPr lang="en-GB" altLang="en-US" sz="2000"/>
              <a:t>By 2030 men will be living 85.7 years on average - just two fewer than women. In 1981 men lagged behind women by six years. </a:t>
            </a:r>
          </a:p>
          <a:p>
            <a:pPr>
              <a:spcBef>
                <a:spcPct val="0"/>
              </a:spcBef>
              <a:buFontTx/>
              <a:buNone/>
            </a:pPr>
            <a:endParaRPr lang="en-GB" altLang="en-US" sz="2000"/>
          </a:p>
          <a:p>
            <a:pPr>
              <a:spcBef>
                <a:spcPct val="0"/>
              </a:spcBef>
              <a:buFontTx/>
              <a:buNone/>
            </a:pPr>
            <a:r>
              <a:rPr lang="en-GB" altLang="en-US" sz="2000"/>
              <a:t>Though life expectancy is improving for both sexes, it comes at the cost of widening inequalities between deprived and affluent areas.</a:t>
            </a:r>
          </a:p>
          <a:p>
            <a:pPr>
              <a:spcBef>
                <a:spcPct val="0"/>
              </a:spcBef>
              <a:buFontTx/>
              <a:buNone/>
            </a:pPr>
            <a:r>
              <a:rPr lang="en-GB" altLang="en-US" sz="1200"/>
              <a:t>Sources The Lancet April 2015 and ILC-UK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9AFC70-DF01-44EA-909D-92F8DB100966}" type="slidenum">
              <a:rPr lang="en-GB" altLang="en-US" sz="1400" smtClean="0"/>
              <a:pPr>
                <a:spcBef>
                  <a:spcPct val="0"/>
                </a:spcBef>
                <a:buFontTx/>
                <a:buNone/>
              </a:pPr>
              <a:t>15</a:t>
            </a:fld>
            <a:endParaRPr lang="en-GB" altLang="en-US" sz="1400" smtClean="0"/>
          </a:p>
        </p:txBody>
      </p:sp>
      <p:pic>
        <p:nvPicPr>
          <p:cNvPr id="32771" name="Picture 3" descr="http://i.telegraph.co.uk/multimedia/archive/03436/healthy-retirement_343625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571500"/>
            <a:ext cx="7786688"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1331913" y="6721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2773" name="TextBox 5"/>
          <p:cNvSpPr txBox="1">
            <a:spLocks noChangeArrowheads="1"/>
          </p:cNvSpPr>
          <p:nvPr/>
        </p:nvSpPr>
        <p:spPr bwMode="auto">
          <a:xfrm>
            <a:off x="1516063" y="62992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2774" name="Rectangle 7"/>
          <p:cNvSpPr>
            <a:spLocks noChangeArrowheads="1"/>
          </p:cNvSpPr>
          <p:nvPr/>
        </p:nvSpPr>
        <p:spPr bwMode="auto">
          <a:xfrm>
            <a:off x="798513" y="6538913"/>
            <a:ext cx="3328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200"/>
              <a:t>Source  - ILC –UK and Telegraph Money 2015</a:t>
            </a:r>
          </a:p>
        </p:txBody>
      </p:sp>
      <p:sp>
        <p:nvSpPr>
          <p:cNvPr id="32775" name="TextBox 1"/>
          <p:cNvSpPr txBox="1">
            <a:spLocks noChangeArrowheads="1"/>
          </p:cNvSpPr>
          <p:nvPr/>
        </p:nvSpPr>
        <p:spPr bwMode="auto">
          <a:xfrm>
            <a:off x="250825" y="41275"/>
            <a:ext cx="346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Health Inequality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549275"/>
            <a:ext cx="8280400" cy="5884863"/>
          </a:xfrm>
          <a:noFill/>
        </p:spPr>
      </p:pic>
      <p:sp>
        <p:nvSpPr>
          <p:cNvPr id="34819" name="TextBox 2"/>
          <p:cNvSpPr txBox="1">
            <a:spLocks noChangeArrowheads="1"/>
          </p:cNvSpPr>
          <p:nvPr/>
        </p:nvSpPr>
        <p:spPr bwMode="auto">
          <a:xfrm>
            <a:off x="755650" y="188913"/>
            <a:ext cx="644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t>Ageism in Health Care in the UK</a:t>
            </a:r>
          </a:p>
        </p:txBody>
      </p:sp>
      <p:sp>
        <p:nvSpPr>
          <p:cNvPr id="348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A2757F-F2E1-46A3-902D-63DBC175B960}" type="slidenum">
              <a:rPr lang="en-GB" altLang="en-US" sz="1400" smtClean="0"/>
              <a:pPr>
                <a:spcBef>
                  <a:spcPct val="0"/>
                </a:spcBef>
                <a:buFontTx/>
                <a:buNone/>
              </a:pPr>
              <a:t>16</a:t>
            </a:fld>
            <a:endParaRPr lang="en-GB" alt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8EF0C9-23C9-45FF-9225-6E42C7E83279}" type="slidenum">
              <a:rPr lang="en-GB" altLang="en-US" sz="1400" smtClean="0"/>
              <a:pPr>
                <a:spcBef>
                  <a:spcPct val="0"/>
                </a:spcBef>
                <a:buFontTx/>
                <a:buNone/>
              </a:pPr>
              <a:t>17</a:t>
            </a:fld>
            <a:endParaRPr lang="en-GB" altLang="en-US" sz="1400" smtClean="0"/>
          </a:p>
        </p:txBody>
      </p:sp>
      <p:sp>
        <p:nvSpPr>
          <p:cNvPr id="36867" name="TextBox 2"/>
          <p:cNvSpPr txBox="1">
            <a:spLocks noChangeArrowheads="1"/>
          </p:cNvSpPr>
          <p:nvPr/>
        </p:nvSpPr>
        <p:spPr bwMode="auto">
          <a:xfrm>
            <a:off x="265113" y="-6350"/>
            <a:ext cx="687705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b="1"/>
          </a:p>
          <a:p>
            <a:pPr eaLnBrk="1" hangingPunct="1">
              <a:spcBef>
                <a:spcPct val="0"/>
              </a:spcBef>
              <a:buFontTx/>
              <a:buNone/>
            </a:pPr>
            <a:r>
              <a:rPr lang="en-GB" altLang="en-US" b="1"/>
              <a:t>Key areas</a:t>
            </a:r>
            <a:r>
              <a:rPr lang="en-GB" altLang="en-US" sz="2800"/>
              <a:t> </a:t>
            </a:r>
          </a:p>
          <a:p>
            <a:pPr eaLnBrk="1" hangingPunct="1">
              <a:spcBef>
                <a:spcPct val="0"/>
              </a:spcBef>
              <a:buFontTx/>
              <a:buNone/>
            </a:pPr>
            <a:r>
              <a:rPr lang="en-GB" altLang="en-US" sz="2800"/>
              <a:t>  </a:t>
            </a:r>
          </a:p>
          <a:p>
            <a:pPr lvl="1" eaLnBrk="1" hangingPunct="1">
              <a:spcBef>
                <a:spcPct val="0"/>
              </a:spcBef>
              <a:buFontTx/>
              <a:buNone/>
            </a:pPr>
            <a:r>
              <a:rPr lang="en-GB" altLang="en-US" sz="2400"/>
              <a:t>are :</a:t>
            </a:r>
          </a:p>
          <a:p>
            <a:pPr lvl="1" eaLnBrk="1" hangingPunct="1">
              <a:spcBef>
                <a:spcPct val="0"/>
              </a:spcBef>
              <a:buFontTx/>
              <a:buNone/>
            </a:pPr>
            <a:endParaRPr lang="en-GB" altLang="en-US" sz="2400"/>
          </a:p>
          <a:p>
            <a:pPr lvl="2" eaLnBrk="1" hangingPunct="1">
              <a:spcBef>
                <a:spcPct val="0"/>
              </a:spcBef>
              <a:buFontTx/>
              <a:buNone/>
            </a:pPr>
            <a:endParaRPr lang="en-GB" altLang="en-US" sz="2800"/>
          </a:p>
          <a:p>
            <a:pPr lvl="2" eaLnBrk="1" hangingPunct="1">
              <a:spcBef>
                <a:spcPct val="0"/>
              </a:spcBef>
            </a:pPr>
            <a:r>
              <a:rPr lang="en-GB" altLang="en-US" sz="2800"/>
              <a:t>Health </a:t>
            </a:r>
          </a:p>
          <a:p>
            <a:pPr lvl="2" eaLnBrk="1" hangingPunct="1">
              <a:spcBef>
                <a:spcPct val="0"/>
              </a:spcBef>
            </a:pPr>
            <a:endParaRPr lang="en-GB" altLang="en-US" sz="2800"/>
          </a:p>
          <a:p>
            <a:pPr lvl="2" eaLnBrk="1" hangingPunct="1">
              <a:spcBef>
                <a:spcPct val="0"/>
              </a:spcBef>
            </a:pPr>
            <a:r>
              <a:rPr lang="en-GB" altLang="en-US" sz="2800"/>
              <a:t>Wellbeing </a:t>
            </a:r>
          </a:p>
          <a:p>
            <a:pPr lvl="2" eaLnBrk="1" hangingPunct="1">
              <a:spcBef>
                <a:spcPct val="0"/>
              </a:spcBef>
            </a:pPr>
            <a:endParaRPr lang="en-GB" altLang="en-US" sz="2800"/>
          </a:p>
          <a:p>
            <a:pPr lvl="2" eaLnBrk="1" hangingPunct="1">
              <a:spcBef>
                <a:spcPct val="0"/>
              </a:spcBef>
            </a:pPr>
            <a:r>
              <a:rPr lang="en-GB" altLang="en-US" sz="2800"/>
              <a:t>Empowerment/ Social Contribution</a:t>
            </a:r>
          </a:p>
          <a:p>
            <a:pPr lvl="2" eaLnBrk="1" hangingPunct="1">
              <a:spcBef>
                <a:spcPct val="0"/>
              </a:spcBef>
            </a:pPr>
            <a:endParaRPr lang="en-GB" altLang="en-US" sz="2800"/>
          </a:p>
          <a:p>
            <a:pPr lvl="2" eaLnBrk="1" hangingPunct="1">
              <a:spcBef>
                <a:spcPct val="0"/>
              </a:spcBef>
            </a:pPr>
            <a:r>
              <a:rPr lang="en-GB" altLang="en-US" sz="2800"/>
              <a:t>Independence &amp; Dignity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24227C-CE72-4A9D-B8AD-11EC8C86FE6B}" type="slidenum">
              <a:rPr lang="en-GB" altLang="en-US" sz="1400" smtClean="0"/>
              <a:pPr>
                <a:spcBef>
                  <a:spcPct val="0"/>
                </a:spcBef>
                <a:buFontTx/>
                <a:buNone/>
              </a:pPr>
              <a:t>18</a:t>
            </a:fld>
            <a:endParaRPr lang="en-GB" altLang="en-US" sz="1400" smtClean="0"/>
          </a:p>
        </p:txBody>
      </p:sp>
      <p:sp>
        <p:nvSpPr>
          <p:cNvPr id="38915" name="Rectangle 2"/>
          <p:cNvSpPr>
            <a:spLocks noChangeArrowheads="1"/>
          </p:cNvSpPr>
          <p:nvPr/>
        </p:nvSpPr>
        <p:spPr bwMode="auto">
          <a:xfrm>
            <a:off x="250825" y="692150"/>
            <a:ext cx="9324975" cy="809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b="1" dirty="0" smtClean="0"/>
              <a:t>The Path Forward – </a:t>
            </a:r>
          </a:p>
          <a:p>
            <a:pPr eaLnBrk="1" hangingPunct="1">
              <a:spcBef>
                <a:spcPct val="0"/>
              </a:spcBef>
              <a:buFontTx/>
              <a:buNone/>
              <a:defRPr/>
            </a:pPr>
            <a:endParaRPr lang="en-GB" altLang="en-US" b="1" dirty="0" smtClean="0"/>
          </a:p>
          <a:p>
            <a:pPr eaLnBrk="1" hangingPunct="1">
              <a:spcBef>
                <a:spcPct val="0"/>
              </a:spcBef>
              <a:buFontTx/>
              <a:buNone/>
              <a:defRPr/>
            </a:pPr>
            <a:endParaRPr lang="en-GB" altLang="en-US" b="1" dirty="0" smtClean="0"/>
          </a:p>
          <a:p>
            <a:pPr marL="1200150" lvl="1" indent="-457200" eaLnBrk="1" hangingPunct="1">
              <a:spcBef>
                <a:spcPct val="0"/>
              </a:spcBef>
              <a:buFont typeface="Arial" panose="020B0604020202020204" pitchFamily="34" charset="0"/>
              <a:buChar char="•"/>
              <a:defRPr/>
            </a:pPr>
            <a:r>
              <a:rPr lang="en-GB" altLang="en-US" b="1" dirty="0" smtClean="0"/>
              <a:t>Wellbeing, </a:t>
            </a:r>
          </a:p>
          <a:p>
            <a:pPr marL="1200150" lvl="1" indent="-457200" eaLnBrk="1" hangingPunct="1">
              <a:spcBef>
                <a:spcPct val="0"/>
              </a:spcBef>
              <a:buFont typeface="Arial" panose="020B0604020202020204" pitchFamily="34" charset="0"/>
              <a:buChar char="•"/>
              <a:defRPr/>
            </a:pPr>
            <a:endParaRPr lang="en-GB" altLang="en-US" b="1" dirty="0" smtClean="0"/>
          </a:p>
          <a:p>
            <a:pPr marL="1200150" lvl="1" indent="-457200" eaLnBrk="1" hangingPunct="1">
              <a:spcBef>
                <a:spcPct val="0"/>
              </a:spcBef>
              <a:buFont typeface="Arial" panose="020B0604020202020204" pitchFamily="34" charset="0"/>
              <a:buChar char="•"/>
              <a:defRPr/>
            </a:pPr>
            <a:r>
              <a:rPr lang="en-GB" altLang="en-US" b="1" dirty="0" smtClean="0"/>
              <a:t>Empowerment, </a:t>
            </a:r>
          </a:p>
          <a:p>
            <a:pPr marL="1200150" lvl="1" indent="-457200" eaLnBrk="1" hangingPunct="1">
              <a:spcBef>
                <a:spcPct val="0"/>
              </a:spcBef>
              <a:buFont typeface="Arial" panose="020B0604020202020204" pitchFamily="34" charset="0"/>
              <a:buChar char="•"/>
              <a:defRPr/>
            </a:pPr>
            <a:endParaRPr lang="en-GB" altLang="en-US" b="1" dirty="0" smtClean="0"/>
          </a:p>
          <a:p>
            <a:pPr marL="1200150" lvl="1" indent="-457200" eaLnBrk="1" hangingPunct="1">
              <a:spcBef>
                <a:spcPct val="0"/>
              </a:spcBef>
              <a:buFont typeface="Arial" panose="020B0604020202020204" pitchFamily="34" charset="0"/>
              <a:buChar char="•"/>
              <a:defRPr/>
            </a:pPr>
            <a:r>
              <a:rPr lang="en-GB" altLang="en-US" b="1" dirty="0" smtClean="0"/>
              <a:t>Education </a:t>
            </a:r>
          </a:p>
          <a:p>
            <a:pPr marL="1200150" lvl="1" indent="-457200" eaLnBrk="1" hangingPunct="1">
              <a:spcBef>
                <a:spcPct val="0"/>
              </a:spcBef>
              <a:buFont typeface="Arial" panose="020B0604020202020204" pitchFamily="34" charset="0"/>
              <a:buChar char="•"/>
              <a:defRPr/>
            </a:pPr>
            <a:endParaRPr lang="en-GB" altLang="en-US" b="1" dirty="0" smtClean="0"/>
          </a:p>
          <a:p>
            <a:pPr marL="1200150" lvl="1" indent="-457200" eaLnBrk="1" hangingPunct="1">
              <a:spcBef>
                <a:spcPct val="0"/>
              </a:spcBef>
              <a:buFont typeface="Arial" panose="020B0604020202020204" pitchFamily="34" charset="0"/>
              <a:buChar char="•"/>
              <a:defRPr/>
            </a:pPr>
            <a:r>
              <a:rPr lang="en-GB" altLang="en-US" b="1" dirty="0" smtClean="0"/>
              <a:t>and Social Engagement</a:t>
            </a:r>
          </a:p>
          <a:p>
            <a:pPr lvl="1" eaLnBrk="1" hangingPunct="1">
              <a:spcBef>
                <a:spcPct val="0"/>
              </a:spcBef>
              <a:buFont typeface="Arial" panose="020B0604020202020204" pitchFamily="34" charset="0"/>
              <a:buChar char="•"/>
              <a:defRPr/>
            </a:pPr>
            <a:endParaRPr lang="en-GB" altLang="en-US"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endParaRPr lang="en-GB" altLang="en-US" sz="2000" dirty="0" smtClean="0"/>
          </a:p>
          <a:p>
            <a:pPr eaLnBrk="1" hangingPunct="1">
              <a:spcBef>
                <a:spcPct val="0"/>
              </a:spcBef>
              <a:buFontTx/>
              <a:buNone/>
              <a:defRPr/>
            </a:pPr>
            <a:r>
              <a:rPr lang="en-GB" altLang="en-US" sz="2000" dirty="0" smtClean="0"/>
              <a:t> </a:t>
            </a:r>
          </a:p>
        </p:txBody>
      </p:sp>
      <p:pic>
        <p:nvPicPr>
          <p:cNvPr id="38916" name="Picture 3" descr="older people exerc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50" y="1196975"/>
            <a:ext cx="4357688"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AB7C35-6053-4D5B-8553-1FF61F734577}" type="slidenum">
              <a:rPr lang="en-GB" altLang="en-US" sz="1400" smtClean="0"/>
              <a:pPr>
                <a:spcBef>
                  <a:spcPct val="0"/>
                </a:spcBef>
                <a:buFontTx/>
                <a:buNone/>
              </a:pPr>
              <a:t>19</a:t>
            </a:fld>
            <a:endParaRPr lang="en-GB" altLang="en-US" sz="1400" smtClean="0"/>
          </a:p>
        </p:txBody>
      </p:sp>
      <p:sp>
        <p:nvSpPr>
          <p:cNvPr id="40963" name="TextBox 2"/>
          <p:cNvSpPr txBox="1">
            <a:spLocks noChangeArrowheads="1"/>
          </p:cNvSpPr>
          <p:nvPr/>
        </p:nvSpPr>
        <p:spPr bwMode="auto">
          <a:xfrm>
            <a:off x="487363" y="4375150"/>
            <a:ext cx="80867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400"/>
              <a:t>Human right to dignified treatment</a:t>
            </a:r>
          </a:p>
          <a:p>
            <a:pPr>
              <a:spcBef>
                <a:spcPct val="0"/>
              </a:spcBef>
            </a:pPr>
            <a:r>
              <a:rPr lang="en-GB" altLang="en-US" sz="2400"/>
              <a:t>Healthy = Dignified</a:t>
            </a:r>
          </a:p>
          <a:p>
            <a:pPr>
              <a:spcBef>
                <a:spcPct val="0"/>
              </a:spcBef>
            </a:pPr>
            <a:r>
              <a:rPr lang="en-GB" altLang="en-US" sz="2400"/>
              <a:t>Elderly or Older?</a:t>
            </a:r>
          </a:p>
          <a:p>
            <a:pPr>
              <a:spcBef>
                <a:spcPct val="0"/>
              </a:spcBef>
            </a:pPr>
            <a:r>
              <a:rPr lang="en-GB" altLang="en-US" sz="2400"/>
              <a:t>Culture specific </a:t>
            </a:r>
          </a:p>
          <a:p>
            <a:pPr>
              <a:spcBef>
                <a:spcPct val="0"/>
              </a:spcBef>
            </a:pPr>
            <a:r>
              <a:rPr lang="en-GB" altLang="en-US" sz="2400"/>
              <a:t>Personal Preference – Mrs Smith, Doris, Duck, My love!</a:t>
            </a:r>
          </a:p>
          <a:p>
            <a:pPr>
              <a:spcBef>
                <a:spcPct val="0"/>
              </a:spcBef>
            </a:pPr>
            <a:endParaRPr lang="en-GB" altLang="en-US" sz="2400"/>
          </a:p>
          <a:p>
            <a:pPr>
              <a:spcBef>
                <a:spcPct val="0"/>
              </a:spcBef>
            </a:pPr>
            <a:endParaRPr lang="en-GB" altLang="en-US" sz="2400"/>
          </a:p>
        </p:txBody>
      </p:sp>
      <p:sp>
        <p:nvSpPr>
          <p:cNvPr id="40964" name="TextBox 3"/>
          <p:cNvSpPr txBox="1">
            <a:spLocks noChangeArrowheads="1"/>
          </p:cNvSpPr>
          <p:nvPr/>
        </p:nvSpPr>
        <p:spPr bwMode="auto">
          <a:xfrm>
            <a:off x="796925" y="338138"/>
            <a:ext cx="77771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Today 1st Feb. is National Dignity Day </a:t>
            </a:r>
          </a:p>
        </p:txBody>
      </p:sp>
      <p:pic>
        <p:nvPicPr>
          <p:cNvPr id="409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23925"/>
            <a:ext cx="3225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323C44-3BED-4D27-8251-FD3D69BB986E}" type="slidenum">
              <a:rPr lang="en-GB" altLang="en-US" sz="1400" smtClean="0"/>
              <a:pPr>
                <a:spcBef>
                  <a:spcPct val="0"/>
                </a:spcBef>
                <a:buFontTx/>
                <a:buNone/>
              </a:pPr>
              <a:t>2</a:t>
            </a:fld>
            <a:endParaRPr lang="en-GB" altLang="en-US" sz="1400" smtClean="0"/>
          </a:p>
        </p:txBody>
      </p:sp>
      <p:sp>
        <p:nvSpPr>
          <p:cNvPr id="6147" name="TextBox 3"/>
          <p:cNvSpPr txBox="1">
            <a:spLocks noChangeArrowheads="1"/>
          </p:cNvSpPr>
          <p:nvPr/>
        </p:nvSpPr>
        <p:spPr bwMode="auto">
          <a:xfrm>
            <a:off x="796925" y="338138"/>
            <a:ext cx="77771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Today 1st Feb. is National Dignity Day </a:t>
            </a:r>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216025"/>
            <a:ext cx="54737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7189DF-9EB3-4A1A-B7F4-965581DE5A22}" type="slidenum">
              <a:rPr lang="en-GB" altLang="en-US" sz="1400" smtClean="0"/>
              <a:pPr>
                <a:spcBef>
                  <a:spcPct val="0"/>
                </a:spcBef>
                <a:buFontTx/>
                <a:buNone/>
              </a:pPr>
              <a:t>20</a:t>
            </a:fld>
            <a:endParaRPr lang="en-GB" altLang="en-US" sz="1400" smtClean="0"/>
          </a:p>
        </p:txBody>
      </p:sp>
      <p:sp>
        <p:nvSpPr>
          <p:cNvPr id="43011" name="TextBox 2"/>
          <p:cNvSpPr txBox="1">
            <a:spLocks noChangeArrowheads="1"/>
          </p:cNvSpPr>
          <p:nvPr/>
        </p:nvSpPr>
        <p:spPr bwMode="auto">
          <a:xfrm flipH="1">
            <a:off x="28575" y="260350"/>
            <a:ext cx="90074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DIGNITY DO’S</a:t>
            </a:r>
          </a:p>
          <a:p>
            <a:pPr>
              <a:lnSpc>
                <a:spcPct val="150000"/>
              </a:lnSpc>
              <a:spcBef>
                <a:spcPct val="0"/>
              </a:spcBef>
              <a:buFontTx/>
              <a:buNone/>
            </a:pPr>
            <a:r>
              <a:rPr lang="en-GB" altLang="en-US" sz="2400"/>
              <a:t>1. Have a zero tolerance of all forms of abuse.</a:t>
            </a:r>
          </a:p>
          <a:p>
            <a:pPr>
              <a:lnSpc>
                <a:spcPct val="150000"/>
              </a:lnSpc>
              <a:spcBef>
                <a:spcPct val="0"/>
              </a:spcBef>
              <a:buFontTx/>
              <a:buNone/>
            </a:pPr>
            <a:r>
              <a:rPr lang="en-GB" altLang="en-US" sz="2400"/>
              <a:t>2. Support people with the same respect you would expect.</a:t>
            </a:r>
          </a:p>
          <a:p>
            <a:pPr>
              <a:lnSpc>
                <a:spcPct val="150000"/>
              </a:lnSpc>
              <a:spcBef>
                <a:spcPct val="0"/>
              </a:spcBef>
              <a:buFontTx/>
              <a:buNone/>
            </a:pPr>
            <a:r>
              <a:rPr lang="en-GB" altLang="en-US" sz="2400"/>
              <a:t>3. Treat each person as an individual.</a:t>
            </a:r>
          </a:p>
          <a:p>
            <a:pPr>
              <a:lnSpc>
                <a:spcPct val="150000"/>
              </a:lnSpc>
              <a:spcBef>
                <a:spcPct val="0"/>
              </a:spcBef>
              <a:buFontTx/>
              <a:buNone/>
            </a:pPr>
            <a:r>
              <a:rPr lang="en-GB" altLang="en-US" sz="2400"/>
              <a:t>4. Enable people to maintain independence, choice and control.</a:t>
            </a:r>
          </a:p>
          <a:p>
            <a:pPr>
              <a:lnSpc>
                <a:spcPct val="150000"/>
              </a:lnSpc>
              <a:spcBef>
                <a:spcPct val="0"/>
              </a:spcBef>
              <a:buFontTx/>
              <a:buNone/>
            </a:pPr>
            <a:r>
              <a:rPr lang="en-GB" altLang="en-US" sz="2400"/>
              <a:t>5. Listen and support people to express their needs and wants.</a:t>
            </a:r>
          </a:p>
          <a:p>
            <a:pPr>
              <a:lnSpc>
                <a:spcPct val="150000"/>
              </a:lnSpc>
              <a:spcBef>
                <a:spcPct val="0"/>
              </a:spcBef>
              <a:buFontTx/>
              <a:buNone/>
            </a:pPr>
            <a:r>
              <a:rPr lang="en-GB" altLang="en-US" sz="2400"/>
              <a:t>6. Respect people’s right to privacy.</a:t>
            </a:r>
          </a:p>
          <a:p>
            <a:pPr>
              <a:lnSpc>
                <a:spcPct val="150000"/>
              </a:lnSpc>
              <a:spcBef>
                <a:spcPct val="0"/>
              </a:spcBef>
              <a:buFontTx/>
              <a:buNone/>
            </a:pPr>
            <a:r>
              <a:rPr lang="en-GB" altLang="en-US" sz="2400"/>
              <a:t>7. Ensure people feel able to complain without fear of retribution.</a:t>
            </a:r>
          </a:p>
          <a:p>
            <a:pPr>
              <a:lnSpc>
                <a:spcPct val="150000"/>
              </a:lnSpc>
              <a:spcBef>
                <a:spcPct val="0"/>
              </a:spcBef>
              <a:buFontTx/>
              <a:buNone/>
            </a:pPr>
            <a:r>
              <a:rPr lang="en-GB" altLang="en-US" sz="2400"/>
              <a:t>8. Engage with family members and carers as care partners.</a:t>
            </a:r>
          </a:p>
          <a:p>
            <a:pPr>
              <a:lnSpc>
                <a:spcPct val="150000"/>
              </a:lnSpc>
              <a:spcBef>
                <a:spcPct val="0"/>
              </a:spcBef>
              <a:buFontTx/>
              <a:buNone/>
            </a:pPr>
            <a:r>
              <a:rPr lang="en-GB" altLang="en-US" sz="2400"/>
              <a:t>9. Assist people to maintain confidence and self-esteem.</a:t>
            </a:r>
          </a:p>
          <a:p>
            <a:pPr>
              <a:lnSpc>
                <a:spcPct val="150000"/>
              </a:lnSpc>
              <a:spcBef>
                <a:spcPct val="0"/>
              </a:spcBef>
              <a:buFontTx/>
              <a:buNone/>
            </a:pPr>
            <a:r>
              <a:rPr lang="en-GB" altLang="en-US" sz="2400"/>
              <a:t>10. Act to alleviate people’s loneliness and isolation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6A9631-B809-4277-B1D2-BF9844212A86}" type="slidenum">
              <a:rPr lang="en-GB" altLang="en-US" sz="1400" smtClean="0"/>
              <a:pPr>
                <a:spcBef>
                  <a:spcPct val="0"/>
                </a:spcBef>
                <a:buFontTx/>
                <a:buNone/>
              </a:pPr>
              <a:t>21</a:t>
            </a:fld>
            <a:endParaRPr lang="en-GB" altLang="en-US" sz="1400" smtClean="0"/>
          </a:p>
        </p:txBody>
      </p:sp>
      <p:sp>
        <p:nvSpPr>
          <p:cNvPr id="7171" name="TextBox 2"/>
          <p:cNvSpPr txBox="1">
            <a:spLocks noChangeArrowheads="1"/>
          </p:cNvSpPr>
          <p:nvPr/>
        </p:nvSpPr>
        <p:spPr bwMode="auto">
          <a:xfrm>
            <a:off x="755576" y="766274"/>
            <a:ext cx="7776864"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3200" b="1" dirty="0" smtClean="0"/>
              <a:t>Where next?</a:t>
            </a:r>
          </a:p>
          <a:p>
            <a:pPr>
              <a:defRPr/>
            </a:pPr>
            <a:endParaRPr lang="en-GB" altLang="en-US" sz="2400" dirty="0" smtClean="0"/>
          </a:p>
          <a:p>
            <a:pPr>
              <a:defRPr/>
            </a:pPr>
            <a:endParaRPr lang="en-GB" altLang="en-US" sz="2400" dirty="0" smtClean="0"/>
          </a:p>
          <a:p>
            <a:pPr>
              <a:defRPr/>
            </a:pPr>
            <a:r>
              <a:rPr lang="en-GB" altLang="en-US" sz="2800" dirty="0" smtClean="0"/>
              <a:t>I really hope this conference will give us the opportunity to both underpin the Campaigns actions to r</a:t>
            </a:r>
            <a:r>
              <a:rPr lang="en-GB" sz="2800" dirty="0" smtClean="0"/>
              <a:t>aise awareness, inspire, share good practice, transform services and reward and recognise those people who make a difference and </a:t>
            </a:r>
            <a:r>
              <a:rPr lang="en-GB" altLang="en-US" sz="2800" dirty="0" smtClean="0"/>
              <a:t>serve to ensure and build connectivity, so that the Dignity Champions feel empowered, resourced and are able to be utilised as a real force for change.</a:t>
            </a:r>
          </a:p>
          <a:p>
            <a:pPr>
              <a:defRPr/>
            </a:pPr>
            <a:endParaRPr lang="en-GB" altLang="en-US" sz="2800" dirty="0" smtClean="0"/>
          </a:p>
          <a:p>
            <a:pPr lvl="5">
              <a:defRPr/>
            </a:pPr>
            <a:r>
              <a:rPr lang="en-GB" altLang="en-US" sz="3200" b="1" dirty="0" smtClean="0"/>
              <a:t>Thank You</a:t>
            </a:r>
          </a:p>
          <a:p>
            <a:pPr>
              <a:defRPr/>
            </a:pPr>
            <a:endParaRPr lang="en-GB"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A2FD29-7AF5-432A-B57C-3F78A6463475}" type="slidenum">
              <a:rPr lang="en-GB" altLang="en-US" sz="1400" smtClean="0"/>
              <a:pPr>
                <a:spcBef>
                  <a:spcPct val="0"/>
                </a:spcBef>
                <a:buFontTx/>
                <a:buNone/>
              </a:pPr>
              <a:t>3</a:t>
            </a:fld>
            <a:endParaRPr lang="en-GB" altLang="en-US" sz="1400" smtClean="0"/>
          </a:p>
        </p:txBody>
      </p:sp>
      <p:sp>
        <p:nvSpPr>
          <p:cNvPr id="8195" name="TextBox 2"/>
          <p:cNvSpPr txBox="1">
            <a:spLocks noChangeArrowheads="1"/>
          </p:cNvSpPr>
          <p:nvPr/>
        </p:nvSpPr>
        <p:spPr bwMode="auto">
          <a:xfrm>
            <a:off x="250825" y="-36513"/>
            <a:ext cx="8713788"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b="1" i="1" dirty="0" smtClean="0"/>
              <a:t>The Dignity Council</a:t>
            </a:r>
          </a:p>
          <a:p>
            <a:pPr>
              <a:spcBef>
                <a:spcPct val="0"/>
              </a:spcBef>
              <a:buFontTx/>
              <a:buNone/>
              <a:defRPr/>
            </a:pPr>
            <a:endParaRPr lang="en-GB" altLang="en-US" sz="2400" dirty="0" smtClean="0"/>
          </a:p>
          <a:p>
            <a:pPr marL="457200" indent="-457200">
              <a:spcBef>
                <a:spcPct val="0"/>
              </a:spcBef>
              <a:defRPr/>
            </a:pPr>
            <a:r>
              <a:rPr lang="en-GB" altLang="en-US" sz="2800" dirty="0" smtClean="0"/>
              <a:t>I fully support the vision of the National Dignity Council where an environment is created where dignity and compassion are the norm.</a:t>
            </a:r>
          </a:p>
          <a:p>
            <a:pPr marL="457200" indent="-457200">
              <a:spcBef>
                <a:spcPct val="0"/>
              </a:spcBef>
              <a:defRPr/>
            </a:pPr>
            <a:endParaRPr lang="en-GB" altLang="en-US" sz="2800" dirty="0" smtClean="0"/>
          </a:p>
          <a:p>
            <a:pPr marL="457200" indent="-457200">
              <a:spcBef>
                <a:spcPct val="0"/>
              </a:spcBef>
              <a:defRPr/>
            </a:pPr>
            <a:r>
              <a:rPr lang="en-GB" altLang="en-US" sz="2800" dirty="0" smtClean="0"/>
              <a:t>I also fully endorse the aspirations of the Dignity Council as they seek to re-stimulate and refocus the Dignity in Care campaign. </a:t>
            </a:r>
          </a:p>
          <a:p>
            <a:pPr marL="457200" indent="-457200">
              <a:spcBef>
                <a:spcPct val="0"/>
              </a:spcBef>
              <a:defRPr/>
            </a:pPr>
            <a:endParaRPr lang="en-GB" altLang="en-US" sz="2800" dirty="0" smtClean="0"/>
          </a:p>
          <a:p>
            <a:pPr marL="457200" indent="-457200">
              <a:spcBef>
                <a:spcPct val="0"/>
              </a:spcBef>
              <a:defRPr/>
            </a:pPr>
            <a:r>
              <a:rPr lang="en-GB" altLang="en-US" sz="2800" dirty="0" smtClean="0"/>
              <a:t>Better training and recognition for those who work in care is essential to delivering better care and support.</a:t>
            </a:r>
          </a:p>
          <a:p>
            <a:pPr marL="342900" indent="-342900">
              <a:spcBef>
                <a:spcPct val="0"/>
              </a:spcBef>
              <a:defRPr/>
            </a:pPr>
            <a:endParaRPr lang="en-GB" altLang="en-US" sz="2400" dirty="0" smtClean="0"/>
          </a:p>
          <a:p>
            <a:pPr marL="342900" indent="-342900">
              <a:spcBef>
                <a:spcPct val="0"/>
              </a:spcBef>
              <a:defRPr/>
            </a:pPr>
            <a:endParaRPr lang="en-GB" altLang="en-US" sz="2400" dirty="0" smtClean="0"/>
          </a:p>
          <a:p>
            <a:pPr>
              <a:spcBef>
                <a:spcPct val="0"/>
              </a:spcBef>
              <a:buFontTx/>
              <a:buNone/>
              <a:defRPr/>
            </a:pPr>
            <a:r>
              <a:rPr lang="en-GB" altLang="en-US" sz="2400" dirty="0" smtClean="0"/>
              <a:t>.</a:t>
            </a:r>
          </a:p>
          <a:p>
            <a:pPr>
              <a:spcBef>
                <a:spcPct val="0"/>
              </a:spcBef>
              <a:buFontTx/>
              <a:buNone/>
              <a:defRPr/>
            </a:pPr>
            <a:endParaRPr lang="en-GB" alt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E5A634-4EBB-4167-A6BF-EF4E6E2DBE83}" type="slidenum">
              <a:rPr lang="en-GB" altLang="en-US" sz="1400" smtClean="0"/>
              <a:pPr>
                <a:spcBef>
                  <a:spcPct val="0"/>
                </a:spcBef>
                <a:buFontTx/>
                <a:buNone/>
              </a:pPr>
              <a:t>4</a:t>
            </a:fld>
            <a:endParaRPr lang="en-GB" altLang="en-US" sz="1400" smtClean="0"/>
          </a:p>
        </p:txBody>
      </p:sp>
      <p:sp>
        <p:nvSpPr>
          <p:cNvPr id="10243" name="TextBox 2"/>
          <p:cNvSpPr txBox="1">
            <a:spLocks noChangeArrowheads="1"/>
          </p:cNvSpPr>
          <p:nvPr/>
        </p:nvSpPr>
        <p:spPr bwMode="auto">
          <a:xfrm>
            <a:off x="179388" y="188913"/>
            <a:ext cx="748823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b="1" i="1" dirty="0" smtClean="0"/>
              <a:t>The Dignity in Care Network</a:t>
            </a:r>
          </a:p>
          <a:p>
            <a:pPr>
              <a:spcBef>
                <a:spcPct val="0"/>
              </a:spcBef>
              <a:buFontTx/>
              <a:buNone/>
              <a:defRPr/>
            </a:pPr>
            <a:endParaRPr lang="en-GB" altLang="en-US" b="1" i="1" dirty="0" smtClean="0"/>
          </a:p>
          <a:p>
            <a:pPr>
              <a:spcBef>
                <a:spcPct val="0"/>
              </a:spcBef>
              <a:buFontTx/>
              <a:buNone/>
              <a:defRPr/>
            </a:pPr>
            <a:endParaRPr lang="en-GB" altLang="en-US" b="1" i="1" dirty="0" smtClean="0"/>
          </a:p>
          <a:p>
            <a:pPr marL="457200" indent="-457200">
              <a:spcBef>
                <a:spcPct val="0"/>
              </a:spcBef>
              <a:defRPr/>
            </a:pPr>
            <a:r>
              <a:rPr lang="en-GB" altLang="en-US" sz="2800" dirty="0" smtClean="0"/>
              <a:t>Incidents of people in receipt of health and social care services not being treated with dignity is an unacceptable breach of human rights. </a:t>
            </a:r>
          </a:p>
          <a:p>
            <a:pPr marL="457200" indent="-457200">
              <a:spcBef>
                <a:spcPct val="0"/>
              </a:spcBef>
              <a:defRPr/>
            </a:pPr>
            <a:endParaRPr lang="en-GB" altLang="en-US" sz="2800" dirty="0" smtClean="0"/>
          </a:p>
          <a:p>
            <a:pPr marL="457200" indent="-457200">
              <a:spcBef>
                <a:spcPct val="0"/>
              </a:spcBef>
              <a:defRPr/>
            </a:pPr>
            <a:r>
              <a:rPr lang="en-GB" altLang="en-US" sz="2800" dirty="0" smtClean="0"/>
              <a:t>Therefore I fully endorse the Dignity in Care campaign's core values about having dignity in our hearts minds and actions.</a:t>
            </a:r>
          </a:p>
          <a:p>
            <a:pPr>
              <a:spcBef>
                <a:spcPct val="0"/>
              </a:spcBef>
              <a:buFontTx/>
              <a:buNone/>
              <a:defRPr/>
            </a:pPr>
            <a:endParaRPr lang="en-GB" altLang="en-US" sz="2800" dirty="0" smtClean="0"/>
          </a:p>
          <a:p>
            <a:pPr>
              <a:spcBef>
                <a:spcPct val="0"/>
              </a:spcBef>
              <a:buFontTx/>
              <a:buNone/>
              <a:defRPr/>
            </a:pPr>
            <a:endParaRPr lang="en-GB" altLang="en-US" sz="1800" dirty="0" smtClean="0"/>
          </a:p>
          <a:p>
            <a:pPr>
              <a:spcBef>
                <a:spcPct val="0"/>
              </a:spcBef>
              <a:buFontTx/>
              <a:buNone/>
              <a:defRPr/>
            </a:pPr>
            <a:endParaRPr lang="en-GB" altLang="en-US"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DB47CC-F2A7-4549-B950-F13D40E53B07}" type="slidenum">
              <a:rPr lang="en-GB" altLang="en-US" sz="1400" smtClean="0"/>
              <a:pPr>
                <a:spcBef>
                  <a:spcPct val="0"/>
                </a:spcBef>
                <a:buFontTx/>
                <a:buNone/>
              </a:pPr>
              <a:t>5</a:t>
            </a:fld>
            <a:endParaRPr lang="en-GB" altLang="en-US" sz="1400" smtClean="0"/>
          </a:p>
        </p:txBody>
      </p:sp>
      <p:sp>
        <p:nvSpPr>
          <p:cNvPr id="12291" name="TextBox 2"/>
          <p:cNvSpPr txBox="1">
            <a:spLocks noChangeArrowheads="1"/>
          </p:cNvSpPr>
          <p:nvPr/>
        </p:nvSpPr>
        <p:spPr bwMode="auto">
          <a:xfrm>
            <a:off x="0" y="2752725"/>
            <a:ext cx="47482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t>Age UK </a:t>
            </a:r>
          </a:p>
          <a:p>
            <a:pPr>
              <a:spcBef>
                <a:spcPct val="0"/>
              </a:spcBef>
              <a:buFontTx/>
              <a:buNone/>
            </a:pPr>
            <a:r>
              <a:rPr lang="en-GB" altLang="en-US" sz="2400"/>
              <a:t>BAPEN </a:t>
            </a:r>
          </a:p>
          <a:p>
            <a:pPr>
              <a:spcBef>
                <a:spcPct val="0"/>
              </a:spcBef>
              <a:buFontTx/>
              <a:buNone/>
            </a:pPr>
            <a:r>
              <a:rPr lang="en-GB" altLang="en-US" sz="2400"/>
              <a:t>The Dignity in Care Commission </a:t>
            </a:r>
          </a:p>
          <a:p>
            <a:pPr>
              <a:spcBef>
                <a:spcPct val="0"/>
              </a:spcBef>
              <a:buFontTx/>
              <a:buNone/>
            </a:pPr>
            <a:r>
              <a:rPr lang="en-GB" altLang="en-US" sz="2400"/>
              <a:t>British Geriatrics Society </a:t>
            </a:r>
          </a:p>
          <a:p>
            <a:pPr>
              <a:spcBef>
                <a:spcPct val="0"/>
              </a:spcBef>
              <a:buFontTx/>
              <a:buNone/>
            </a:pPr>
            <a:r>
              <a:rPr lang="en-GB" altLang="en-US" sz="2400"/>
              <a:t>British Institute of Human Rights</a:t>
            </a:r>
          </a:p>
          <a:p>
            <a:pPr>
              <a:spcBef>
                <a:spcPct val="0"/>
              </a:spcBef>
              <a:buFontTx/>
              <a:buNone/>
            </a:pPr>
            <a:r>
              <a:rPr lang="en-GB" altLang="en-US" sz="2400"/>
              <a:t>Campaign to End Loneliness</a:t>
            </a:r>
          </a:p>
          <a:p>
            <a:pPr>
              <a:spcBef>
                <a:spcPct val="0"/>
              </a:spcBef>
              <a:buFontTx/>
              <a:buNone/>
            </a:pPr>
            <a:r>
              <a:rPr lang="en-GB" altLang="en-US" sz="2400"/>
              <a:t>Older People's Advocacy Alliance</a:t>
            </a:r>
          </a:p>
          <a:p>
            <a:pPr>
              <a:spcBef>
                <a:spcPct val="0"/>
              </a:spcBef>
              <a:buFontTx/>
              <a:buNone/>
            </a:pPr>
            <a:r>
              <a:rPr lang="en-GB" altLang="en-US" sz="2400"/>
              <a:t>Dementia Friends </a:t>
            </a:r>
          </a:p>
          <a:p>
            <a:pPr>
              <a:spcBef>
                <a:spcPct val="0"/>
              </a:spcBef>
              <a:buFontTx/>
              <a:buNone/>
            </a:pPr>
            <a:r>
              <a:rPr lang="en-GB" altLang="en-US" sz="1800"/>
              <a:t>  </a:t>
            </a:r>
          </a:p>
        </p:txBody>
      </p:sp>
      <p:sp>
        <p:nvSpPr>
          <p:cNvPr id="12292" name="TextBox 3"/>
          <p:cNvSpPr txBox="1">
            <a:spLocks noChangeArrowheads="1"/>
          </p:cNvSpPr>
          <p:nvPr/>
        </p:nvSpPr>
        <p:spPr bwMode="auto">
          <a:xfrm>
            <a:off x="4748213" y="2771775"/>
            <a:ext cx="47529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t>The Malnutrition Task Force </a:t>
            </a:r>
          </a:p>
          <a:p>
            <a:pPr>
              <a:spcBef>
                <a:spcPct val="0"/>
              </a:spcBef>
              <a:buFontTx/>
              <a:buNone/>
            </a:pPr>
            <a:r>
              <a:rPr lang="en-GB" altLang="en-US" sz="2400"/>
              <a:t>The National Care Forum </a:t>
            </a:r>
          </a:p>
          <a:p>
            <a:pPr>
              <a:spcBef>
                <a:spcPct val="0"/>
              </a:spcBef>
              <a:buFontTx/>
              <a:buNone/>
            </a:pPr>
            <a:r>
              <a:rPr lang="en-GB" altLang="en-US" sz="2400"/>
              <a:t>The Relatives &amp; Residents Assn </a:t>
            </a:r>
          </a:p>
          <a:p>
            <a:pPr>
              <a:spcBef>
                <a:spcPct val="0"/>
              </a:spcBef>
              <a:buFontTx/>
              <a:buNone/>
            </a:pPr>
            <a:r>
              <a:rPr lang="en-GB" altLang="en-US" sz="2400"/>
              <a:t>Royal College of Nursing  </a:t>
            </a:r>
          </a:p>
          <a:p>
            <a:pPr>
              <a:spcBef>
                <a:spcPct val="0"/>
              </a:spcBef>
              <a:buFontTx/>
              <a:buNone/>
            </a:pPr>
            <a:r>
              <a:rPr lang="en-GB" altLang="en-US" sz="2400"/>
              <a:t>Skills for Care  </a:t>
            </a:r>
          </a:p>
          <a:p>
            <a:pPr>
              <a:spcBef>
                <a:spcPct val="0"/>
              </a:spcBef>
              <a:buFontTx/>
              <a:buNone/>
            </a:pPr>
            <a:r>
              <a:rPr lang="en-GB" altLang="en-US" sz="2400"/>
              <a:t>WRVS  </a:t>
            </a:r>
          </a:p>
          <a:p>
            <a:pPr>
              <a:spcBef>
                <a:spcPct val="0"/>
              </a:spcBef>
              <a:buFontTx/>
              <a:buNone/>
            </a:pPr>
            <a:r>
              <a:rPr lang="en-GB" altLang="en-US" sz="2400"/>
              <a:t>Beth Johnson Foundation   </a:t>
            </a:r>
          </a:p>
        </p:txBody>
      </p:sp>
      <p:sp>
        <p:nvSpPr>
          <p:cNvPr id="12293" name="TextBox 4"/>
          <p:cNvSpPr txBox="1">
            <a:spLocks noChangeArrowheads="1"/>
          </p:cNvSpPr>
          <p:nvPr/>
        </p:nvSpPr>
        <p:spPr bwMode="auto">
          <a:xfrm>
            <a:off x="395288" y="200025"/>
            <a:ext cx="84978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Related Dignity Campaigns</a:t>
            </a:r>
          </a:p>
          <a:p>
            <a:pPr>
              <a:spcBef>
                <a:spcPct val="0"/>
              </a:spcBef>
              <a:buFontTx/>
              <a:buNone/>
            </a:pPr>
            <a:r>
              <a:rPr lang="en-GB" altLang="en-US" sz="2800"/>
              <a:t>Other stakeholders have developed their own campaigns and materials that support dignity principles and dignity in care – </a:t>
            </a:r>
          </a:p>
          <a:p>
            <a:pPr>
              <a:spcBef>
                <a:spcPct val="0"/>
              </a:spcBef>
              <a:buFontTx/>
              <a:buNone/>
            </a:pPr>
            <a:r>
              <a:rPr lang="en-GB" altLang="en-US" sz="2800"/>
              <a:t>These Include:</a:t>
            </a:r>
          </a:p>
          <a:p>
            <a:pPr>
              <a:spcBef>
                <a:spcPct val="0"/>
              </a:spcBef>
              <a:buFontTx/>
              <a:buNone/>
            </a:pPr>
            <a:endParaRPr lang="en-GB" altLang="en-US" sz="1800"/>
          </a:p>
        </p:txBody>
      </p:sp>
      <p:cxnSp>
        <p:nvCxnSpPr>
          <p:cNvPr id="7" name="Straight Connector 6"/>
          <p:cNvCxnSpPr/>
          <p:nvPr/>
        </p:nvCxnSpPr>
        <p:spPr>
          <a:xfrm>
            <a:off x="4748213" y="2540000"/>
            <a:ext cx="0" cy="3214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CDC41F-91DE-40FC-B4F4-3E37380F06FD}" type="slidenum">
              <a:rPr lang="en-GB" altLang="en-US" sz="1400" smtClean="0"/>
              <a:pPr>
                <a:spcBef>
                  <a:spcPct val="0"/>
                </a:spcBef>
                <a:buFontTx/>
                <a:buNone/>
              </a:pPr>
              <a:t>6</a:t>
            </a:fld>
            <a:endParaRPr lang="en-GB" altLang="en-US" sz="1400" smtClean="0"/>
          </a:p>
        </p:txBody>
      </p:sp>
      <p:sp>
        <p:nvSpPr>
          <p:cNvPr id="14339" name="TextBox 2"/>
          <p:cNvSpPr txBox="1">
            <a:spLocks noChangeArrowheads="1"/>
          </p:cNvSpPr>
          <p:nvPr/>
        </p:nvSpPr>
        <p:spPr bwMode="auto">
          <a:xfrm>
            <a:off x="395288" y="333375"/>
            <a:ext cx="86407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a:t>Inter-Generational Approach</a:t>
            </a:r>
          </a:p>
          <a:p>
            <a:pPr>
              <a:spcBef>
                <a:spcPct val="0"/>
              </a:spcBef>
              <a:buFontTx/>
              <a:buNone/>
            </a:pPr>
            <a:endParaRPr lang="en-GB" altLang="en-US" b="1"/>
          </a:p>
          <a:p>
            <a:pPr>
              <a:spcBef>
                <a:spcPct val="0"/>
              </a:spcBef>
              <a:buFontTx/>
              <a:buNone/>
            </a:pPr>
            <a:r>
              <a:rPr lang="en-GB" altLang="en-US"/>
              <a:t>I share the view of your Dignity Ambassador - Baroness Joan Bakewell who said :</a:t>
            </a:r>
          </a:p>
          <a:p>
            <a:pPr>
              <a:spcBef>
                <a:spcPct val="0"/>
              </a:spcBef>
              <a:buFontTx/>
              <a:buNone/>
            </a:pPr>
            <a:endParaRPr lang="en-GB" altLang="en-US" b="1"/>
          </a:p>
          <a:p>
            <a:pPr>
              <a:spcBef>
                <a:spcPct val="0"/>
              </a:spcBef>
              <a:buFontTx/>
              <a:buNone/>
            </a:pPr>
            <a:r>
              <a:rPr lang="en-GB" altLang="en-US" sz="2800" i="1"/>
              <a:t>“We need to be especially careful to instil ways of</a:t>
            </a:r>
          </a:p>
          <a:p>
            <a:pPr>
              <a:spcBef>
                <a:spcPct val="0"/>
              </a:spcBef>
              <a:buFontTx/>
              <a:buNone/>
            </a:pPr>
            <a:r>
              <a:rPr lang="en-GB" altLang="en-US" sz="2800" i="1"/>
              <a:t>thinking and behaving that make late years rewarding rather than punishing…….</a:t>
            </a:r>
          </a:p>
          <a:p>
            <a:pPr>
              <a:spcBef>
                <a:spcPct val="0"/>
              </a:spcBef>
              <a:buFontTx/>
              <a:buNone/>
            </a:pPr>
            <a:endParaRPr lang="en-GB" altLang="en-US" sz="2800" i="1"/>
          </a:p>
          <a:p>
            <a:pPr>
              <a:spcBef>
                <a:spcPct val="0"/>
              </a:spcBef>
              <a:buFontTx/>
              <a:buNone/>
            </a:pPr>
            <a:r>
              <a:rPr lang="en-GB" altLang="en-US" sz="2800" i="1"/>
              <a:t>This instinct can start young, with all generations realising that the one ahead of them deserves special consideration. After all, they will be there themselves soon…”</a:t>
            </a:r>
          </a:p>
          <a:p>
            <a:pPr>
              <a:spcBef>
                <a:spcPct val="0"/>
              </a:spcBef>
              <a:buFontTx/>
              <a:buNone/>
            </a:pPr>
            <a:endParaRPr lang="en-GB" altLang="en-US" sz="2400"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3713" y="533400"/>
            <a:ext cx="8229600" cy="1143000"/>
          </a:xfrm>
        </p:spPr>
        <p:txBody>
          <a:bodyPr/>
          <a:lstStyle/>
          <a:p>
            <a:pPr algn="l"/>
            <a:r>
              <a:rPr lang="en-GB" altLang="en-US" sz="3200" b="1" smtClean="0"/>
              <a:t>Global Ageing</a:t>
            </a: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F803B4-5E98-4BA0-8D1F-B3F4F260A674}" type="slidenum">
              <a:rPr lang="en-GB" altLang="en-US" sz="1400" smtClean="0"/>
              <a:pPr>
                <a:spcBef>
                  <a:spcPct val="0"/>
                </a:spcBef>
                <a:buFontTx/>
                <a:buNone/>
              </a:pPr>
              <a:t>7</a:t>
            </a:fld>
            <a:endParaRPr lang="en-GB" altLang="en-US" sz="1400" smtClean="0"/>
          </a:p>
        </p:txBody>
      </p:sp>
      <p:sp>
        <p:nvSpPr>
          <p:cNvPr id="16388" name="TextBox 3"/>
          <p:cNvSpPr txBox="1">
            <a:spLocks noChangeArrowheads="1"/>
          </p:cNvSpPr>
          <p:nvPr/>
        </p:nvSpPr>
        <p:spPr bwMode="auto">
          <a:xfrm>
            <a:off x="-244475" y="2133600"/>
            <a:ext cx="93884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Arial" panose="020B0604020202020204" pitchFamily="34" charset="0"/>
              <a:buChar char="•"/>
              <a:defRPr/>
            </a:pPr>
            <a:endParaRPr lang="en-GB" altLang="en-US" sz="2000" dirty="0" smtClean="0"/>
          </a:p>
          <a:p>
            <a:pPr marL="800100" lvl="1" indent="-342900">
              <a:lnSpc>
                <a:spcPts val="2300"/>
              </a:lnSpc>
              <a:buFont typeface="Arial" panose="020B0604020202020204" pitchFamily="34" charset="0"/>
              <a:buChar char="•"/>
              <a:defRPr/>
            </a:pPr>
            <a:r>
              <a:rPr lang="en-GB" altLang="en-US" sz="2200" dirty="0" smtClean="0"/>
              <a:t>There are presently 740 million in the world aged 60 years or over.</a:t>
            </a:r>
          </a:p>
          <a:p>
            <a:pPr lvl="1">
              <a:lnSpc>
                <a:spcPts val="2300"/>
              </a:lnSpc>
              <a:buFontTx/>
              <a:buNone/>
              <a:defRPr/>
            </a:pPr>
            <a:r>
              <a:rPr lang="en-GB" altLang="en-US" sz="2200" dirty="0" smtClean="0"/>
              <a:t> </a:t>
            </a:r>
          </a:p>
          <a:p>
            <a:pPr marL="800100" lvl="1" indent="-342900">
              <a:lnSpc>
                <a:spcPts val="2300"/>
              </a:lnSpc>
              <a:buFont typeface="Arial" panose="020B0604020202020204" pitchFamily="34" charset="0"/>
              <a:buChar char="•"/>
              <a:defRPr/>
            </a:pPr>
            <a:r>
              <a:rPr lang="en-GB" altLang="en-US" sz="2200" dirty="0" smtClean="0">
                <a:solidFill>
                  <a:srgbClr val="000000"/>
                </a:solidFill>
              </a:rPr>
              <a:t>Within 3 years the number of 65 year olds will outnumber those under the age of 5 for the first time.</a:t>
            </a:r>
          </a:p>
          <a:p>
            <a:pPr marL="800100" lvl="1" indent="-342900">
              <a:lnSpc>
                <a:spcPts val="2300"/>
              </a:lnSpc>
              <a:buFont typeface="Arial" panose="020B0604020202020204" pitchFamily="34" charset="0"/>
              <a:buChar char="•"/>
              <a:defRPr/>
            </a:pPr>
            <a:endParaRPr lang="en-GB" altLang="en-US" sz="2200" dirty="0" smtClean="0"/>
          </a:p>
          <a:p>
            <a:pPr marL="800100" lvl="1" indent="-342900">
              <a:lnSpc>
                <a:spcPts val="2300"/>
              </a:lnSpc>
              <a:buFont typeface="Arial" panose="020B0604020202020204" pitchFamily="34" charset="0"/>
              <a:buChar char="•"/>
              <a:defRPr/>
            </a:pPr>
            <a:r>
              <a:rPr lang="en-GB" altLang="en-US" sz="2200" dirty="0" smtClean="0"/>
              <a:t>Across the world, the number of people aged 80 plus has increased from 15 million (1950) to 110 million (2011). </a:t>
            </a:r>
          </a:p>
          <a:p>
            <a:pPr marL="800100" lvl="1" indent="-342900">
              <a:lnSpc>
                <a:spcPts val="2300"/>
              </a:lnSpc>
              <a:buFont typeface="Arial" panose="020B0604020202020204" pitchFamily="34" charset="0"/>
              <a:buChar char="•"/>
              <a:defRPr/>
            </a:pPr>
            <a:endParaRPr lang="en-GB" altLang="en-US" sz="2200" dirty="0" smtClean="0"/>
          </a:p>
          <a:p>
            <a:pPr marL="800100" lvl="1" indent="-342900">
              <a:lnSpc>
                <a:spcPts val="2300"/>
              </a:lnSpc>
              <a:buFont typeface="Arial" panose="020B0604020202020204" pitchFamily="34" charset="0"/>
              <a:buChar char="•"/>
              <a:defRPr/>
            </a:pPr>
            <a:r>
              <a:rPr lang="en-GB" altLang="en-US" sz="2200" dirty="0" smtClean="0"/>
              <a:t>In 2014 there were 3.1m people aged 80 in Europe. In 2012, 5 million people in Africa were aged 80 or over. </a:t>
            </a:r>
            <a:endParaRPr lang="en-GB" altLang="en-US" sz="2000" dirty="0" smtClean="0"/>
          </a:p>
          <a:p>
            <a:pPr lvl="1">
              <a:buFontTx/>
              <a:buNone/>
              <a:defRPr/>
            </a:pPr>
            <a:endParaRPr lang="en-GB" altLang="en-US" sz="2000" dirty="0" smtClean="0"/>
          </a:p>
          <a:p>
            <a:pPr lvl="1">
              <a:buFontTx/>
              <a:buNone/>
              <a:defRPr/>
            </a:pPr>
            <a:endParaRPr lang="en-GB" altLang="en-US" sz="2000" dirty="0" smtClean="0">
              <a:solidFill>
                <a:srgbClr val="000000"/>
              </a:solidFill>
            </a:endParaRPr>
          </a:p>
          <a:p>
            <a:pPr lvl="1">
              <a:buFontTx/>
              <a:buChar char="•"/>
              <a:defRPr/>
            </a:pPr>
            <a:endParaRPr lang="en-GB" altLang="en-US" sz="2400" dirty="0" smtClean="0"/>
          </a:p>
          <a:p>
            <a:pPr lvl="1" eaLnBrk="1" hangingPunct="1">
              <a:spcBef>
                <a:spcPct val="0"/>
              </a:spcBef>
              <a:buFont typeface="Arial" panose="020B0604020202020204" pitchFamily="34" charset="0"/>
              <a:buChar char="•"/>
              <a:defRPr/>
            </a:pPr>
            <a:endParaRPr lang="en-GB" altLang="en-US" sz="2000" dirty="0" smtClean="0"/>
          </a:p>
          <a:p>
            <a:pPr lvl="1" eaLnBrk="1" hangingPunct="1">
              <a:spcBef>
                <a:spcPct val="0"/>
              </a:spcBef>
              <a:buFont typeface="Arial" panose="020B0604020202020204" pitchFamily="34" charset="0"/>
              <a:buChar char="•"/>
              <a:defRPr/>
            </a:pPr>
            <a:endParaRPr lang="en-GB" altLang="en-US" sz="2000" dirty="0" smtClean="0"/>
          </a:p>
          <a:p>
            <a:pPr eaLnBrk="1" hangingPunct="1">
              <a:spcBef>
                <a:spcPct val="0"/>
              </a:spcBef>
              <a:buFontTx/>
              <a:buNone/>
              <a:defRPr/>
            </a:pPr>
            <a:endParaRPr lang="en-GB" altLang="en-US" sz="2200" dirty="0" smtClean="0"/>
          </a:p>
        </p:txBody>
      </p:sp>
      <p:sp>
        <p:nvSpPr>
          <p:cNvPr id="16389" name="TextBox 4"/>
          <p:cNvSpPr txBox="1">
            <a:spLocks noChangeArrowheads="1"/>
          </p:cNvSpPr>
          <p:nvPr/>
        </p:nvSpPr>
        <p:spPr bwMode="auto">
          <a:xfrm>
            <a:off x="468313" y="6329363"/>
            <a:ext cx="8567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Source. </a:t>
            </a:r>
            <a:r>
              <a:rPr lang="en-GB" altLang="en-US" sz="1400" i="1">
                <a:solidFill>
                  <a:srgbClr val="000000"/>
                </a:solidFill>
              </a:rPr>
              <a:t>'Populations Projections by the United Nations </a:t>
            </a:r>
            <a:r>
              <a:rPr lang="en-GB" altLang="en-US" sz="1400">
                <a:solidFill>
                  <a:srgbClr val="000000"/>
                </a:solidFill>
              </a:rPr>
              <a:t>by John Wilmoth, 2015 </a:t>
            </a:r>
          </a:p>
          <a:p>
            <a:pPr>
              <a:spcBef>
                <a:spcPct val="0"/>
              </a:spcBef>
              <a:buFontTx/>
              <a:buNone/>
            </a:pPr>
            <a:r>
              <a:rPr lang="en-GB" altLang="en-US" sz="1400">
                <a:solidFill>
                  <a:srgbClr val="000000"/>
                </a:solidFill>
              </a:rPr>
              <a:t>ILC-UK  Factpack 2015. </a:t>
            </a:r>
            <a:r>
              <a:rPr lang="en-GB" altLang="en-US" sz="1400" i="1">
                <a:solidFill>
                  <a:srgbClr val="000000"/>
                </a:solidFill>
              </a:rPr>
              <a:t>80 at Eighty</a:t>
            </a:r>
          </a:p>
          <a:p>
            <a:pPr eaLnBrk="1" hangingPunct="1">
              <a:spcBef>
                <a:spcPct val="0"/>
              </a:spcBef>
              <a:buFontTx/>
              <a:buNone/>
            </a:pPr>
            <a:endParaRPr lang="en-GB" altLang="en-US" sz="1400"/>
          </a:p>
        </p:txBody>
      </p:sp>
      <p:pic>
        <p:nvPicPr>
          <p:cNvPr id="16390" name="i-adba8259e3a181d6" descr="This year, the index shows that the gap in life expectancy at age 60 between countries at the top and bottom of the index has widened from 5.7 years in 1990 to 7.3 years 2012. Gender inequality in older age is also pronounced. Globally, 46.8% of women aged 55 to 64 are economically active, compared with 73.5% of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80963"/>
            <a:ext cx="333375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D0C6E0-88D6-478A-8642-BDE1CD4D7AD3}" type="slidenum">
              <a:rPr lang="en-GB" altLang="en-US" sz="1400" smtClean="0"/>
              <a:pPr>
                <a:spcBef>
                  <a:spcPct val="0"/>
                </a:spcBef>
                <a:buFontTx/>
                <a:buNone/>
              </a:pPr>
              <a:t>8</a:t>
            </a:fld>
            <a:endParaRPr lang="en-GB" altLang="en-US" sz="1400" smtClean="0"/>
          </a:p>
        </p:txBody>
      </p:sp>
      <p:sp>
        <p:nvSpPr>
          <p:cNvPr id="18435" name="Rectangle 1"/>
          <p:cNvSpPr>
            <a:spLocks noChangeArrowheads="1"/>
          </p:cNvSpPr>
          <p:nvPr/>
        </p:nvSpPr>
        <p:spPr bwMode="auto">
          <a:xfrm>
            <a:off x="-33338" y="3573463"/>
            <a:ext cx="9213851"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nSpc>
                <a:spcPct val="150000"/>
              </a:lnSpc>
              <a:spcBef>
                <a:spcPct val="0"/>
              </a:spcBef>
              <a:buFont typeface="Arial" panose="020B0604020202020204" pitchFamily="34" charset="0"/>
              <a:buChar char="•"/>
            </a:pPr>
            <a:r>
              <a:rPr lang="en-GB" altLang="en-US" sz="2400">
                <a:cs typeface="Times New Roman" panose="02020603050405020304" pitchFamily="18" charset="0"/>
              </a:rPr>
              <a:t>Within 20 years 25% of UK Population will be aged over 65</a:t>
            </a:r>
            <a:r>
              <a:rPr lang="en-GB" altLang="en-US" sz="2400"/>
              <a:t>.</a:t>
            </a:r>
          </a:p>
          <a:p>
            <a:pPr marL="0" lvl="1">
              <a:lnSpc>
                <a:spcPct val="150000"/>
              </a:lnSpc>
              <a:spcBef>
                <a:spcPct val="0"/>
              </a:spcBef>
              <a:buFont typeface="Arial" panose="020B0604020202020204" pitchFamily="34" charset="0"/>
              <a:buChar char="•"/>
            </a:pPr>
            <a:r>
              <a:rPr lang="en-GB" altLang="en-US" sz="2400"/>
              <a:t>The number of over 80s have risen by 800,000 in the last decade.</a:t>
            </a:r>
            <a:endParaRPr lang="en-GB" altLang="en-US" sz="2200">
              <a:cs typeface="Times New Roman" panose="02020603050405020304" pitchFamily="18" charset="0"/>
            </a:endParaRPr>
          </a:p>
          <a:p>
            <a:pPr marL="0" lvl="1">
              <a:lnSpc>
                <a:spcPct val="150000"/>
              </a:lnSpc>
              <a:spcBef>
                <a:spcPct val="0"/>
              </a:spcBef>
              <a:buFont typeface="Arial" panose="020B0604020202020204" pitchFamily="34" charset="0"/>
              <a:buChar char="•"/>
            </a:pPr>
            <a:r>
              <a:rPr lang="en-GB" altLang="en-US" sz="2200">
                <a:cs typeface="Times New Roman" panose="02020603050405020304" pitchFamily="18" charset="0"/>
              </a:rPr>
              <a:t>T</a:t>
            </a:r>
            <a:r>
              <a:rPr lang="en-GB" altLang="en-US" sz="2400"/>
              <a:t>he number over 100 has quadrupled over the last 30 years.</a:t>
            </a:r>
            <a:endParaRPr lang="en-GB" altLang="en-US" sz="2400">
              <a:cs typeface="Times New Roman" panose="02020603050405020304" pitchFamily="18" charset="0"/>
            </a:endParaRPr>
          </a:p>
          <a:p>
            <a:pPr marL="0" lvl="1">
              <a:lnSpc>
                <a:spcPct val="150000"/>
              </a:lnSpc>
              <a:spcBef>
                <a:spcPct val="0"/>
              </a:spcBef>
              <a:buFont typeface="Arial" panose="020B0604020202020204" pitchFamily="34" charset="0"/>
              <a:buChar char="•"/>
            </a:pPr>
            <a:r>
              <a:rPr lang="en-GB" altLang="en-US" sz="2400">
                <a:cs typeface="Times New Roman" panose="02020603050405020304" pitchFamily="18" charset="0"/>
              </a:rPr>
              <a:t>People now spend 7 years longer in retirement than in the 1970s. </a:t>
            </a:r>
            <a:endParaRPr lang="en-GB" altLang="en-US" sz="2200">
              <a:cs typeface="Times New Roman" panose="02020603050405020304" pitchFamily="18" charset="0"/>
            </a:endParaRPr>
          </a:p>
          <a:p>
            <a:pPr>
              <a:spcBef>
                <a:spcPct val="0"/>
              </a:spcBef>
              <a:buFontTx/>
              <a:buNone/>
            </a:pPr>
            <a:endParaRPr lang="en-GB" altLang="en-US" sz="1400"/>
          </a:p>
          <a:p>
            <a:pPr>
              <a:spcBef>
                <a:spcPct val="0"/>
              </a:spcBef>
              <a:buFontTx/>
              <a:buNone/>
            </a:pPr>
            <a:r>
              <a:rPr lang="en-GB" altLang="en-US" sz="1400"/>
              <a:t>Source ONS &amp; ILC-UK</a:t>
            </a:r>
          </a:p>
          <a:p>
            <a:pPr>
              <a:spcBef>
                <a:spcPct val="0"/>
              </a:spcBef>
              <a:buFontTx/>
              <a:buNone/>
            </a:pPr>
            <a:endParaRPr lang="en-GB" altLang="en-US" sz="2400"/>
          </a:p>
          <a:p>
            <a:pPr>
              <a:spcBef>
                <a:spcPct val="0"/>
              </a:spcBef>
              <a:buFontTx/>
              <a:buNone/>
            </a:pPr>
            <a:endParaRPr lang="en-GB" altLang="en-US" sz="2400">
              <a:solidFill>
                <a:srgbClr val="000000"/>
              </a:solidFill>
              <a:cs typeface="Arial" panose="020B0604020202020204" pitchFamily="34" charset="0"/>
            </a:endParaRPr>
          </a:p>
          <a:p>
            <a:pPr>
              <a:spcBef>
                <a:spcPct val="0"/>
              </a:spcBef>
              <a:buFontTx/>
              <a:buNone/>
            </a:pPr>
            <a:endParaRPr lang="en-GB" altLang="en-US" sz="1800"/>
          </a:p>
        </p:txBody>
      </p:sp>
      <p:sp>
        <p:nvSpPr>
          <p:cNvPr id="18436" name="Rectangle 3"/>
          <p:cNvSpPr>
            <a:spLocks noChangeArrowheads="1"/>
          </p:cNvSpPr>
          <p:nvPr/>
        </p:nvSpPr>
        <p:spPr bwMode="auto">
          <a:xfrm>
            <a:off x="827088" y="357346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a:t>
            </a:r>
          </a:p>
        </p:txBody>
      </p:sp>
      <p:sp>
        <p:nvSpPr>
          <p:cNvPr id="18437" name="TextBox 5"/>
          <p:cNvSpPr txBox="1">
            <a:spLocks noChangeArrowheads="1"/>
          </p:cNvSpPr>
          <p:nvPr/>
        </p:nvSpPr>
        <p:spPr bwMode="auto">
          <a:xfrm>
            <a:off x="323850" y="1068388"/>
            <a:ext cx="53990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t>The Ageing UK Population</a:t>
            </a:r>
            <a:endParaRPr lang="en-GB" altLang="en-US" sz="1800"/>
          </a:p>
        </p:txBody>
      </p:sp>
      <p:pic>
        <p:nvPicPr>
          <p:cNvPr id="18438" name="Picture 5" descr="woman turning 100 with her c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0350"/>
            <a:ext cx="26749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3FB391-01D2-48A4-8553-BCFD82006F73}" type="slidenum">
              <a:rPr lang="en-GB" altLang="en-US" sz="1400" smtClean="0"/>
              <a:pPr>
                <a:spcBef>
                  <a:spcPct val="0"/>
                </a:spcBef>
                <a:buFontTx/>
                <a:buNone/>
              </a:pPr>
              <a:t>9</a:t>
            </a:fld>
            <a:endParaRPr lang="en-GB" altLang="en-US" sz="1400" smtClean="0"/>
          </a:p>
        </p:txBody>
      </p:sp>
      <p:sp>
        <p:nvSpPr>
          <p:cNvPr id="20483" name="TextBox 2"/>
          <p:cNvSpPr txBox="1">
            <a:spLocks noChangeArrowheads="1"/>
          </p:cNvSpPr>
          <p:nvPr/>
        </p:nvSpPr>
        <p:spPr bwMode="auto">
          <a:xfrm>
            <a:off x="179388" y="115888"/>
            <a:ext cx="896461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b="1" dirty="0" smtClean="0"/>
              <a:t>Key facts on Social Care</a:t>
            </a:r>
          </a:p>
          <a:p>
            <a:pPr>
              <a:spcBef>
                <a:spcPct val="0"/>
              </a:spcBef>
              <a:buFontTx/>
              <a:buNone/>
              <a:defRPr/>
            </a:pPr>
            <a:endParaRPr lang="en-GB" altLang="en-US" dirty="0" smtClean="0"/>
          </a:p>
          <a:p>
            <a:pPr marL="342900" indent="-342900">
              <a:spcBef>
                <a:spcPct val="0"/>
              </a:spcBef>
              <a:defRPr/>
            </a:pPr>
            <a:r>
              <a:rPr lang="en-GB" altLang="en-US" sz="2200" dirty="0" smtClean="0"/>
              <a:t>Older people's social care has been cut by £2Bn in the last 10 years.</a:t>
            </a:r>
          </a:p>
          <a:p>
            <a:pPr marL="342900" indent="-342900">
              <a:spcBef>
                <a:spcPct val="0"/>
              </a:spcBef>
              <a:defRPr/>
            </a:pPr>
            <a:endParaRPr lang="en-GB" altLang="en-US" sz="2200" dirty="0" smtClean="0"/>
          </a:p>
          <a:p>
            <a:pPr marL="342900" indent="-342900">
              <a:spcBef>
                <a:spcPct val="0"/>
              </a:spcBef>
              <a:defRPr/>
            </a:pPr>
            <a:r>
              <a:rPr lang="en-GB" altLang="en-US" sz="2200" dirty="0" smtClean="0"/>
              <a:t>The number of people who don’t get any help at all, paid or unpaid, has increased from 800,000 in 2010 to over a million in 2015.</a:t>
            </a:r>
          </a:p>
          <a:p>
            <a:pPr marL="342900" indent="-342900">
              <a:spcBef>
                <a:spcPct val="0"/>
              </a:spcBef>
              <a:defRPr/>
            </a:pPr>
            <a:endParaRPr lang="en-GB" altLang="en-US" sz="2200" dirty="0" smtClean="0"/>
          </a:p>
          <a:p>
            <a:pPr marL="342900" indent="-342900">
              <a:spcBef>
                <a:spcPct val="0"/>
              </a:spcBef>
              <a:defRPr/>
            </a:pPr>
            <a:r>
              <a:rPr lang="en-GB" altLang="en-US" sz="2200" dirty="0" smtClean="0"/>
              <a:t>NHS funding has not kept pace with demographic change and growing needs. A £20 billion shortfall by 2020 is expected.</a:t>
            </a:r>
          </a:p>
          <a:p>
            <a:pPr marL="342900" indent="-342900">
              <a:spcBef>
                <a:spcPct val="0"/>
              </a:spcBef>
              <a:defRPr/>
            </a:pPr>
            <a:endParaRPr lang="en-GB" altLang="en-US" sz="2200" dirty="0" smtClean="0"/>
          </a:p>
          <a:p>
            <a:pPr marL="342900" indent="-342900">
              <a:spcBef>
                <a:spcPct val="0"/>
              </a:spcBef>
              <a:defRPr/>
            </a:pPr>
            <a:r>
              <a:rPr lang="en-GB" altLang="en-US" sz="2200" dirty="0" smtClean="0"/>
              <a:t>The number of emergency admissions and readmissions in hospitals is increasing. </a:t>
            </a:r>
            <a:br>
              <a:rPr lang="en-GB" altLang="en-US" sz="2200" dirty="0" smtClean="0"/>
            </a:br>
            <a:endParaRPr lang="en-GB" altLang="en-US" sz="2200" dirty="0" smtClean="0"/>
          </a:p>
          <a:p>
            <a:pPr marL="342900" indent="-342900">
              <a:spcBef>
                <a:spcPct val="0"/>
              </a:spcBef>
              <a:defRPr/>
            </a:pPr>
            <a:r>
              <a:rPr lang="en-GB" altLang="en-US" sz="2200" dirty="0" smtClean="0"/>
              <a:t>The number of times an older person visits a GP practice has increased from seven to 13 on average in just 13 years. </a:t>
            </a:r>
            <a:endParaRPr lang="en-GB" altLang="en-US" sz="1200" dirty="0" smtClean="0"/>
          </a:p>
          <a:p>
            <a:pPr>
              <a:spcBef>
                <a:spcPct val="0"/>
              </a:spcBef>
              <a:buFontTx/>
              <a:buNone/>
              <a:defRPr/>
            </a:pPr>
            <a:endParaRPr lang="en-GB" altLang="en-US" sz="1200" dirty="0" smtClean="0"/>
          </a:p>
          <a:p>
            <a:pPr>
              <a:spcBef>
                <a:spcPct val="0"/>
              </a:spcBef>
              <a:buFontTx/>
              <a:buNone/>
              <a:defRPr/>
            </a:pPr>
            <a:r>
              <a:rPr lang="en-GB" altLang="en-US" sz="1200" dirty="0" smtClean="0"/>
              <a:t>Source Age UK evidence review Nov. 2015</a:t>
            </a:r>
            <a:r>
              <a:rPr lang="en-GB" altLang="en-US" sz="1200" b="1" dirty="0" smtClean="0"/>
              <a:t> </a:t>
            </a:r>
            <a:endParaRPr lang="en-GB" altLang="en-US" sz="1200" dirty="0" smtClean="0"/>
          </a:p>
          <a:p>
            <a:pPr>
              <a:spcBef>
                <a:spcPct val="0"/>
              </a:spcBef>
              <a:buFontTx/>
              <a:buNone/>
              <a:defRPr/>
            </a:pPr>
            <a:endParaRPr lang="en-GB" altLang="en-US" sz="18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19090</TotalTime>
  <Words>1312</Words>
  <Application>Microsoft Office PowerPoint</Application>
  <PresentationFormat>On-screen Show (4:3)</PresentationFormat>
  <Paragraphs>247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Default Design</vt:lpstr>
      <vt:lpstr>Annual Conference  1st February 2016 Delivering Dignity – Opportunity Not Challenge  Baroness Sally Greengross OBE Member of the House of Lords  and Chief Executive ILC –UK         </vt:lpstr>
      <vt:lpstr>PowerPoint Presentation</vt:lpstr>
      <vt:lpstr>PowerPoint Presentation</vt:lpstr>
      <vt:lpstr>PowerPoint Presentation</vt:lpstr>
      <vt:lpstr>PowerPoint Presentation</vt:lpstr>
      <vt:lpstr>PowerPoint Presentation</vt:lpstr>
      <vt:lpstr>Global Ageing</vt:lpstr>
      <vt:lpstr>PowerPoint Presentation</vt:lpstr>
      <vt:lpstr>PowerPoint Presentation</vt:lpstr>
      <vt:lpstr>PowerPoint Presentation</vt:lpstr>
      <vt:lpstr>PowerPoint Presentation</vt:lpstr>
      <vt:lpstr>PowerPoint Presentation</vt:lpstr>
      <vt:lpstr>Ageism - Defining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Houses of Parliament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PICT</dc:creator>
  <cp:lastModifiedBy>Karen Perridge</cp:lastModifiedBy>
  <cp:revision>324</cp:revision>
  <cp:lastPrinted>2016-01-01T15:24:39Z</cp:lastPrinted>
  <dcterms:created xsi:type="dcterms:W3CDTF">2009-11-02T15:54:02Z</dcterms:created>
  <dcterms:modified xsi:type="dcterms:W3CDTF">2016-01-29T12:52:12Z</dcterms:modified>
</cp:coreProperties>
</file>