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48"/>
  </p:notesMasterIdLst>
  <p:sldIdLst>
    <p:sldId id="256" r:id="rId6"/>
    <p:sldId id="257" r:id="rId7"/>
    <p:sldId id="258" r:id="rId8"/>
    <p:sldId id="262" r:id="rId9"/>
    <p:sldId id="277" r:id="rId10"/>
    <p:sldId id="263" r:id="rId11"/>
    <p:sldId id="275" r:id="rId12"/>
    <p:sldId id="276" r:id="rId13"/>
    <p:sldId id="279" r:id="rId14"/>
    <p:sldId id="264" r:id="rId15"/>
    <p:sldId id="280" r:id="rId16"/>
    <p:sldId id="281" r:id="rId17"/>
    <p:sldId id="282" r:id="rId18"/>
    <p:sldId id="294" r:id="rId19"/>
    <p:sldId id="295" r:id="rId20"/>
    <p:sldId id="296" r:id="rId21"/>
    <p:sldId id="283" r:id="rId22"/>
    <p:sldId id="261" r:id="rId23"/>
    <p:sldId id="265" r:id="rId24"/>
    <p:sldId id="266" r:id="rId25"/>
    <p:sldId id="267" r:id="rId26"/>
    <p:sldId id="284" r:id="rId27"/>
    <p:sldId id="285" r:id="rId28"/>
    <p:sldId id="286" r:id="rId29"/>
    <p:sldId id="287" r:id="rId30"/>
    <p:sldId id="288" r:id="rId31"/>
    <p:sldId id="268" r:id="rId32"/>
    <p:sldId id="290" r:id="rId33"/>
    <p:sldId id="291" r:id="rId34"/>
    <p:sldId id="292" r:id="rId35"/>
    <p:sldId id="271" r:id="rId36"/>
    <p:sldId id="269" r:id="rId37"/>
    <p:sldId id="289" r:id="rId38"/>
    <p:sldId id="297" r:id="rId39"/>
    <p:sldId id="298" r:id="rId40"/>
    <p:sldId id="299" r:id="rId41"/>
    <p:sldId id="273" r:id="rId42"/>
    <p:sldId id="272" r:id="rId43"/>
    <p:sldId id="270" r:id="rId44"/>
    <p:sldId id="274" r:id="rId45"/>
    <p:sldId id="259" r:id="rId46"/>
    <p:sldId id="260" r:id="rId4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91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CC"/>
    <a:srgbClr val="23225A"/>
    <a:srgbClr val="44C8F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56" d="100"/>
          <a:sy n="56" d="100"/>
        </p:scale>
        <p:origin x="66" y="336"/>
      </p:cViewPr>
      <p:guideLst>
        <p:guide orient="horz" pos="2160"/>
        <p:guide pos="291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360C8E-0E35-2B42-A988-B6B23A18DA63}" type="datetimeFigureOut">
              <a:rPr lang="en-US" smtClean="0"/>
              <a:t>7/31/2019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F25FD6-2532-E64B-9C29-C82E3E8E77DA}" type="slidenum">
              <a:rPr lang="en-US" smtClean="0"/>
              <a:t>‹#›</a:t>
            </a:fld>
            <a:endParaRPr lang="en-US"/>
          </a:p>
        </p:txBody>
      </p:sp>
    </p:spTree>
    <p:extLst>
      <p:ext uri="{BB962C8B-B14F-4D97-AF65-F5344CB8AC3E}">
        <p14:creationId xmlns:p14="http://schemas.microsoft.com/office/powerpoint/2010/main" val="112907528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fld id="{EE895B43-5AF7-4CE3-8284-79D4E69D07EF}" type="slidenum">
              <a:rPr lang="en-GB" altLang="en-US" sz="1200" smtClean="0"/>
              <a:pPr eaLnBrk="1" hangingPunct="1"/>
              <a:t>5</a:t>
            </a:fld>
            <a:endParaRPr lang="en-GB" altLang="en-US" sz="120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a:t>Delirium is not dementia or depression. Dementia is progressive and (currently) incurable. Depression causes people to not want to answer questions, rather than not know the answers, and comes on gradually. </a:t>
            </a:r>
          </a:p>
          <a:p>
            <a:pPr eaLnBrk="1" hangingPunct="1"/>
            <a:r>
              <a:rPr lang="en-GB" altLang="en-US"/>
              <a:t>Delirium has a definite cause, or more frequently multiple causes, which can usually be treated, and it is therefore potentially reversible. It also comes on more quickly and affects the conscious level of a person, which dementia does not.</a:t>
            </a:r>
          </a:p>
          <a:p>
            <a:pPr eaLnBrk="1" hangingPunct="1"/>
            <a:r>
              <a:rPr lang="en-GB" altLang="en-US"/>
              <a:t>Delirium is caused by many things. The list of what can cause delirium is never-ending. But there is always a cause underlying it, and the key to treating delirium is finding the cause and treating it.</a:t>
            </a:r>
          </a:p>
          <a:p>
            <a:pPr eaLnBrk="1" hangingPunct="1"/>
            <a:endParaRPr lang="en-GB" altLang="en-US"/>
          </a:p>
          <a:p>
            <a:pPr eaLnBrk="1" hangingPunct="1"/>
            <a:r>
              <a:rPr lang="en-GB" altLang="en-US"/>
              <a:t>The most important way to differentiate them is the speed of onset, but one would also expect the scores on cognitive tests performed once a week to stay relatively stable with dementia and depression, but alter with delirium.</a:t>
            </a:r>
          </a:p>
          <a:p>
            <a:pPr eaLnBrk="1" hangingPunct="1"/>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fld id="{B1AA1EC0-DB2D-4FAF-8302-D8440E1F59E4}" type="slidenum">
              <a:rPr lang="en-GB" altLang="en-US" sz="1200" smtClean="0"/>
              <a:pPr eaLnBrk="1" hangingPunct="1"/>
              <a:t>26</a:t>
            </a:fld>
            <a:endParaRPr lang="en-GB" altLang="en-US" sz="120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GB" altLang="en-US" sz="1000"/>
              <a:t>Delirium is often associated with a </a:t>
            </a:r>
            <a:r>
              <a:rPr lang="en-GB" altLang="en-US" sz="1000" u="sng"/>
              <a:t>disturbance in the sleep-wake cycle</a:t>
            </a:r>
            <a:r>
              <a:rPr lang="en-GB" altLang="en-US" sz="1000"/>
              <a:t>, e.g. daytime sleepiness &amp; nighttime agitation and difficulty falling asleep or  excessive sleepiness throughout the day, or wakefulness through the night.</a:t>
            </a:r>
          </a:p>
          <a:p>
            <a:pPr eaLnBrk="1" hangingPunct="1">
              <a:lnSpc>
                <a:spcPct val="90000"/>
              </a:lnSpc>
            </a:pPr>
            <a:r>
              <a:rPr lang="en-GB" altLang="en-US" sz="1000"/>
              <a:t>Delirium is frequently accompanied by </a:t>
            </a:r>
            <a:r>
              <a:rPr lang="en-GB" altLang="en-US" sz="1000" u="sng"/>
              <a:t>disturbed psychomotor behaviour</a:t>
            </a:r>
            <a:r>
              <a:rPr lang="en-GB" altLang="en-US" sz="1000"/>
              <a:t>. Many individuals with delirium are restless or hyperactive. Manifestations of increased psychomotor activity may include attempting to get out of bed when it is unsafe, sudden movements, or groping or picking at the bedclothes (Carphology- cotton-  picking at fabric &amp; floccillation – wool- picking at the air) </a:t>
            </a:r>
          </a:p>
          <a:p>
            <a:pPr eaLnBrk="1" hangingPunct="1">
              <a:lnSpc>
                <a:spcPct val="90000"/>
              </a:lnSpc>
            </a:pPr>
            <a:r>
              <a:rPr lang="en-GB" altLang="en-US" sz="1000"/>
              <a:t> The individual may show decreased psychomotor activity – hypoactive - with sluggishness and lethargy that approach stupor. They will be slow to make a movement, and slow to respond to questions, so appearing deaf, depressed, or with cognitive impairment. Hypoactive delirium has been found to carry a higher mortality rate than hyperactive, probably because the diagnosis is missed, and the patient not investigated and treated.</a:t>
            </a:r>
          </a:p>
          <a:p>
            <a:pPr eaLnBrk="1" hangingPunct="1">
              <a:lnSpc>
                <a:spcPct val="90000"/>
              </a:lnSpc>
            </a:pPr>
            <a:r>
              <a:rPr lang="en-GB" altLang="en-US" sz="1000"/>
              <a:t>Psychomotor activity often shifts from one extreme to the other over the course of a day.</a:t>
            </a:r>
          </a:p>
          <a:p>
            <a:pPr eaLnBrk="1" hangingPunct="1">
              <a:lnSpc>
                <a:spcPct val="90000"/>
              </a:lnSpc>
            </a:pPr>
            <a:r>
              <a:rPr lang="en-GB" altLang="en-US" sz="1000"/>
              <a:t>Comparable levels of cognitive impairment have been observed with both the hyper- and hypo-active states.</a:t>
            </a:r>
          </a:p>
          <a:p>
            <a:pPr eaLnBrk="1" hangingPunct="1">
              <a:lnSpc>
                <a:spcPct val="90000"/>
              </a:lnSpc>
            </a:pPr>
            <a:r>
              <a:rPr lang="en-GB" altLang="en-US" sz="1000"/>
              <a:t>Hallucinations, delusions and agitation are somewhat more likely to occur in the hyperactive state.</a:t>
            </a:r>
          </a:p>
          <a:p>
            <a:pPr eaLnBrk="1" hangingPunct="1">
              <a:lnSpc>
                <a:spcPct val="90000"/>
              </a:lnSpc>
            </a:pPr>
            <a:endParaRPr lang="en-GB" altLang="en-US" sz="1000"/>
          </a:p>
          <a:p>
            <a:pPr eaLnBrk="1" hangingPunct="1">
              <a:lnSpc>
                <a:spcPct val="90000"/>
              </a:lnSpc>
            </a:pPr>
            <a:r>
              <a:rPr lang="en-GB" altLang="en-US" sz="1000"/>
              <a:t>The individual may exhibit </a:t>
            </a:r>
            <a:r>
              <a:rPr lang="en-GB" altLang="en-US" sz="1000" u="sng"/>
              <a:t>emotional disturbances</a:t>
            </a:r>
            <a:r>
              <a:rPr lang="en-GB" altLang="en-US" sz="1000"/>
              <a:t> such as anxiety, fear, depression, irritability, anger, euphoria and apathy.</a:t>
            </a:r>
          </a:p>
          <a:p>
            <a:pPr eaLnBrk="1" hangingPunct="1">
              <a:lnSpc>
                <a:spcPct val="90000"/>
              </a:lnSpc>
            </a:pPr>
            <a:r>
              <a:rPr lang="en-GB" altLang="en-US" sz="1000"/>
              <a:t>The disturbed emotional state may be evident from attacking carers, injuries from trying to escape, calling out, screaming, cursing, moaning or other sounds. These behaviours are especially prevalent at night and under conditions in which environmental cues are lacking.</a:t>
            </a:r>
          </a:p>
          <a:p>
            <a:pPr eaLnBrk="1" hangingPunct="1">
              <a:lnSpc>
                <a:spcPct val="90000"/>
              </a:lnSpc>
            </a:pPr>
            <a:r>
              <a:rPr lang="en-GB" altLang="en-US" sz="1000"/>
              <a:t>In addition to laboratory findings the </a:t>
            </a:r>
            <a:r>
              <a:rPr lang="en-GB" altLang="en-US" sz="1000" u="sng"/>
              <a:t>EEG</a:t>
            </a:r>
            <a:r>
              <a:rPr lang="en-GB" altLang="en-US" sz="1000"/>
              <a:t> is typically abnormal, showing generalized slowing. </a:t>
            </a:r>
            <a:endParaRPr lang="en-US" altLang="en-US" sz="10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fld id="{31CF383C-F481-4EBF-8242-CA02309DDB18}" type="slidenum">
              <a:rPr lang="en-GB" altLang="en-US" sz="1200" smtClean="0"/>
              <a:pPr eaLnBrk="1" hangingPunct="1"/>
              <a:t>29</a:t>
            </a:fld>
            <a:endParaRPr lang="en-GB" altLang="en-US" sz="120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a:t>Why is it important to detect delirium ASAP?</a:t>
            </a:r>
          </a:p>
          <a:p>
            <a:pPr eaLnBrk="1" hangingPunct="1"/>
            <a:r>
              <a:rPr lang="en-GB" altLang="en-US"/>
              <a:t>Because:</a:t>
            </a:r>
          </a:p>
          <a:p>
            <a:pPr eaLnBrk="1" hangingPunct="1"/>
            <a:r>
              <a:rPr lang="en-GB" altLang="en-US"/>
              <a:t>DELIRIUM IS A MEDICAL EMERGENCY!</a:t>
            </a:r>
          </a:p>
          <a:p>
            <a:pPr eaLnBrk="1" hangingPunct="1"/>
            <a:endParaRPr lang="en-GB"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fld id="{61CA9EBF-A43E-495C-81F8-30FEAE91B93C}" type="slidenum">
              <a:rPr lang="en-GB" altLang="en-US" sz="1200" smtClean="0"/>
              <a:pPr eaLnBrk="1" hangingPunct="1"/>
              <a:t>30</a:t>
            </a:fld>
            <a:endParaRPr lang="en-GB" altLang="en-US" sz="120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a:t>“Delirium is due to an underlying general medical condition but this is not always immediately apparent” from Dr Kesavan’s guidelines on delirium</a:t>
            </a:r>
          </a:p>
          <a:p>
            <a:pPr eaLnBrk="1" hangingPunct="1"/>
            <a:r>
              <a:rPr lang="en-GB" altLang="en-US"/>
              <a:t>One of the reasons delirium is managed poorly is that the underlying cause can be difficult to identify. Illnesses present atypically in the elderly, and sometimes the only thing you have to go on is the presence of delirium itself. </a:t>
            </a:r>
          </a:p>
          <a:p>
            <a:pPr eaLnBrk="1" hangingPunct="1"/>
            <a:r>
              <a:rPr lang="en-GB" altLang="en-US"/>
              <a:t>This is why a systematic approach is necessary, with basic screening initially, and any and all abnormalities followed up with further assessment and investigation. </a:t>
            </a:r>
          </a:p>
          <a:p>
            <a:pPr eaLnBrk="1" hangingPunct="1"/>
            <a:endParaRPr lang="en-GB" altLang="en-US"/>
          </a:p>
          <a:p>
            <a:pPr eaLnBrk="1" hangingPunct="1"/>
            <a:r>
              <a:rPr lang="en-GB" altLang="en-US"/>
              <a:t>Remember that risk factors can become causes and that you will usually need to treat several problems at once </a:t>
            </a:r>
          </a:p>
          <a:p>
            <a:pPr eaLnBrk="1" hangingPunct="1"/>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fld id="{494D5069-6043-4B2C-AB4C-D638D3EF8F94}" type="slidenum">
              <a:rPr lang="en-GB" altLang="en-US" sz="1200" smtClean="0"/>
              <a:pPr eaLnBrk="1" hangingPunct="1"/>
              <a:t>32</a:t>
            </a:fld>
            <a:endParaRPr lang="en-GB" altLang="en-US" sz="1200"/>
          </a:p>
        </p:txBody>
      </p:sp>
      <p:sp>
        <p:nvSpPr>
          <p:cNvPr id="89091" name="Rectangle 2"/>
          <p:cNvSpPr>
            <a:spLocks noGrp="1" noRot="1" noChangeAspect="1" noChangeArrowheads="1" noTextEdit="1"/>
          </p:cNvSpPr>
          <p:nvPr>
            <p:ph type="sldImg"/>
          </p:nvPr>
        </p:nvSpPr>
        <p:spPr>
          <a:xfrm>
            <a:off x="1581150" y="684213"/>
            <a:ext cx="1822450" cy="1366837"/>
          </a:xfrm>
          <a:ln/>
        </p:spPr>
      </p:sp>
      <p:sp>
        <p:nvSpPr>
          <p:cNvPr id="89092" name="Rectangle 3"/>
          <p:cNvSpPr>
            <a:spLocks noGrp="1" noChangeArrowheads="1"/>
          </p:cNvSpPr>
          <p:nvPr>
            <p:ph type="body" idx="1"/>
          </p:nvPr>
        </p:nvSpPr>
        <p:spPr>
          <a:xfrm>
            <a:off x="685480" y="2194970"/>
            <a:ext cx="5487041" cy="626319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a:t>1. History</a:t>
            </a:r>
            <a:endParaRPr lang="en-US" altLang="en-US" sz="1000"/>
          </a:p>
          <a:p>
            <a:pPr eaLnBrk="1" hangingPunct="1"/>
            <a:r>
              <a:rPr lang="en-US" altLang="en-US" sz="1000"/>
              <a:t>- Collateral - from family, friends, carers, other health professionals - usual cognitive function, alcohol or drug intake, possession of spectacles and hearing aids, course of episode, symptoms of underlying causes, previous episodes of delirium</a:t>
            </a:r>
          </a:p>
          <a:p>
            <a:pPr eaLnBrk="1" hangingPunct="1"/>
            <a:r>
              <a:rPr lang="en-US" altLang="en-US" sz="1000"/>
              <a:t>- Patient - symptoms, fears, ask about hallucinations and delusions</a:t>
            </a:r>
            <a:endParaRPr lang="en-US" altLang="en-US" sz="1000" b="1"/>
          </a:p>
          <a:p>
            <a:pPr eaLnBrk="1" hangingPunct="1"/>
            <a:r>
              <a:rPr lang="en-US" altLang="en-US" sz="1000" b="1"/>
              <a:t>2. Examination</a:t>
            </a:r>
            <a:endParaRPr lang="en-US" altLang="en-US" sz="1000"/>
          </a:p>
          <a:p>
            <a:pPr eaLnBrk="1" hangingPunct="1"/>
            <a:r>
              <a:rPr lang="en-US" altLang="en-US" sz="1000"/>
              <a:t>- Full clinical examination</a:t>
            </a:r>
          </a:p>
          <a:p>
            <a:pPr eaLnBrk="1" hangingPunct="1"/>
            <a:r>
              <a:rPr lang="en-US" altLang="en-US" sz="1000"/>
              <a:t>- Must include neurological examination and rectal examination for constipation and assessment for possible urine retention</a:t>
            </a:r>
          </a:p>
          <a:p>
            <a:pPr eaLnBrk="1" hangingPunct="1"/>
            <a:r>
              <a:rPr lang="en-US" altLang="en-US" sz="1000"/>
              <a:t>- Assess cognition (AMTS / 6CIT)</a:t>
            </a:r>
          </a:p>
          <a:p>
            <a:pPr eaLnBrk="1" hangingPunct="1"/>
            <a:r>
              <a:rPr lang="en-US" altLang="en-US" sz="1000"/>
              <a:t>- Assess nutrition and hydration</a:t>
            </a:r>
            <a:endParaRPr lang="en-US" altLang="en-US" sz="1000" b="1"/>
          </a:p>
          <a:p>
            <a:pPr eaLnBrk="1" hangingPunct="1"/>
            <a:r>
              <a:rPr lang="en-US" altLang="en-US" sz="1000" b="1"/>
              <a:t>3. Essential Investigations</a:t>
            </a:r>
            <a:endParaRPr lang="en-US" altLang="en-US" sz="1000"/>
          </a:p>
          <a:p>
            <a:pPr eaLnBrk="1" hangingPunct="1"/>
            <a:r>
              <a:rPr lang="en-US" altLang="en-US" sz="1000"/>
              <a:t>- Blood tests - U&amp;E FBC LFT Calcium CRP Glucose </a:t>
            </a:r>
          </a:p>
          <a:p>
            <a:pPr eaLnBrk="1" hangingPunct="1"/>
            <a:r>
              <a:rPr lang="en-US" altLang="en-US" sz="1000"/>
              <a:t>- Oxygen saturations </a:t>
            </a:r>
          </a:p>
          <a:p>
            <a:pPr eaLnBrk="1" hangingPunct="1"/>
            <a:r>
              <a:rPr lang="en-US" altLang="en-US" sz="1000"/>
              <a:t>- Urine dipstick - N.B. in elderly patients it is common for uninfected urine samples to test positive for protein, blood and leucocytes - do not treat on the basis of this alone - ensure a sample is sent to the microbiology laboratory</a:t>
            </a:r>
          </a:p>
          <a:p>
            <a:pPr eaLnBrk="1" hangingPunct="1"/>
            <a:r>
              <a:rPr lang="en-US" altLang="en-US" sz="1000"/>
              <a:t>- CXR</a:t>
            </a:r>
          </a:p>
          <a:p>
            <a:pPr eaLnBrk="1" hangingPunct="1"/>
            <a:r>
              <a:rPr lang="en-US" altLang="en-US" sz="1000"/>
              <a:t>- ECG</a:t>
            </a:r>
            <a:endParaRPr lang="en-US" altLang="en-US" sz="1000" b="1"/>
          </a:p>
          <a:p>
            <a:pPr eaLnBrk="1" hangingPunct="1"/>
            <a:r>
              <a:rPr lang="en-US" altLang="en-US" sz="1000" b="1"/>
              <a:t>4. Additional investigations</a:t>
            </a:r>
            <a:r>
              <a:rPr lang="en-US" altLang="en-US" sz="1000"/>
              <a:t> - if cause not apparent or delirium not improving with treatment</a:t>
            </a:r>
          </a:p>
          <a:p>
            <a:pPr eaLnBrk="1" hangingPunct="1"/>
            <a:r>
              <a:rPr lang="en-US" altLang="en-US" sz="1000"/>
              <a:t>- Blood cultures </a:t>
            </a:r>
          </a:p>
          <a:p>
            <a:pPr eaLnBrk="1" hangingPunct="1"/>
            <a:r>
              <a:rPr lang="en-US" altLang="en-US" sz="1000"/>
              <a:t>- Abdominal Xray and other imaging</a:t>
            </a:r>
          </a:p>
          <a:p>
            <a:pPr eaLnBrk="1" hangingPunct="1"/>
            <a:r>
              <a:rPr lang="en-US" altLang="en-US" sz="1000"/>
              <a:t>- CT head</a:t>
            </a:r>
          </a:p>
          <a:p>
            <a:pPr eaLnBrk="1" hangingPunct="1"/>
            <a:r>
              <a:rPr lang="en-US" altLang="en-US" sz="1000"/>
              <a:t>- Thyroid function, vitamin B12 and folate levels</a:t>
            </a:r>
          </a:p>
          <a:p>
            <a:pPr eaLnBrk="1" hangingPunct="1"/>
            <a:r>
              <a:rPr lang="en-US" altLang="en-US" sz="1000"/>
              <a:t>- Lumbar puncture for encephalitis or other CNS infection</a:t>
            </a:r>
          </a:p>
          <a:p>
            <a:pPr eaLnBrk="1" hangingPunct="1"/>
            <a:r>
              <a:rPr lang="en-US" altLang="en-US" sz="1000"/>
              <a:t>- Toxicology / drug levels</a:t>
            </a:r>
          </a:p>
          <a:p>
            <a:pPr eaLnBrk="1" hangingPunct="1">
              <a:buFontTx/>
              <a:buChar char="-"/>
            </a:pPr>
            <a:r>
              <a:rPr lang="en-US" altLang="en-US" sz="1000"/>
              <a:t>EEG for non-convulsive status epilepticus or recurrent seizures, and for delirium diagnosis</a:t>
            </a:r>
            <a:r>
              <a:rPr lang="en-GB" altLang="en-US" sz="1000"/>
              <a:t> </a:t>
            </a:r>
          </a:p>
          <a:p>
            <a:pPr eaLnBrk="1" hangingPunct="1">
              <a:buFontTx/>
              <a:buChar char="-"/>
            </a:pPr>
            <a:endParaRPr lang="en-GB" altLang="en-US" sz="1000"/>
          </a:p>
          <a:p>
            <a:pPr eaLnBrk="1" hangingPunct="1">
              <a:buFontTx/>
              <a:buChar char="-"/>
            </a:pPr>
            <a:r>
              <a:rPr lang="en-GB" altLang="en-US" sz="1000"/>
              <a:t>This is a plan for the systematic searching for causes of delirium &amp; all staff can contribute to it. It should be performed quickly once the diagnosis is made, as the earlier the correct treatment is started, the shorter and less severe the episode of delirium will be.</a:t>
            </a:r>
          </a:p>
          <a:p>
            <a:pPr eaLnBrk="1" hangingPunct="1"/>
            <a:r>
              <a:rPr lang="en-GB" altLang="en-US" sz="1000"/>
              <a:t>Blood glucose is a basic investigation, CT head is not – unless there are new focal neurological signs or a history of head injury</a:t>
            </a:r>
          </a:p>
          <a:p>
            <a:pPr eaLnBrk="1" hangingPunct="1"/>
            <a:endParaRPr lang="en-GB" altLang="en-US" sz="1000"/>
          </a:p>
          <a:p>
            <a:pPr eaLnBrk="1" hangingPunct="1"/>
            <a:r>
              <a:rPr lang="en-GB" altLang="en-US" sz="1000"/>
              <a:t>Talk about how to do a medication review</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fld id="{76F09FF2-C735-448D-ABF6-1CB6AD38F398}" type="slidenum">
              <a:rPr lang="en-GB" altLang="en-US" sz="1200" smtClean="0"/>
              <a:pPr eaLnBrk="1" hangingPunct="1"/>
              <a:t>33</a:t>
            </a:fld>
            <a:endParaRPr lang="en-GB" altLang="en-US" sz="120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fld id="{FB794738-140D-472B-B9B9-F2CF639165E2}" type="slidenum">
              <a:rPr lang="en-GB" altLang="en-US" sz="1200" smtClean="0"/>
              <a:pPr eaLnBrk="1" hangingPunct="1"/>
              <a:t>38</a:t>
            </a:fld>
            <a:endParaRPr lang="en-GB" altLang="en-US" sz="1200"/>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a:t>If the patient is rambling, delusional or hallucinating tactfully disagree (if the topic is not sensitive), acknowledge the feelings expressed – ignore the content, change the subject</a:t>
            </a:r>
          </a:p>
          <a:p>
            <a:pPr eaLnBrk="1" hangingPunct="1"/>
            <a:endParaRPr lang="en-GB" altLang="en-US"/>
          </a:p>
          <a:p>
            <a:pPr eaLnBrk="1" hangingPunct="1"/>
            <a:r>
              <a:rPr lang="en-GB" altLang="en-US"/>
              <a:t>Avoid sedation </a:t>
            </a:r>
          </a:p>
          <a:p>
            <a:pPr eaLnBrk="1" hangingPunct="1"/>
            <a:r>
              <a:rPr lang="en-GB" altLang="en-US"/>
              <a:t>	– increases complications (falls, fractures, pressure sores, incontinence, increased severity of delirium) – only use if absolutely essential for treatment after non-pharmacological methods have been tried</a:t>
            </a:r>
            <a:endParaRPr lang="en-US" altLang="en-US"/>
          </a:p>
          <a:p>
            <a:pPr eaLnBrk="1" hangingPunct="1"/>
            <a:endParaRPr lang="en-GB"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fld id="{14CB117D-E42D-4F3F-BDB7-EB5CF7410D06}" type="slidenum">
              <a:rPr lang="en-GB" altLang="en-US" sz="1200" smtClean="0"/>
              <a:pPr eaLnBrk="1" hangingPunct="1"/>
              <a:t>39</a:t>
            </a:fld>
            <a:endParaRPr lang="en-GB" altLang="en-US" sz="120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a:t>Monitor for improvement or deterioration using serial CAM scores or serial assessments of the features of delirium and serial cognitive scores</a:t>
            </a:r>
          </a:p>
          <a:p>
            <a:pPr eaLnBrk="1" hangingPunct="1"/>
            <a:r>
              <a:rPr lang="en-GB" altLang="en-US"/>
              <a:t>Re-investigate if deteriorating</a:t>
            </a:r>
          </a:p>
          <a:p>
            <a:pPr eaLnBrk="1" hangingPunct="1"/>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fld id="{780BA4C1-954B-496E-8F39-C7E726FF5567}" type="slidenum">
              <a:rPr lang="en-GB" altLang="en-US" sz="1200" smtClean="0"/>
              <a:pPr eaLnBrk="1" hangingPunct="1"/>
              <a:t>9</a:t>
            </a:fld>
            <a:endParaRPr lang="en-GB" altLang="en-US" sz="120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fld id="{DCA94BFA-2683-49F0-A16A-34BACED6D03B}" type="slidenum">
              <a:rPr lang="en-GB" altLang="en-US" sz="1200" smtClean="0"/>
              <a:pPr eaLnBrk="1" hangingPunct="1"/>
              <a:t>11</a:t>
            </a:fld>
            <a:endParaRPr lang="en-GB" altLang="en-US" sz="120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fld id="{4F382E27-AE49-4A65-9737-5869021D588F}" type="slidenum">
              <a:rPr lang="en-GB" altLang="en-US" sz="1200" smtClean="0"/>
              <a:pPr eaLnBrk="1" hangingPunct="1"/>
              <a:t>12</a:t>
            </a:fld>
            <a:endParaRPr lang="en-GB" altLang="en-US" sz="1200"/>
          </a:p>
        </p:txBody>
      </p:sp>
      <p:sp>
        <p:nvSpPr>
          <p:cNvPr id="78851" name="Rectangle 2"/>
          <p:cNvSpPr>
            <a:spLocks noGrp="1" noRot="1" noChangeAspect="1" noChangeArrowheads="1" noTextEdit="1"/>
          </p:cNvSpPr>
          <p:nvPr>
            <p:ph type="sldImg"/>
          </p:nvPr>
        </p:nvSpPr>
        <p:spPr>
          <a:xfrm>
            <a:off x="1187450" y="260350"/>
            <a:ext cx="3538538" cy="2654300"/>
          </a:xfrm>
          <a:ln/>
        </p:spPr>
      </p:sp>
      <p:sp>
        <p:nvSpPr>
          <p:cNvPr id="78852" name="Rectangle 3"/>
          <p:cNvSpPr>
            <a:spLocks noGrp="1" noChangeArrowheads="1"/>
          </p:cNvSpPr>
          <p:nvPr>
            <p:ph type="body" idx="1"/>
          </p:nvPr>
        </p:nvSpPr>
        <p:spPr>
          <a:xfrm>
            <a:off x="667863" y="2980245"/>
            <a:ext cx="5487041"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a:t>Delirium can be prevented by management of the risk factors for delirium.</a:t>
            </a:r>
          </a:p>
          <a:p>
            <a:pPr eaLnBrk="1" hangingPunct="1"/>
            <a:r>
              <a:rPr lang="en-GB" altLang="en-US"/>
              <a:t>Some risk factors can obviously not be altered – age, dementia, fracture</a:t>
            </a:r>
          </a:p>
          <a:p>
            <a:pPr eaLnBrk="1" hangingPunct="1"/>
            <a:r>
              <a:rPr lang="en-GB" altLang="en-US"/>
              <a:t>This leaves shorter list of risk factors to focus on</a:t>
            </a:r>
          </a:p>
          <a:p>
            <a:pPr eaLnBrk="1" hangingPunct="1"/>
            <a:r>
              <a:rPr lang="en-GB" altLang="en-US"/>
              <a:t>The research evidence suggests that it is necessary to act on these risk factors several times a day in order to prevent delirium, rather than just once on admission. This is probably because delirium can come on quickly, over hours, and risk factors, such as dehydration, can come on after admission</a:t>
            </a:r>
          </a:p>
          <a:p>
            <a:pPr eaLnBrk="1" hangingPunct="1"/>
            <a:r>
              <a:rPr lang="en-GB" altLang="en-US"/>
              <a:t>Ask the audience to suggest some ways in which these risk factors could be modified.</a:t>
            </a:r>
          </a:p>
          <a:p>
            <a:pPr eaLnBrk="1" hangingPunct="1"/>
            <a:r>
              <a:rPr lang="en-GB" altLang="en-US"/>
              <a:t>Suggested answers are: </a:t>
            </a:r>
          </a:p>
          <a:p>
            <a:pPr eaLnBrk="1" hangingPunct="1"/>
            <a:r>
              <a:rPr lang="en-GB" altLang="en-US"/>
              <a:t>monitoring the oral fluid intake of each patient, at least for the first week of their admission</a:t>
            </a:r>
          </a:p>
          <a:p>
            <a:pPr eaLnBrk="1" hangingPunct="1"/>
            <a:r>
              <a:rPr lang="en-GB" altLang="en-US"/>
              <a:t>Make sure we offer &amp; walk the patient to the toilet every couple of hours so that they aren’t afraid of drinking</a:t>
            </a:r>
          </a:p>
          <a:p>
            <a:pPr eaLnBrk="1" hangingPunct="1"/>
            <a:r>
              <a:rPr lang="en-GB" altLang="en-US"/>
              <a:t>Giving relatives a simple chart so that they can write down what the patient has drunk whilst they have been thereAsk relatives to encourage patients to drink</a:t>
            </a:r>
          </a:p>
          <a:p>
            <a:pPr eaLnBrk="1" hangingPunct="1"/>
            <a:r>
              <a:rPr lang="en-GB" altLang="en-US"/>
              <a:t>Check spectacles and hearing aids are there and working</a:t>
            </a:r>
          </a:p>
          <a:p>
            <a:pPr eaLnBrk="1" hangingPunct="1"/>
            <a:r>
              <a:rPr lang="en-GB" altLang="en-US"/>
              <a:t>Regular re-orientation to surroundings, people and events helps to reduce disorientationStimulation of the mind will also help patients keep a grip on reality</a:t>
            </a:r>
          </a:p>
          <a:p>
            <a:pPr eaLnBrk="1" hangingPunct="1"/>
            <a:r>
              <a:rPr lang="en-GB" altLang="en-US"/>
              <a:t>Needs to be several times a day to be effective</a:t>
            </a:r>
          </a:p>
          <a:p>
            <a:pPr eaLnBrk="1" hangingPunct="1"/>
            <a:r>
              <a:rPr lang="en-GB" altLang="en-US"/>
              <a:t>Think about how to bring about stimulating interaction between patients, patients and staff and patients and visitors e.g. sitting non-infected, non-sleepy patients close together, reading to them, playing simple games with them, discussing the news with them</a:t>
            </a:r>
          </a:p>
          <a:p>
            <a:pPr eaLnBrk="1" hangingPunct="1"/>
            <a:r>
              <a:rPr lang="en-GB" altLang="en-US"/>
              <a:t>Regularly ask about pain, bowels and need for toilet</a:t>
            </a:r>
          </a:p>
          <a:p>
            <a:pPr eaLnBrk="1" hangingPunct="1"/>
            <a:r>
              <a:rPr lang="en-GB" altLang="en-US"/>
              <a:t>Review medications on admission to ward, when something new is prescribed and regularly thereafter for potential delirium triggers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fld id="{BAC1D5EB-3991-484B-8B26-226A0DBFE903}" type="slidenum">
              <a:rPr lang="en-GB" altLang="en-US" sz="1200" smtClean="0"/>
              <a:pPr eaLnBrk="1" hangingPunct="1"/>
              <a:t>13</a:t>
            </a:fld>
            <a:endParaRPr lang="en-GB" altLang="en-US" sz="120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a:t>See Appendix 1 in guidelines</a:t>
            </a:r>
          </a:p>
          <a:p>
            <a:pPr eaLnBrk="1" hangingPunct="1"/>
            <a:r>
              <a:rPr lang="en-GB" altLang="en-US"/>
              <a:t>Hospitals are very strange and busy places to patients, who are not used to them.</a:t>
            </a:r>
          </a:p>
          <a:p>
            <a:pPr eaLnBrk="1" hangingPunct="1"/>
            <a:r>
              <a:rPr lang="en-GB" altLang="en-US"/>
              <a:t>Increasing the amount of sensory information patients can take in in order to keep their grip on reality (which they lose in delirium) is also necessary to prevent delirium. You can help them with this. It will be especially helpful to patients who already have dementia.</a:t>
            </a:r>
          </a:p>
          <a:p>
            <a:pPr eaLnBrk="1" hangingPunct="1"/>
            <a:endParaRPr lang="en-GB" altLang="en-US"/>
          </a:p>
          <a:p>
            <a:pPr eaLnBrk="1" hangingPunct="1"/>
            <a:r>
              <a:rPr lang="en-GB" altLang="en-US"/>
              <a:t>Spectacles – available and clean</a:t>
            </a:r>
          </a:p>
          <a:p>
            <a:pPr eaLnBrk="1" hangingPunct="1"/>
            <a:r>
              <a:rPr lang="en-GB" altLang="en-US"/>
              <a:t>Hearing aids – available and working</a:t>
            </a:r>
          </a:p>
          <a:p>
            <a:pPr eaLnBrk="1" hangingPunct="1"/>
            <a:r>
              <a:rPr lang="en-GB" altLang="en-US"/>
              <a:t>Cognitive stimulation		</a:t>
            </a:r>
            <a:endParaRPr lang="en-US" altLang="en-US"/>
          </a:p>
          <a:p>
            <a:pPr eaLnBrk="1" hangingPunct="1"/>
            <a:r>
              <a:rPr lang="en-GB" altLang="en-US"/>
              <a:t>Regular reorientation</a:t>
            </a:r>
          </a:p>
          <a:p>
            <a:pPr eaLnBrk="1" hangingPunct="1"/>
            <a:r>
              <a:rPr lang="en-GB" altLang="en-US"/>
              <a:t>	several times a day</a:t>
            </a:r>
          </a:p>
          <a:p>
            <a:pPr eaLnBrk="1" hangingPunct="1"/>
            <a:r>
              <a:rPr lang="en-GB" altLang="en-US"/>
              <a:t>Tell patients clearly what is happening and why before you touch them, speak slowly, use eye contact</a:t>
            </a:r>
          </a:p>
          <a:p>
            <a:pPr eaLnBrk="1" hangingPunct="1"/>
            <a:r>
              <a:rPr lang="en-GB" altLang="en-US"/>
              <a:t>Encourage sleep – quiet as possible, no medications at night, mobilise during day</a:t>
            </a:r>
          </a:p>
          <a:p>
            <a:pPr eaLnBrk="1" hangingPunct="1"/>
            <a:r>
              <a:rPr lang="en-GB" altLang="en-US"/>
              <a:t>Encourage family to bring in familiar objects and visit</a:t>
            </a:r>
          </a:p>
          <a:p>
            <a:pPr eaLnBrk="1" hangingPunct="1"/>
            <a:r>
              <a:rPr lang="en-GB" altLang="en-US"/>
              <a:t>Avoid moving patients between wards or beds if possible</a:t>
            </a:r>
          </a:p>
          <a:p>
            <a:pPr eaLnBrk="1" hangingPunct="1"/>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fld id="{723CBEDA-495F-47C9-9203-7CBD534821B9}" type="slidenum">
              <a:rPr lang="en-GB" altLang="en-US" sz="1200" smtClean="0"/>
              <a:pPr eaLnBrk="1" hangingPunct="1"/>
              <a:t>22</a:t>
            </a:fld>
            <a:endParaRPr lang="en-GB" altLang="en-US" sz="120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fld id="{53F5A007-6B05-4019-AC0F-8106E0567D37}" type="slidenum">
              <a:rPr lang="en-GB" altLang="en-US" sz="1200" smtClean="0"/>
              <a:pPr eaLnBrk="1" hangingPunct="1"/>
              <a:t>23</a:t>
            </a:fld>
            <a:endParaRPr lang="en-GB" altLang="en-US" sz="120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fld id="{8A126B2B-D012-4622-A30A-4D2776DEBCC3}" type="slidenum">
              <a:rPr lang="en-GB" altLang="en-US" sz="1200" smtClean="0"/>
              <a:pPr eaLnBrk="1" hangingPunct="1"/>
              <a:t>24</a:t>
            </a:fld>
            <a:endParaRPr lang="en-GB" altLang="en-US" sz="120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fld id="{20A7D1DF-A779-4048-B183-B02265B28E50}" type="slidenum">
              <a:rPr lang="en-GB" altLang="en-US" sz="1200" smtClean="0"/>
              <a:pPr eaLnBrk="1" hangingPunct="1"/>
              <a:t>25</a:t>
            </a:fld>
            <a:endParaRPr lang="en-GB" altLang="en-US" sz="120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29B60C66-9CF7-B949-8F18-1E8516E2D3F0}" type="datetimeFigureOut">
              <a:rPr lang="en-US" smtClean="0"/>
              <a:t>7/31/2019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484B2A-9734-354C-B404-0D7A494FA9D5}" type="slidenum">
              <a:rPr lang="en-US" smtClean="0"/>
              <a:t>‹#›</a:t>
            </a:fld>
            <a:endParaRPr lang="en-US"/>
          </a:p>
        </p:txBody>
      </p:sp>
    </p:spTree>
    <p:extLst>
      <p:ext uri="{BB962C8B-B14F-4D97-AF65-F5344CB8AC3E}">
        <p14:creationId xmlns:p14="http://schemas.microsoft.com/office/powerpoint/2010/main" val="4248640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9B60C66-9CF7-B949-8F18-1E8516E2D3F0}" type="datetimeFigureOut">
              <a:rPr lang="en-US" smtClean="0"/>
              <a:t>7/31/2019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484B2A-9734-354C-B404-0D7A494FA9D5}" type="slidenum">
              <a:rPr lang="en-US" smtClean="0"/>
              <a:t>‹#›</a:t>
            </a:fld>
            <a:endParaRPr lang="en-US"/>
          </a:p>
        </p:txBody>
      </p:sp>
    </p:spTree>
    <p:extLst>
      <p:ext uri="{BB962C8B-B14F-4D97-AF65-F5344CB8AC3E}">
        <p14:creationId xmlns:p14="http://schemas.microsoft.com/office/powerpoint/2010/main" val="5107543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9B60C66-9CF7-B949-8F18-1E8516E2D3F0}" type="datetimeFigureOut">
              <a:rPr lang="en-US" smtClean="0"/>
              <a:t>7/31/2019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484B2A-9734-354C-B404-0D7A494FA9D5}" type="slidenum">
              <a:rPr lang="en-US" smtClean="0"/>
              <a:t>‹#›</a:t>
            </a:fld>
            <a:endParaRPr lang="en-US"/>
          </a:p>
        </p:txBody>
      </p:sp>
    </p:spTree>
    <p:extLst>
      <p:ext uri="{BB962C8B-B14F-4D97-AF65-F5344CB8AC3E}">
        <p14:creationId xmlns:p14="http://schemas.microsoft.com/office/powerpoint/2010/main" val="17011588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D30EE71-E7EF-4FA1-A9B9-54F23A1CEAB3}" type="slidenum">
              <a:rPr lang="en-GB"/>
              <a:pPr>
                <a:defRPr/>
              </a:pPr>
              <a:t>‹#›</a:t>
            </a:fld>
            <a:endParaRPr lang="en-GB"/>
          </a:p>
        </p:txBody>
      </p:sp>
    </p:spTree>
    <p:extLst>
      <p:ext uri="{BB962C8B-B14F-4D97-AF65-F5344CB8AC3E}">
        <p14:creationId xmlns:p14="http://schemas.microsoft.com/office/powerpoint/2010/main" val="40720418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600200"/>
            <a:ext cx="8229600" cy="4525963"/>
          </a:xfrm>
        </p:spPr>
        <p:txBody>
          <a:bodyPr/>
          <a:lstStyle/>
          <a:p>
            <a:pPr lvl="0"/>
            <a:endParaRPr lang="en-GB" noProof="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EC8661B-0895-4054-94BF-248A231A42CD}" type="slidenum">
              <a:rPr lang="en-GB"/>
              <a:pPr>
                <a:defRPr/>
              </a:pPr>
              <a:t>‹#›</a:t>
            </a:fld>
            <a:endParaRPr lang="en-GB"/>
          </a:p>
        </p:txBody>
      </p:sp>
    </p:spTree>
    <p:extLst>
      <p:ext uri="{BB962C8B-B14F-4D97-AF65-F5344CB8AC3E}">
        <p14:creationId xmlns:p14="http://schemas.microsoft.com/office/powerpoint/2010/main" val="36779731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66CC"/>
                </a:solidFill>
              </a:defRPr>
            </a:lvl1pPr>
          </a:lstStyle>
          <a:p>
            <a:r>
              <a:rPr lang="en-GB" dirty="0"/>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9B60C66-9CF7-B949-8F18-1E8516E2D3F0}" type="datetimeFigureOut">
              <a:rPr lang="en-US" smtClean="0"/>
              <a:t>7/31/2019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484B2A-9734-354C-B404-0D7A494FA9D5}" type="slidenum">
              <a:rPr lang="en-US" smtClean="0"/>
              <a:t>‹#›</a:t>
            </a:fld>
            <a:endParaRPr lang="en-US"/>
          </a:p>
        </p:txBody>
      </p:sp>
    </p:spTree>
    <p:extLst>
      <p:ext uri="{BB962C8B-B14F-4D97-AF65-F5344CB8AC3E}">
        <p14:creationId xmlns:p14="http://schemas.microsoft.com/office/powerpoint/2010/main" val="934892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29B60C66-9CF7-B949-8F18-1E8516E2D3F0}" type="datetimeFigureOut">
              <a:rPr lang="en-US" smtClean="0"/>
              <a:t>7/31/2019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484B2A-9734-354C-B404-0D7A494FA9D5}" type="slidenum">
              <a:rPr lang="en-US" smtClean="0"/>
              <a:t>‹#›</a:t>
            </a:fld>
            <a:endParaRPr lang="en-US"/>
          </a:p>
        </p:txBody>
      </p:sp>
    </p:spTree>
    <p:extLst>
      <p:ext uri="{BB962C8B-B14F-4D97-AF65-F5344CB8AC3E}">
        <p14:creationId xmlns:p14="http://schemas.microsoft.com/office/powerpoint/2010/main" val="2503135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29B60C66-9CF7-B949-8F18-1E8516E2D3F0}" type="datetimeFigureOut">
              <a:rPr lang="en-US" smtClean="0"/>
              <a:t>7/31/2019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484B2A-9734-354C-B404-0D7A494FA9D5}" type="slidenum">
              <a:rPr lang="en-US" smtClean="0"/>
              <a:t>‹#›</a:t>
            </a:fld>
            <a:endParaRPr lang="en-US"/>
          </a:p>
        </p:txBody>
      </p:sp>
    </p:spTree>
    <p:extLst>
      <p:ext uri="{BB962C8B-B14F-4D97-AF65-F5344CB8AC3E}">
        <p14:creationId xmlns:p14="http://schemas.microsoft.com/office/powerpoint/2010/main" val="1113559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9B60C66-9CF7-B949-8F18-1E8516E2D3F0}" type="datetimeFigureOut">
              <a:rPr lang="en-US" smtClean="0"/>
              <a:t>7/31/2019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484B2A-9734-354C-B404-0D7A494FA9D5}" type="slidenum">
              <a:rPr lang="en-US" smtClean="0"/>
              <a:t>‹#›</a:t>
            </a:fld>
            <a:endParaRPr lang="en-US"/>
          </a:p>
        </p:txBody>
      </p:sp>
    </p:spTree>
    <p:extLst>
      <p:ext uri="{BB962C8B-B14F-4D97-AF65-F5344CB8AC3E}">
        <p14:creationId xmlns:p14="http://schemas.microsoft.com/office/powerpoint/2010/main" val="23497636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29B60C66-9CF7-B949-8F18-1E8516E2D3F0}" type="datetimeFigureOut">
              <a:rPr lang="en-US" smtClean="0"/>
              <a:t>7/31/2019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484B2A-9734-354C-B404-0D7A494FA9D5}" type="slidenum">
              <a:rPr lang="en-US" smtClean="0"/>
              <a:t>‹#›</a:t>
            </a:fld>
            <a:endParaRPr lang="en-US"/>
          </a:p>
        </p:txBody>
      </p:sp>
    </p:spTree>
    <p:extLst>
      <p:ext uri="{BB962C8B-B14F-4D97-AF65-F5344CB8AC3E}">
        <p14:creationId xmlns:p14="http://schemas.microsoft.com/office/powerpoint/2010/main" val="2756971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B60C66-9CF7-B949-8F18-1E8516E2D3F0}" type="datetimeFigureOut">
              <a:rPr lang="en-US" smtClean="0"/>
              <a:t>7/31/2019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484B2A-9734-354C-B404-0D7A494FA9D5}" type="slidenum">
              <a:rPr lang="en-US" smtClean="0"/>
              <a:t>‹#›</a:t>
            </a:fld>
            <a:endParaRPr lang="en-US"/>
          </a:p>
        </p:txBody>
      </p:sp>
    </p:spTree>
    <p:extLst>
      <p:ext uri="{BB962C8B-B14F-4D97-AF65-F5344CB8AC3E}">
        <p14:creationId xmlns:p14="http://schemas.microsoft.com/office/powerpoint/2010/main" val="3228130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29B60C66-9CF7-B949-8F18-1E8516E2D3F0}" type="datetimeFigureOut">
              <a:rPr lang="en-US" smtClean="0"/>
              <a:t>7/31/2019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484B2A-9734-354C-B404-0D7A494FA9D5}" type="slidenum">
              <a:rPr lang="en-US" smtClean="0"/>
              <a:t>‹#›</a:t>
            </a:fld>
            <a:endParaRPr lang="en-US"/>
          </a:p>
        </p:txBody>
      </p:sp>
    </p:spTree>
    <p:extLst>
      <p:ext uri="{BB962C8B-B14F-4D97-AF65-F5344CB8AC3E}">
        <p14:creationId xmlns:p14="http://schemas.microsoft.com/office/powerpoint/2010/main" val="1671239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29B60C66-9CF7-B949-8F18-1E8516E2D3F0}" type="datetimeFigureOut">
              <a:rPr lang="en-US" smtClean="0"/>
              <a:t>7/31/2019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484B2A-9734-354C-B404-0D7A494FA9D5}" type="slidenum">
              <a:rPr lang="en-US" smtClean="0"/>
              <a:t>‹#›</a:t>
            </a:fld>
            <a:endParaRPr lang="en-US"/>
          </a:p>
        </p:txBody>
      </p:sp>
    </p:spTree>
    <p:extLst>
      <p:ext uri="{BB962C8B-B14F-4D97-AF65-F5344CB8AC3E}">
        <p14:creationId xmlns:p14="http://schemas.microsoft.com/office/powerpoint/2010/main" val="4245306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Untitled-1.jpg"/>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0"/>
            <a:ext cx="8974081" cy="68580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B60C66-9CF7-B949-8F18-1E8516E2D3F0}" type="datetimeFigureOut">
              <a:rPr lang="en-US" smtClean="0"/>
              <a:t>7/31/2019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484B2A-9734-354C-B404-0D7A494FA9D5}" type="slidenum">
              <a:rPr lang="en-US" smtClean="0"/>
              <a:t>‹#›</a:t>
            </a:fld>
            <a:endParaRPr lang="en-US"/>
          </a:p>
        </p:txBody>
      </p:sp>
    </p:spTree>
    <p:extLst>
      <p:ext uri="{BB962C8B-B14F-4D97-AF65-F5344CB8AC3E}">
        <p14:creationId xmlns:p14="http://schemas.microsoft.com/office/powerpoint/2010/main" val="34618402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457200" rtl="0" eaLnBrk="1" latinLnBrk="0" hangingPunct="1">
        <a:spcBef>
          <a:spcPct val="0"/>
        </a:spcBef>
        <a:buNone/>
        <a:defRPr sz="4400" kern="1200">
          <a:solidFill>
            <a:srgbClr val="0066CC"/>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www.youtube.com/watch?v=9QURzexhWP4"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vimeo.com/31892402?lite=1"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Poerpoint template.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3675"/>
            <a:ext cx="9235994" cy="6980256"/>
          </a:xfrm>
          <a:prstGeom prst="rect">
            <a:avLst/>
          </a:prstGeom>
        </p:spPr>
      </p:pic>
      <p:sp>
        <p:nvSpPr>
          <p:cNvPr id="6" name="TextBox 5"/>
          <p:cNvSpPr txBox="1"/>
          <p:nvPr/>
        </p:nvSpPr>
        <p:spPr>
          <a:xfrm>
            <a:off x="0" y="3851986"/>
            <a:ext cx="9144000" cy="1246495"/>
          </a:xfrm>
          <a:prstGeom prst="rect">
            <a:avLst/>
          </a:prstGeom>
          <a:noFill/>
        </p:spPr>
        <p:txBody>
          <a:bodyPr wrap="square" rtlCol="0">
            <a:spAutoFit/>
          </a:bodyPr>
          <a:lstStyle/>
          <a:p>
            <a:pPr algn="ctr"/>
            <a:r>
              <a:rPr lang="en-US" sz="4400" b="1" dirty="0">
                <a:solidFill>
                  <a:schemeClr val="bg1"/>
                </a:solidFill>
                <a:latin typeface="Arial"/>
                <a:cs typeface="Arial"/>
              </a:rPr>
              <a:t>THINK DELIRIUM!</a:t>
            </a:r>
          </a:p>
          <a:p>
            <a:pPr algn="ctr"/>
            <a:br>
              <a:rPr lang="en-US" sz="600" i="1" dirty="0">
                <a:solidFill>
                  <a:schemeClr val="bg1"/>
                </a:solidFill>
                <a:latin typeface="Arial"/>
                <a:cs typeface="Arial"/>
              </a:rPr>
            </a:br>
            <a:r>
              <a:rPr lang="en-US" sz="2500" i="1" dirty="0" err="1">
                <a:solidFill>
                  <a:schemeClr val="bg1"/>
                </a:solidFill>
                <a:latin typeface="Arial"/>
                <a:cs typeface="Arial"/>
              </a:rPr>
              <a:t>Dr</a:t>
            </a:r>
            <a:r>
              <a:rPr lang="en-US" sz="2500" i="1" dirty="0">
                <a:solidFill>
                  <a:schemeClr val="bg1"/>
                </a:solidFill>
                <a:latin typeface="Arial"/>
                <a:cs typeface="Arial"/>
              </a:rPr>
              <a:t> Lucy Hicken and </a:t>
            </a:r>
            <a:r>
              <a:rPr lang="en-US" sz="2500" i="1" dirty="0" err="1">
                <a:solidFill>
                  <a:schemeClr val="bg1"/>
                </a:solidFill>
                <a:latin typeface="Arial"/>
                <a:cs typeface="Arial"/>
              </a:rPr>
              <a:t>Dr</a:t>
            </a:r>
            <a:r>
              <a:rPr lang="en-US" sz="2500" i="1" dirty="0">
                <a:solidFill>
                  <a:schemeClr val="bg1"/>
                </a:solidFill>
                <a:latin typeface="Arial"/>
                <a:cs typeface="Arial"/>
              </a:rPr>
              <a:t> Emma Ryland</a:t>
            </a:r>
          </a:p>
        </p:txBody>
      </p:sp>
    </p:spTree>
    <p:extLst>
      <p:ext uri="{BB962C8B-B14F-4D97-AF65-F5344CB8AC3E}">
        <p14:creationId xmlns:p14="http://schemas.microsoft.com/office/powerpoint/2010/main" val="35113261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Risk factors for developing delirium</a:t>
            </a:r>
          </a:p>
        </p:txBody>
      </p:sp>
      <p:sp>
        <p:nvSpPr>
          <p:cNvPr id="3" name="Content Placeholder 2"/>
          <p:cNvSpPr>
            <a:spLocks noGrp="1"/>
          </p:cNvSpPr>
          <p:nvPr>
            <p:ph idx="1"/>
          </p:nvPr>
        </p:nvSpPr>
        <p:spPr>
          <a:xfrm>
            <a:off x="457200" y="1600200"/>
            <a:ext cx="8229600" cy="2371436"/>
          </a:xfrm>
        </p:spPr>
        <p:txBody>
          <a:bodyPr>
            <a:normAutofit fontScale="55000" lnSpcReduction="20000"/>
          </a:bodyPr>
          <a:lstStyle/>
          <a:p>
            <a:pPr lvl="0"/>
            <a:r>
              <a:rPr lang="en-GB" sz="4400" dirty="0"/>
              <a:t>Age </a:t>
            </a:r>
          </a:p>
          <a:p>
            <a:pPr lvl="0"/>
            <a:r>
              <a:rPr lang="en-GB" sz="4400" dirty="0"/>
              <a:t>Pre-existing cognitive impairment</a:t>
            </a:r>
            <a:endParaRPr lang="en-GB" sz="4400" b="1" dirty="0"/>
          </a:p>
          <a:p>
            <a:pPr lvl="0"/>
            <a:r>
              <a:rPr lang="en-GB" sz="4400" dirty="0"/>
              <a:t>Previous episode of delirium</a:t>
            </a:r>
          </a:p>
          <a:p>
            <a:pPr lvl="0"/>
            <a:r>
              <a:rPr lang="en-GB" sz="4400" dirty="0"/>
              <a:t>Current hip fracture</a:t>
            </a:r>
          </a:p>
          <a:p>
            <a:pPr lvl="0"/>
            <a:r>
              <a:rPr lang="en-GB" sz="4400" dirty="0"/>
              <a:t>Current severe physical illness</a:t>
            </a:r>
          </a:p>
          <a:p>
            <a:pPr lvl="0"/>
            <a:r>
              <a:rPr lang="en-GB" sz="4400" dirty="0"/>
              <a:t>Sensory impairment: hearing or visual</a:t>
            </a:r>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271122741"/>
              </p:ext>
            </p:extLst>
          </p:nvPr>
        </p:nvGraphicFramePr>
        <p:xfrm>
          <a:off x="3528292" y="4187378"/>
          <a:ext cx="4322618" cy="2305784"/>
        </p:xfrm>
        <a:graphic>
          <a:graphicData uri="http://schemas.openxmlformats.org/drawingml/2006/table">
            <a:tbl>
              <a:tblPr firstRow="1" firstCol="1" lastRow="1" lastCol="1" bandRow="1" bandCol="1">
                <a:tableStyleId>{5C22544A-7EE6-4342-B048-85BDC9FD1C3A}</a:tableStyleId>
              </a:tblPr>
              <a:tblGrid>
                <a:gridCol w="3533216">
                  <a:extLst>
                    <a:ext uri="{9D8B030D-6E8A-4147-A177-3AD203B41FA5}">
                      <a16:colId xmlns:a16="http://schemas.microsoft.com/office/drawing/2014/main" val="20000"/>
                    </a:ext>
                  </a:extLst>
                </a:gridCol>
                <a:gridCol w="789402">
                  <a:extLst>
                    <a:ext uri="{9D8B030D-6E8A-4147-A177-3AD203B41FA5}">
                      <a16:colId xmlns:a16="http://schemas.microsoft.com/office/drawing/2014/main" val="20001"/>
                    </a:ext>
                  </a:extLst>
                </a:gridCol>
              </a:tblGrid>
              <a:tr h="585294">
                <a:tc>
                  <a:txBody>
                    <a:bodyPr/>
                    <a:lstStyle/>
                    <a:p>
                      <a:pPr algn="l">
                        <a:lnSpc>
                          <a:spcPct val="115000"/>
                        </a:lnSpc>
                        <a:spcAft>
                          <a:spcPts val="0"/>
                        </a:spcAft>
                      </a:pPr>
                      <a:r>
                        <a:rPr lang="en-US" sz="1200" dirty="0">
                          <a:effectLst/>
                        </a:rPr>
                        <a:t>Please complete Delirium Care Pathway for patient with </a:t>
                      </a:r>
                      <a:r>
                        <a:rPr lang="en-US" sz="1200" u="sng" dirty="0">
                          <a:effectLst/>
                        </a:rPr>
                        <a:t>ANY ONE OF</a:t>
                      </a:r>
                      <a:r>
                        <a:rPr lang="en-US" sz="1200" dirty="0">
                          <a:effectLst/>
                        </a:rPr>
                        <a:t>:</a:t>
                      </a:r>
                      <a:endParaRPr lang="en-GB" sz="12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US" sz="1000">
                          <a:effectLst/>
                        </a:rPr>
                        <a:t>Tick</a:t>
                      </a:r>
                      <a:endParaRPr lang="en-GB" sz="110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283799">
                <a:tc>
                  <a:txBody>
                    <a:bodyPr/>
                    <a:lstStyle/>
                    <a:p>
                      <a:pPr algn="l">
                        <a:lnSpc>
                          <a:spcPct val="115000"/>
                        </a:lnSpc>
                        <a:spcAft>
                          <a:spcPts val="0"/>
                        </a:spcAft>
                      </a:pPr>
                      <a:r>
                        <a:rPr lang="en-US" sz="1200" dirty="0">
                          <a:effectLst/>
                        </a:rPr>
                        <a:t>Age 65 years or older </a:t>
                      </a:r>
                      <a:endParaRPr lang="en-GB" sz="1200" dirty="0">
                        <a:effectLst/>
                        <a:latin typeface="Calibri"/>
                        <a:ea typeface="Calibri"/>
                        <a:cs typeface="Times New Roman"/>
                      </a:endParaRPr>
                    </a:p>
                  </a:txBody>
                  <a:tcPr marL="68580" marR="68580" marT="0" marB="0"/>
                </a:tc>
                <a:tc>
                  <a:txBody>
                    <a:bodyPr/>
                    <a:lstStyle/>
                    <a:p>
                      <a:pPr algn="l">
                        <a:lnSpc>
                          <a:spcPct val="115000"/>
                        </a:lnSpc>
                        <a:spcAft>
                          <a:spcPts val="0"/>
                        </a:spcAft>
                      </a:pPr>
                      <a:r>
                        <a:rPr lang="en-US" sz="1000">
                          <a:effectLst/>
                        </a:rPr>
                        <a:t> </a:t>
                      </a:r>
                      <a:endParaRPr lang="en-GB" sz="110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283799">
                <a:tc>
                  <a:txBody>
                    <a:bodyPr/>
                    <a:lstStyle/>
                    <a:p>
                      <a:pPr algn="l">
                        <a:lnSpc>
                          <a:spcPct val="115000"/>
                        </a:lnSpc>
                        <a:spcAft>
                          <a:spcPts val="0"/>
                        </a:spcAft>
                      </a:pPr>
                      <a:r>
                        <a:rPr lang="en-US" sz="1200" dirty="0">
                          <a:effectLst/>
                        </a:rPr>
                        <a:t>Dementia or AMT score &lt;8/10</a:t>
                      </a:r>
                      <a:endParaRPr lang="en-GB" sz="1200" dirty="0">
                        <a:effectLst/>
                        <a:latin typeface="Calibri"/>
                        <a:ea typeface="Calibri"/>
                        <a:cs typeface="Times New Roman"/>
                      </a:endParaRPr>
                    </a:p>
                  </a:txBody>
                  <a:tcPr marL="68580" marR="68580" marT="0" marB="0"/>
                </a:tc>
                <a:tc>
                  <a:txBody>
                    <a:bodyPr/>
                    <a:lstStyle/>
                    <a:p>
                      <a:pPr algn="l">
                        <a:lnSpc>
                          <a:spcPct val="115000"/>
                        </a:lnSpc>
                        <a:spcAft>
                          <a:spcPts val="0"/>
                        </a:spcAft>
                      </a:pPr>
                      <a:r>
                        <a:rPr lang="en-US" sz="1000">
                          <a:effectLst/>
                        </a:rPr>
                        <a:t> </a:t>
                      </a:r>
                      <a:endParaRPr lang="en-GB" sz="110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283799">
                <a:tc>
                  <a:txBody>
                    <a:bodyPr/>
                    <a:lstStyle/>
                    <a:p>
                      <a:pPr algn="l">
                        <a:lnSpc>
                          <a:spcPct val="115000"/>
                        </a:lnSpc>
                        <a:spcAft>
                          <a:spcPts val="0"/>
                        </a:spcAft>
                      </a:pPr>
                      <a:r>
                        <a:rPr lang="en-US" sz="1200" dirty="0">
                          <a:effectLst/>
                        </a:rPr>
                        <a:t>Current hip fracture </a:t>
                      </a:r>
                      <a:endParaRPr lang="en-GB" sz="1200" dirty="0">
                        <a:effectLst/>
                        <a:latin typeface="Calibri"/>
                        <a:ea typeface="Calibri"/>
                        <a:cs typeface="Times New Roman"/>
                      </a:endParaRPr>
                    </a:p>
                  </a:txBody>
                  <a:tcPr marL="68580" marR="68580" marT="0" marB="0"/>
                </a:tc>
                <a:tc>
                  <a:txBody>
                    <a:bodyPr/>
                    <a:lstStyle/>
                    <a:p>
                      <a:pPr algn="l">
                        <a:lnSpc>
                          <a:spcPct val="115000"/>
                        </a:lnSpc>
                        <a:spcAft>
                          <a:spcPts val="0"/>
                        </a:spcAft>
                      </a:pPr>
                      <a:r>
                        <a:rPr lang="en-US" sz="1000">
                          <a:effectLst/>
                        </a:rPr>
                        <a:t> </a:t>
                      </a:r>
                      <a:endParaRPr lang="en-GB" sz="110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585294">
                <a:tc>
                  <a:txBody>
                    <a:bodyPr/>
                    <a:lstStyle/>
                    <a:p>
                      <a:pPr algn="l">
                        <a:lnSpc>
                          <a:spcPct val="115000"/>
                        </a:lnSpc>
                        <a:spcAft>
                          <a:spcPts val="0"/>
                        </a:spcAft>
                      </a:pPr>
                      <a:r>
                        <a:rPr lang="en-US" sz="1200" dirty="0">
                          <a:effectLst/>
                        </a:rPr>
                        <a:t>Severe illness (a clinical condition that is deteriorating or is at risk of deterioration) </a:t>
                      </a:r>
                      <a:endParaRPr lang="en-GB" sz="1200" dirty="0">
                        <a:effectLst/>
                        <a:latin typeface="Calibri"/>
                        <a:ea typeface="Calibri"/>
                        <a:cs typeface="Times New Roman"/>
                      </a:endParaRPr>
                    </a:p>
                  </a:txBody>
                  <a:tcPr marL="68580" marR="68580" marT="0" marB="0"/>
                </a:tc>
                <a:tc>
                  <a:txBody>
                    <a:bodyPr/>
                    <a:lstStyle/>
                    <a:p>
                      <a:pPr algn="l">
                        <a:lnSpc>
                          <a:spcPct val="115000"/>
                        </a:lnSpc>
                        <a:spcAft>
                          <a:spcPts val="0"/>
                        </a:spcAft>
                      </a:pPr>
                      <a:r>
                        <a:rPr lang="en-US" sz="1000">
                          <a:effectLst/>
                        </a:rPr>
                        <a:t> </a:t>
                      </a:r>
                      <a:endParaRPr lang="en-GB" sz="1100">
                        <a:effectLst/>
                        <a:latin typeface="Calibri"/>
                        <a:ea typeface="Calibri"/>
                        <a:cs typeface="Times New Roman"/>
                      </a:endParaRPr>
                    </a:p>
                  </a:txBody>
                  <a:tcPr marL="68580" marR="68580" marT="0" marB="0"/>
                </a:tc>
                <a:extLst>
                  <a:ext uri="{0D108BD9-81ED-4DB2-BD59-A6C34878D82A}">
                    <a16:rowId xmlns:a16="http://schemas.microsoft.com/office/drawing/2014/main" val="10004"/>
                  </a:ext>
                </a:extLst>
              </a:tr>
              <a:tr h="283799">
                <a:tc>
                  <a:txBody>
                    <a:bodyPr/>
                    <a:lstStyle/>
                    <a:p>
                      <a:pPr algn="l">
                        <a:lnSpc>
                          <a:spcPct val="115000"/>
                        </a:lnSpc>
                        <a:spcAft>
                          <a:spcPts val="0"/>
                        </a:spcAft>
                      </a:pPr>
                      <a:r>
                        <a:rPr lang="en-US" sz="1000">
                          <a:effectLst/>
                        </a:rPr>
                        <a:t>Delirium present</a:t>
                      </a:r>
                      <a:endParaRPr lang="en-GB" sz="1100">
                        <a:effectLst/>
                        <a:latin typeface="Calibri"/>
                        <a:ea typeface="Calibri"/>
                        <a:cs typeface="Times New Roman"/>
                      </a:endParaRPr>
                    </a:p>
                  </a:txBody>
                  <a:tcPr marL="68580" marR="68580" marT="0" marB="0"/>
                </a:tc>
                <a:tc>
                  <a:txBody>
                    <a:bodyPr/>
                    <a:lstStyle/>
                    <a:p>
                      <a:pPr algn="l">
                        <a:lnSpc>
                          <a:spcPct val="115000"/>
                        </a:lnSpc>
                        <a:spcAft>
                          <a:spcPts val="0"/>
                        </a:spcAft>
                      </a:pPr>
                      <a:r>
                        <a:rPr lang="en-US" sz="1000" dirty="0">
                          <a:effectLst/>
                        </a:rPr>
                        <a:t> </a:t>
                      </a:r>
                      <a:endParaRPr lang="en-GB"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1147089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rmAutofit fontScale="90000"/>
          </a:bodyPr>
          <a:lstStyle/>
          <a:p>
            <a:pPr eaLnBrk="1" hangingPunct="1"/>
            <a:r>
              <a:rPr lang="en-GB" altLang="en-US"/>
              <a:t>Interaction of Risk Factors and Precipitants</a:t>
            </a:r>
          </a:p>
        </p:txBody>
      </p:sp>
      <p:sp>
        <p:nvSpPr>
          <p:cNvPr id="39939" name="Rectangle 3"/>
          <p:cNvSpPr>
            <a:spLocks noGrp="1" noChangeArrowheads="1"/>
          </p:cNvSpPr>
          <p:nvPr>
            <p:ph type="body" idx="1"/>
          </p:nvPr>
        </p:nvSpPr>
        <p:spPr>
          <a:xfrm>
            <a:off x="457200" y="1916113"/>
            <a:ext cx="8229600" cy="4210050"/>
          </a:xfrm>
        </p:spPr>
        <p:txBody>
          <a:bodyPr/>
          <a:lstStyle/>
          <a:p>
            <a:pPr eaLnBrk="1" hangingPunct="1"/>
            <a:r>
              <a:rPr lang="en-GB" altLang="en-US"/>
              <a:t>More risk factors = more vulnerable</a:t>
            </a:r>
          </a:p>
          <a:p>
            <a:pPr eaLnBrk="1" hangingPunct="1"/>
            <a:endParaRPr lang="en-GB" altLang="en-US"/>
          </a:p>
          <a:p>
            <a:pPr eaLnBrk="1" hangingPunct="1"/>
            <a:r>
              <a:rPr lang="en-GB" altLang="en-US"/>
              <a:t>Possess more risk factors</a:t>
            </a:r>
          </a:p>
          <a:p>
            <a:pPr eaLnBrk="1" hangingPunct="1"/>
            <a:endParaRPr lang="en-GB" altLang="en-US"/>
          </a:p>
          <a:p>
            <a:pPr eaLnBrk="1" hangingPunct="1"/>
            <a:r>
              <a:rPr lang="en-GB" altLang="en-US"/>
              <a:t>Only need minor precipitant to initiate episode of delirium</a:t>
            </a:r>
          </a:p>
          <a:p>
            <a:pPr eaLnBrk="1" hangingPunct="1"/>
            <a:endParaRPr lang="en-GB" altLang="en-US"/>
          </a:p>
        </p:txBody>
      </p:sp>
      <p:sp>
        <p:nvSpPr>
          <p:cNvPr id="39940" name="Line 4"/>
          <p:cNvSpPr>
            <a:spLocks noChangeShapeType="1"/>
          </p:cNvSpPr>
          <p:nvPr/>
        </p:nvSpPr>
        <p:spPr bwMode="auto">
          <a:xfrm>
            <a:off x="3132138" y="3716338"/>
            <a:ext cx="0" cy="431800"/>
          </a:xfrm>
          <a:prstGeom prst="line">
            <a:avLst/>
          </a:prstGeom>
          <a:noFill/>
          <a:ln w="3810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en-GB"/>
          </a:p>
        </p:txBody>
      </p:sp>
    </p:spTree>
    <p:extLst>
      <p:ext uri="{BB962C8B-B14F-4D97-AF65-F5344CB8AC3E}">
        <p14:creationId xmlns:p14="http://schemas.microsoft.com/office/powerpoint/2010/main" val="4435389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274638"/>
            <a:ext cx="8291513" cy="1641475"/>
          </a:xfrm>
        </p:spPr>
        <p:txBody>
          <a:bodyPr/>
          <a:lstStyle/>
          <a:p>
            <a:pPr eaLnBrk="1" hangingPunct="1"/>
            <a:r>
              <a:rPr lang="en-GB" altLang="en-US"/>
              <a:t>Prevent delirium by managing delirium risk factors</a:t>
            </a:r>
            <a:endParaRPr lang="en-US" altLang="en-US"/>
          </a:p>
        </p:txBody>
      </p:sp>
      <p:graphicFrame>
        <p:nvGraphicFramePr>
          <p:cNvPr id="53281" name="Group 33"/>
          <p:cNvGraphicFramePr>
            <a:graphicFrameLocks noGrp="1"/>
          </p:cNvGraphicFramePr>
          <p:nvPr>
            <p:ph type="tbl" idx="1"/>
          </p:nvPr>
        </p:nvGraphicFramePr>
        <p:xfrm>
          <a:off x="468313" y="2060575"/>
          <a:ext cx="8229600" cy="4232388"/>
        </p:xfrm>
        <a:graphic>
          <a:graphicData uri="http://schemas.openxmlformats.org/drawingml/2006/table">
            <a:tbl>
              <a:tblPr/>
              <a:tblGrid>
                <a:gridCol w="3754437">
                  <a:extLst>
                    <a:ext uri="{9D8B030D-6E8A-4147-A177-3AD203B41FA5}">
                      <a16:colId xmlns:a16="http://schemas.microsoft.com/office/drawing/2014/main" val="20000"/>
                    </a:ext>
                  </a:extLst>
                </a:gridCol>
                <a:gridCol w="4475163">
                  <a:extLst>
                    <a:ext uri="{9D8B030D-6E8A-4147-A177-3AD203B41FA5}">
                      <a16:colId xmlns:a16="http://schemas.microsoft.com/office/drawing/2014/main" val="20001"/>
                    </a:ext>
                  </a:extLst>
                </a:gridCol>
              </a:tblGrid>
              <a:tr h="4872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0" i="0" u="none" strike="noStrike" cap="none" normalizeH="0" baseline="0">
                          <a:ln>
                            <a:noFill/>
                          </a:ln>
                          <a:solidFill>
                            <a:schemeClr val="tx1"/>
                          </a:solidFill>
                          <a:effectLst/>
                          <a:latin typeface="Arial" charset="0"/>
                          <a:cs typeface="Arial" charset="0"/>
                        </a:rPr>
                        <a:t>Unchangeable risk factors</a:t>
                      </a:r>
                      <a:endParaRPr kumimoji="0" lang="en-US" sz="2400" b="0" i="0" u="none" strike="noStrike" cap="none" normalizeH="0" baseline="0">
                        <a:ln>
                          <a:noFill/>
                        </a:ln>
                        <a:solidFill>
                          <a:schemeClr val="tx1"/>
                        </a:solidFill>
                        <a:effectLst/>
                        <a:latin typeface="Arial" charset="0"/>
                        <a:cs typeface="Arial" charset="0"/>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DC1E"/>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0" i="0" u="none" strike="noStrike" cap="none" normalizeH="0" baseline="0">
                          <a:ln>
                            <a:noFill/>
                          </a:ln>
                          <a:solidFill>
                            <a:schemeClr val="tx1"/>
                          </a:solidFill>
                          <a:effectLst/>
                          <a:latin typeface="Arial Black" pitchFamily="34" charset="0"/>
                          <a:cs typeface="Arial" charset="0"/>
                        </a:rPr>
                        <a:t>Manageable risk factors</a:t>
                      </a:r>
                      <a:endParaRPr kumimoji="0" lang="en-US" sz="2400" b="0" i="0" u="none" strike="noStrike" cap="none" normalizeH="0" baseline="0">
                        <a:ln>
                          <a:noFill/>
                        </a:ln>
                        <a:solidFill>
                          <a:schemeClr val="tx1"/>
                        </a:solidFill>
                        <a:effectLst/>
                        <a:latin typeface="Arial Black" pitchFamily="34" charset="0"/>
                        <a:cs typeface="Arial" charset="0"/>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DC1E"/>
                    </a:solidFill>
                  </a:tcPr>
                </a:tc>
                <a:extLst>
                  <a:ext uri="{0D108BD9-81ED-4DB2-BD59-A6C34878D82A}">
                    <a16:rowId xmlns:a16="http://schemas.microsoft.com/office/drawing/2014/main" val="10000"/>
                  </a:ext>
                </a:extLst>
              </a:tr>
              <a:tr h="4872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0" i="0" u="none" strike="noStrike" cap="none" normalizeH="0" baseline="0">
                          <a:ln>
                            <a:noFill/>
                          </a:ln>
                          <a:solidFill>
                            <a:schemeClr val="tx1"/>
                          </a:solidFill>
                          <a:effectLst/>
                          <a:latin typeface="Arial" charset="0"/>
                          <a:cs typeface="Arial" charset="0"/>
                        </a:rPr>
                        <a:t>Older age</a:t>
                      </a:r>
                      <a:endParaRPr kumimoji="0" lang="en-US" sz="2400" b="0" i="0" u="none" strike="noStrike" cap="none" normalizeH="0" baseline="0">
                        <a:ln>
                          <a:noFill/>
                        </a:ln>
                        <a:solidFill>
                          <a:schemeClr val="tx1"/>
                        </a:solidFill>
                        <a:effectLst/>
                        <a:latin typeface="Arial" charset="0"/>
                        <a:cs typeface="Arial" charset="0"/>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DC1E"/>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0" i="0" u="none" strike="noStrike" cap="none" normalizeH="0" baseline="0">
                          <a:ln>
                            <a:noFill/>
                          </a:ln>
                          <a:solidFill>
                            <a:schemeClr val="tx1"/>
                          </a:solidFill>
                          <a:effectLst/>
                          <a:latin typeface="Arial Black" pitchFamily="34" charset="0"/>
                          <a:cs typeface="Arial" charset="0"/>
                        </a:rPr>
                        <a:t>Drugs /medications</a:t>
                      </a:r>
                      <a:endParaRPr kumimoji="0" lang="en-US" sz="2400" b="0" i="0" u="none" strike="noStrike" cap="none" normalizeH="0" baseline="0">
                        <a:ln>
                          <a:noFill/>
                        </a:ln>
                        <a:solidFill>
                          <a:schemeClr val="tx1"/>
                        </a:solidFill>
                        <a:effectLst/>
                        <a:latin typeface="Arial Black" pitchFamily="34" charset="0"/>
                        <a:cs typeface="Arial" charset="0"/>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DC1E"/>
                    </a:solidFill>
                  </a:tcPr>
                </a:tc>
                <a:extLst>
                  <a:ext uri="{0D108BD9-81ED-4DB2-BD59-A6C34878D82A}">
                    <a16:rowId xmlns:a16="http://schemas.microsoft.com/office/drawing/2014/main" val="10001"/>
                  </a:ext>
                </a:extLst>
              </a:tr>
              <a:tr h="4872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0" i="0" u="none" strike="noStrike" cap="none" normalizeH="0" baseline="0">
                          <a:ln>
                            <a:noFill/>
                          </a:ln>
                          <a:solidFill>
                            <a:schemeClr val="tx1"/>
                          </a:solidFill>
                          <a:effectLst/>
                          <a:latin typeface="Arial" charset="0"/>
                          <a:cs typeface="Arial" charset="0"/>
                        </a:rPr>
                        <a:t>Dementia</a:t>
                      </a:r>
                      <a:endParaRPr kumimoji="0" lang="en-US" sz="2400" b="0" i="0" u="none" strike="noStrike" cap="none" normalizeH="0" baseline="0">
                        <a:ln>
                          <a:noFill/>
                        </a:ln>
                        <a:solidFill>
                          <a:schemeClr val="tx1"/>
                        </a:solidFill>
                        <a:effectLst/>
                        <a:latin typeface="Arial" charset="0"/>
                        <a:cs typeface="Arial" charset="0"/>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DC1E"/>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0" i="0" u="none" strike="noStrike" cap="none" normalizeH="0" baseline="0">
                          <a:ln>
                            <a:noFill/>
                          </a:ln>
                          <a:solidFill>
                            <a:schemeClr val="tx1"/>
                          </a:solidFill>
                          <a:effectLst/>
                          <a:latin typeface="Arial Black" pitchFamily="34" charset="0"/>
                          <a:cs typeface="Arial" charset="0"/>
                        </a:rPr>
                        <a:t>Dehydration</a:t>
                      </a:r>
                      <a:endParaRPr kumimoji="0" lang="en-US" sz="2400" b="0" i="0" u="none" strike="noStrike" cap="none" normalizeH="0" baseline="0">
                        <a:ln>
                          <a:noFill/>
                        </a:ln>
                        <a:solidFill>
                          <a:schemeClr val="tx1"/>
                        </a:solidFill>
                        <a:effectLst/>
                        <a:latin typeface="Arial Black" pitchFamily="34" charset="0"/>
                        <a:cs typeface="Arial" charset="0"/>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DC1E"/>
                    </a:solidFill>
                  </a:tcPr>
                </a:tc>
                <a:extLst>
                  <a:ext uri="{0D108BD9-81ED-4DB2-BD59-A6C34878D82A}">
                    <a16:rowId xmlns:a16="http://schemas.microsoft.com/office/drawing/2014/main" val="10002"/>
                  </a:ext>
                </a:extLst>
              </a:tr>
              <a:tr h="4872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0" i="0" u="none" strike="noStrike" cap="none" normalizeH="0" baseline="0">
                          <a:ln>
                            <a:noFill/>
                          </a:ln>
                          <a:solidFill>
                            <a:schemeClr val="tx1"/>
                          </a:solidFill>
                          <a:effectLst/>
                          <a:latin typeface="Arial" charset="0"/>
                          <a:cs typeface="Arial" charset="0"/>
                        </a:rPr>
                        <a:t>Pre-hospital fracture</a:t>
                      </a:r>
                      <a:endParaRPr kumimoji="0" lang="en-US" sz="2400" b="0" i="0" u="none" strike="noStrike" cap="none" normalizeH="0" baseline="0">
                        <a:ln>
                          <a:noFill/>
                        </a:ln>
                        <a:solidFill>
                          <a:schemeClr val="tx1"/>
                        </a:solidFill>
                        <a:effectLst/>
                        <a:latin typeface="Arial" charset="0"/>
                        <a:cs typeface="Arial" charset="0"/>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DC1E"/>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0" i="0" u="none" strike="noStrike" cap="none" normalizeH="0" baseline="0">
                          <a:ln>
                            <a:noFill/>
                          </a:ln>
                          <a:solidFill>
                            <a:schemeClr val="tx1"/>
                          </a:solidFill>
                          <a:effectLst/>
                          <a:latin typeface="Arial Black" pitchFamily="34" charset="0"/>
                          <a:cs typeface="Arial" charset="0"/>
                        </a:rPr>
                        <a:t>Pain</a:t>
                      </a:r>
                      <a:endParaRPr kumimoji="0" lang="en-US" sz="2400" b="0" i="0" u="none" strike="noStrike" cap="none" normalizeH="0" baseline="0">
                        <a:ln>
                          <a:noFill/>
                        </a:ln>
                        <a:solidFill>
                          <a:schemeClr val="tx1"/>
                        </a:solidFill>
                        <a:effectLst/>
                        <a:latin typeface="Arial Black" pitchFamily="34" charset="0"/>
                        <a:cs typeface="Arial" charset="0"/>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DC1E"/>
                    </a:solidFill>
                  </a:tcPr>
                </a:tc>
                <a:extLst>
                  <a:ext uri="{0D108BD9-81ED-4DB2-BD59-A6C34878D82A}">
                    <a16:rowId xmlns:a16="http://schemas.microsoft.com/office/drawing/2014/main" val="10003"/>
                  </a:ext>
                </a:extLst>
              </a:tr>
              <a:tr h="4872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cs typeface="Arial" charset="0"/>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DC1E"/>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0" i="0" u="none" strike="noStrike" cap="none" normalizeH="0" baseline="0">
                          <a:ln>
                            <a:noFill/>
                          </a:ln>
                          <a:solidFill>
                            <a:schemeClr val="tx1"/>
                          </a:solidFill>
                          <a:effectLst/>
                          <a:latin typeface="Arial Black" pitchFamily="34" charset="0"/>
                          <a:cs typeface="Arial" charset="0"/>
                        </a:rPr>
                        <a:t>Disorientation</a:t>
                      </a:r>
                      <a:endParaRPr kumimoji="0" lang="en-US" sz="2400" b="0" i="0" u="none" strike="noStrike" cap="none" normalizeH="0" baseline="0">
                        <a:ln>
                          <a:noFill/>
                        </a:ln>
                        <a:solidFill>
                          <a:schemeClr val="tx1"/>
                        </a:solidFill>
                        <a:effectLst/>
                        <a:latin typeface="Arial Black" pitchFamily="34" charset="0"/>
                        <a:cs typeface="Arial" charset="0"/>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DC1E"/>
                    </a:solidFill>
                  </a:tcPr>
                </a:tc>
                <a:extLst>
                  <a:ext uri="{0D108BD9-81ED-4DB2-BD59-A6C34878D82A}">
                    <a16:rowId xmlns:a16="http://schemas.microsoft.com/office/drawing/2014/main" val="10004"/>
                  </a:ext>
                </a:extLst>
              </a:tr>
              <a:tr h="4872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cs typeface="Arial" charset="0"/>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DC1E"/>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0" i="0" u="none" strike="noStrike" cap="none" normalizeH="0" baseline="0">
                          <a:ln>
                            <a:noFill/>
                          </a:ln>
                          <a:solidFill>
                            <a:schemeClr val="tx1"/>
                          </a:solidFill>
                          <a:effectLst/>
                          <a:latin typeface="Arial Black" pitchFamily="34" charset="0"/>
                          <a:cs typeface="Arial" charset="0"/>
                        </a:rPr>
                        <a:t>Reduced mobility</a:t>
                      </a:r>
                      <a:endParaRPr kumimoji="0" lang="en-US" sz="2400" b="0" i="0" u="none" strike="noStrike" cap="none" normalizeH="0" baseline="0">
                        <a:ln>
                          <a:noFill/>
                        </a:ln>
                        <a:solidFill>
                          <a:schemeClr val="tx1"/>
                        </a:solidFill>
                        <a:effectLst/>
                        <a:latin typeface="Arial Black" pitchFamily="34" charset="0"/>
                        <a:cs typeface="Arial" charset="0"/>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DC1E"/>
                    </a:solidFill>
                  </a:tcPr>
                </a:tc>
                <a:extLst>
                  <a:ext uri="{0D108BD9-81ED-4DB2-BD59-A6C34878D82A}">
                    <a16:rowId xmlns:a16="http://schemas.microsoft.com/office/drawing/2014/main" val="10005"/>
                  </a:ext>
                </a:extLst>
              </a:tr>
              <a:tr h="48570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cs typeface="Arial" charset="0"/>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DC1E"/>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0" i="0" u="none" strike="noStrike" cap="none" normalizeH="0" baseline="0">
                          <a:ln>
                            <a:noFill/>
                          </a:ln>
                          <a:solidFill>
                            <a:schemeClr val="tx1"/>
                          </a:solidFill>
                          <a:effectLst/>
                          <a:latin typeface="Arial Black" pitchFamily="34" charset="0"/>
                          <a:cs typeface="Arial" charset="0"/>
                        </a:rPr>
                        <a:t>Constipation</a:t>
                      </a:r>
                      <a:endParaRPr kumimoji="0" lang="en-US" sz="2400" b="0" i="0" u="none" strike="noStrike" cap="none" normalizeH="0" baseline="0">
                        <a:ln>
                          <a:noFill/>
                        </a:ln>
                        <a:solidFill>
                          <a:schemeClr val="tx1"/>
                        </a:solidFill>
                        <a:effectLst/>
                        <a:latin typeface="Arial Black" pitchFamily="34" charset="0"/>
                        <a:cs typeface="Arial" charset="0"/>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6DC1E"/>
                    </a:solidFill>
                  </a:tcPr>
                </a:tc>
                <a:extLst>
                  <a:ext uri="{0D108BD9-81ED-4DB2-BD59-A6C34878D82A}">
                    <a16:rowId xmlns:a16="http://schemas.microsoft.com/office/drawing/2014/main" val="10006"/>
                  </a:ext>
                </a:extLst>
              </a:tr>
              <a:tr h="8228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cs typeface="Arial" charset="0"/>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6DC1E"/>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0" i="0" u="none" strike="noStrike" cap="none" normalizeH="0" baseline="0">
                          <a:ln>
                            <a:noFill/>
                          </a:ln>
                          <a:solidFill>
                            <a:schemeClr val="tx1"/>
                          </a:solidFill>
                          <a:effectLst/>
                          <a:latin typeface="Arial Black" pitchFamily="34" charset="0"/>
                          <a:cs typeface="Arial" charset="0"/>
                        </a:rPr>
                        <a:t>Visual &amp; hearing impairment</a:t>
                      </a:r>
                      <a:endParaRPr kumimoji="0" lang="en-US" sz="2400" b="0" i="0" u="none" strike="noStrike" cap="none" normalizeH="0" baseline="0">
                        <a:ln>
                          <a:noFill/>
                        </a:ln>
                        <a:solidFill>
                          <a:schemeClr val="tx1"/>
                        </a:solidFill>
                        <a:effectLst/>
                        <a:latin typeface="Arial Black" pitchFamily="34" charset="0"/>
                        <a:cs typeface="Arial" charset="0"/>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6DC1E"/>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480221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539750" y="113868"/>
            <a:ext cx="8229600" cy="1143000"/>
          </a:xfrm>
        </p:spPr>
        <p:txBody>
          <a:bodyPr>
            <a:normAutofit fontScale="90000"/>
          </a:bodyPr>
          <a:lstStyle/>
          <a:p>
            <a:pPr eaLnBrk="1" hangingPunct="1"/>
            <a:r>
              <a:rPr lang="en-GB" altLang="en-US" sz="3600" b="1" dirty="0"/>
              <a:t>Prevent delirium by improving sensory environment</a:t>
            </a:r>
          </a:p>
        </p:txBody>
      </p:sp>
      <p:sp>
        <p:nvSpPr>
          <p:cNvPr id="41987" name="Rectangle 3"/>
          <p:cNvSpPr>
            <a:spLocks noGrp="1" noChangeArrowheads="1"/>
          </p:cNvSpPr>
          <p:nvPr>
            <p:ph type="body" idx="1"/>
          </p:nvPr>
        </p:nvSpPr>
        <p:spPr>
          <a:xfrm>
            <a:off x="539750" y="1268413"/>
            <a:ext cx="8229600" cy="5300662"/>
          </a:xfrm>
        </p:spPr>
        <p:txBody>
          <a:bodyPr/>
          <a:lstStyle/>
          <a:p>
            <a:pPr eaLnBrk="1" hangingPunct="1">
              <a:lnSpc>
                <a:spcPct val="80000"/>
              </a:lnSpc>
            </a:pPr>
            <a:r>
              <a:rPr lang="en-GB" altLang="en-US" sz="2800" dirty="0"/>
              <a:t>Spectacles – available and clean</a:t>
            </a:r>
          </a:p>
          <a:p>
            <a:pPr eaLnBrk="1" hangingPunct="1">
              <a:lnSpc>
                <a:spcPct val="80000"/>
              </a:lnSpc>
            </a:pPr>
            <a:r>
              <a:rPr lang="en-GB" altLang="en-US" sz="2800" dirty="0"/>
              <a:t>Hearing aids – available and working</a:t>
            </a:r>
          </a:p>
          <a:p>
            <a:pPr eaLnBrk="1" hangingPunct="1">
              <a:lnSpc>
                <a:spcPct val="80000"/>
              </a:lnSpc>
            </a:pPr>
            <a:r>
              <a:rPr lang="en-GB" altLang="en-US" sz="2800" dirty="0"/>
              <a:t>Cognitive stimulation		</a:t>
            </a:r>
            <a:endParaRPr lang="en-US" altLang="en-US" sz="2800" dirty="0"/>
          </a:p>
          <a:p>
            <a:pPr eaLnBrk="1" hangingPunct="1">
              <a:lnSpc>
                <a:spcPct val="80000"/>
              </a:lnSpc>
            </a:pPr>
            <a:r>
              <a:rPr lang="en-GB" altLang="en-US" sz="2800" dirty="0"/>
              <a:t>Regular reorientation</a:t>
            </a:r>
          </a:p>
          <a:p>
            <a:pPr eaLnBrk="1" hangingPunct="1">
              <a:lnSpc>
                <a:spcPct val="80000"/>
              </a:lnSpc>
              <a:buFontTx/>
              <a:buNone/>
            </a:pPr>
            <a:r>
              <a:rPr lang="en-GB" altLang="en-US" sz="2800" dirty="0"/>
              <a:t>	several times a day</a:t>
            </a:r>
          </a:p>
          <a:p>
            <a:pPr eaLnBrk="1" hangingPunct="1">
              <a:lnSpc>
                <a:spcPct val="80000"/>
              </a:lnSpc>
            </a:pPr>
            <a:r>
              <a:rPr lang="en-GB" altLang="en-US" sz="2800" dirty="0"/>
              <a:t>Tell patients clearly what is happening and why </a:t>
            </a:r>
            <a:r>
              <a:rPr lang="en-GB" altLang="en-US" sz="2800" b="1" u="sng" dirty="0"/>
              <a:t>before</a:t>
            </a:r>
            <a:r>
              <a:rPr lang="en-GB" altLang="en-US" sz="2800" dirty="0"/>
              <a:t> you touch them, speak slowly, use eye contact</a:t>
            </a:r>
          </a:p>
          <a:p>
            <a:pPr eaLnBrk="1" hangingPunct="1">
              <a:lnSpc>
                <a:spcPct val="80000"/>
              </a:lnSpc>
            </a:pPr>
            <a:r>
              <a:rPr lang="en-GB" altLang="en-US" sz="2800" dirty="0"/>
              <a:t>Encourage sleep – quiet as possible, no medications at night, mobilise during day</a:t>
            </a:r>
          </a:p>
          <a:p>
            <a:pPr eaLnBrk="1" hangingPunct="1">
              <a:lnSpc>
                <a:spcPct val="80000"/>
              </a:lnSpc>
            </a:pPr>
            <a:r>
              <a:rPr lang="en-GB" altLang="en-US" sz="2800" dirty="0"/>
              <a:t>Encourage family to bring in familiar objects and visit</a:t>
            </a:r>
          </a:p>
          <a:p>
            <a:pPr eaLnBrk="1" hangingPunct="1">
              <a:lnSpc>
                <a:spcPct val="80000"/>
              </a:lnSpc>
            </a:pPr>
            <a:r>
              <a:rPr lang="en-GB" altLang="en-US" sz="2800" dirty="0"/>
              <a:t>Avoid bed / ward moves</a:t>
            </a:r>
          </a:p>
        </p:txBody>
      </p:sp>
      <p:sp>
        <p:nvSpPr>
          <p:cNvPr id="41988" name="Text Box 4"/>
          <p:cNvSpPr txBox="1">
            <a:spLocks noChangeArrowheads="1"/>
          </p:cNvSpPr>
          <p:nvPr/>
        </p:nvSpPr>
        <p:spPr bwMode="auto">
          <a:xfrm>
            <a:off x="4643438" y="2060575"/>
            <a:ext cx="352742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eaLnBrk="1" hangingPunct="1"/>
            <a:r>
              <a:rPr lang="en-US" altLang="en-US" sz="6000"/>
              <a:t>}</a:t>
            </a:r>
            <a:r>
              <a:rPr lang="en-US" altLang="en-US" sz="3200"/>
              <a:t> talk to patients</a:t>
            </a:r>
            <a:endParaRPr lang="en-GB" altLang="en-US" sz="6000"/>
          </a:p>
        </p:txBody>
      </p:sp>
    </p:spTree>
    <p:extLst>
      <p:ext uri="{BB962C8B-B14F-4D97-AF65-F5344CB8AC3E}">
        <p14:creationId xmlns:p14="http://schemas.microsoft.com/office/powerpoint/2010/main" val="9298675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fontScale="90000"/>
          </a:bodyPr>
          <a:lstStyle/>
          <a:p>
            <a:r>
              <a:rPr lang="en-GB" altLang="en-US" dirty="0"/>
              <a:t>Prevent Delirium by using Delirium Care Pathway</a:t>
            </a:r>
          </a:p>
        </p:txBody>
      </p:sp>
      <p:sp>
        <p:nvSpPr>
          <p:cNvPr id="18435" name="Rectangle 3"/>
          <p:cNvSpPr>
            <a:spLocks noGrp="1" noChangeArrowheads="1"/>
          </p:cNvSpPr>
          <p:nvPr>
            <p:ph type="body" idx="1"/>
          </p:nvPr>
        </p:nvSpPr>
        <p:spPr/>
        <p:txBody>
          <a:bodyPr/>
          <a:lstStyle/>
          <a:p>
            <a:r>
              <a:rPr lang="en-GB" altLang="en-US" sz="2800" dirty="0"/>
              <a:t>Available now!</a:t>
            </a:r>
          </a:p>
          <a:p>
            <a:r>
              <a:rPr lang="en-GB" altLang="en-US" sz="2800" dirty="0"/>
              <a:t>Start using it NOW!</a:t>
            </a:r>
          </a:p>
          <a:p>
            <a:r>
              <a:rPr lang="en-GB" altLang="en-US" sz="2800" dirty="0"/>
              <a:t>On Intranet: Departments – Elderly Medicine – Delirium</a:t>
            </a:r>
          </a:p>
          <a:p>
            <a:endParaRPr lang="en-GB" altLang="en-US" sz="2800" dirty="0"/>
          </a:p>
          <a:p>
            <a:r>
              <a:rPr lang="en-GB" altLang="en-US" sz="2800" dirty="0"/>
              <a:t>This talk is your training</a:t>
            </a:r>
          </a:p>
          <a:p>
            <a:endParaRPr lang="en-GB" altLang="en-US" sz="2800" dirty="0"/>
          </a:p>
        </p:txBody>
      </p:sp>
    </p:spTree>
    <p:extLst>
      <p:ext uri="{BB962C8B-B14F-4D97-AF65-F5344CB8AC3E}">
        <p14:creationId xmlns:p14="http://schemas.microsoft.com/office/powerpoint/2010/main" val="25711021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Daily Care Plan</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09482" y="1524001"/>
            <a:ext cx="6908285" cy="48884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533375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Daily Care Plan page 2</a:t>
            </a: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05890" y="1600200"/>
            <a:ext cx="7108437" cy="49252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58022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GB" altLang="en-US" dirty="0"/>
              <a:t>Diagnosing Delirium</a:t>
            </a:r>
          </a:p>
        </p:txBody>
      </p:sp>
      <p:sp>
        <p:nvSpPr>
          <p:cNvPr id="25603" name="Content Placeholder 2"/>
          <p:cNvSpPr>
            <a:spLocks noGrp="1"/>
          </p:cNvSpPr>
          <p:nvPr>
            <p:ph idx="1"/>
          </p:nvPr>
        </p:nvSpPr>
        <p:spPr/>
        <p:txBody>
          <a:bodyPr/>
          <a:lstStyle/>
          <a:p>
            <a:endParaRPr lang="en-GB" altLang="en-US" dirty="0"/>
          </a:p>
          <a:p>
            <a:r>
              <a:rPr lang="en-GB" altLang="en-US" dirty="0"/>
              <a:t>THINK DELIRIUM!</a:t>
            </a:r>
          </a:p>
        </p:txBody>
      </p:sp>
    </p:spTree>
    <p:extLst>
      <p:ext uri="{BB962C8B-B14F-4D97-AF65-F5344CB8AC3E}">
        <p14:creationId xmlns:p14="http://schemas.microsoft.com/office/powerpoint/2010/main" val="39333277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Recognising Delirium</a:t>
            </a:r>
          </a:p>
        </p:txBody>
      </p:sp>
      <p:sp>
        <p:nvSpPr>
          <p:cNvPr id="3" name="Content Placeholder 2"/>
          <p:cNvSpPr>
            <a:spLocks noGrp="1"/>
          </p:cNvSpPr>
          <p:nvPr>
            <p:ph idx="1"/>
          </p:nvPr>
        </p:nvSpPr>
        <p:spPr/>
        <p:txBody>
          <a:bodyPr>
            <a:normAutofit lnSpcReduction="10000"/>
          </a:bodyPr>
          <a:lstStyle/>
          <a:p>
            <a:r>
              <a:rPr lang="en-GB" dirty="0" err="1"/>
              <a:t>SQiD</a:t>
            </a:r>
            <a:r>
              <a:rPr lang="en-GB" dirty="0"/>
              <a:t>:</a:t>
            </a:r>
          </a:p>
          <a:p>
            <a:r>
              <a:rPr lang="en-GB" dirty="0"/>
              <a:t>‘Do you think [patient] has been more confused lately?’ put to friend or family member</a:t>
            </a:r>
          </a:p>
          <a:p>
            <a:endParaRPr lang="en-GB" dirty="0"/>
          </a:p>
          <a:p>
            <a:r>
              <a:rPr lang="en-GB" sz="2400" dirty="0"/>
              <a:t>Perform or ask ward doctor for formal diagnosis of delirium using CAM </a:t>
            </a:r>
          </a:p>
          <a:p>
            <a:r>
              <a:rPr lang="en-GB" sz="2400" dirty="0"/>
              <a:t>Complete Delirium Care Pathway</a:t>
            </a:r>
          </a:p>
          <a:p>
            <a:endParaRPr lang="en-GB" sz="2400" dirty="0"/>
          </a:p>
          <a:p>
            <a:r>
              <a:rPr lang="en-GB" sz="2400" dirty="0" err="1"/>
              <a:t>SQiD</a:t>
            </a:r>
            <a:r>
              <a:rPr lang="en-GB" sz="2400" dirty="0"/>
              <a:t> = single question in delirium</a:t>
            </a:r>
          </a:p>
          <a:p>
            <a:endParaRPr lang="en-GB" dirty="0"/>
          </a:p>
        </p:txBody>
      </p:sp>
    </p:spTree>
    <p:extLst>
      <p:ext uri="{BB962C8B-B14F-4D97-AF65-F5344CB8AC3E}">
        <p14:creationId xmlns:p14="http://schemas.microsoft.com/office/powerpoint/2010/main" val="41581675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Recognising Delirium</a:t>
            </a:r>
          </a:p>
        </p:txBody>
      </p:sp>
      <p:sp>
        <p:nvSpPr>
          <p:cNvPr id="3" name="Content Placeholder 2"/>
          <p:cNvSpPr>
            <a:spLocks noGrp="1"/>
          </p:cNvSpPr>
          <p:nvPr>
            <p:ph idx="1"/>
          </p:nvPr>
        </p:nvSpPr>
        <p:spPr/>
        <p:txBody>
          <a:bodyPr>
            <a:normAutofit fontScale="85000" lnSpcReduction="20000"/>
          </a:bodyPr>
          <a:lstStyle/>
          <a:p>
            <a:r>
              <a:rPr lang="en-GB" dirty="0"/>
              <a:t>Perform AMTS on all new admissions &gt;64 years of age and all positive </a:t>
            </a:r>
            <a:r>
              <a:rPr lang="en-GB" dirty="0" err="1"/>
              <a:t>SQiD</a:t>
            </a:r>
            <a:endParaRPr lang="en-GB" dirty="0"/>
          </a:p>
          <a:p>
            <a:r>
              <a:rPr lang="en-GB" dirty="0"/>
              <a:t>If score &lt;8/10 consider delirium or dementia</a:t>
            </a:r>
          </a:p>
          <a:p>
            <a:r>
              <a:rPr lang="en-GB" dirty="0"/>
              <a:t>If patient “confused” “vague” “agitated” “poor historian” </a:t>
            </a:r>
            <a:r>
              <a:rPr lang="en-GB" b="1" dirty="0"/>
              <a:t>assume it is new = THINK DELIRIUM!</a:t>
            </a:r>
          </a:p>
          <a:p>
            <a:endParaRPr lang="en-GB" dirty="0"/>
          </a:p>
          <a:p>
            <a:r>
              <a:rPr lang="en-GB" dirty="0"/>
              <a:t>To confirm whether this is delirium:</a:t>
            </a:r>
          </a:p>
          <a:p>
            <a:r>
              <a:rPr lang="en-GB" dirty="0"/>
              <a:t>Speak to family/carers about usual cognitive state – USE THE TELEPHONE!</a:t>
            </a:r>
          </a:p>
          <a:p>
            <a:r>
              <a:rPr lang="en-GB" dirty="0"/>
              <a:t>Monitor cognitive state &amp; behaviour to identify a change – SPEAK TO THE PATIENT!</a:t>
            </a:r>
          </a:p>
          <a:p>
            <a:endParaRPr lang="en-GB" dirty="0"/>
          </a:p>
        </p:txBody>
      </p:sp>
    </p:spTree>
    <p:extLst>
      <p:ext uri="{BB962C8B-B14F-4D97-AF65-F5344CB8AC3E}">
        <p14:creationId xmlns:p14="http://schemas.microsoft.com/office/powerpoint/2010/main" val="69596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a:t>To inform you about delirium</a:t>
            </a:r>
          </a:p>
          <a:p>
            <a:r>
              <a:rPr lang="en-US" dirty="0"/>
              <a:t>To help you DETECT delirium</a:t>
            </a:r>
          </a:p>
          <a:p>
            <a:r>
              <a:rPr lang="en-US" dirty="0"/>
              <a:t>To help you MANAGE delirium</a:t>
            </a:r>
          </a:p>
          <a:p>
            <a:r>
              <a:rPr lang="en-US" dirty="0"/>
              <a:t>To help you PREVENT delirium</a:t>
            </a:r>
          </a:p>
        </p:txBody>
      </p:sp>
      <p:sp>
        <p:nvSpPr>
          <p:cNvPr id="5" name="Title 4"/>
          <p:cNvSpPr>
            <a:spLocks noGrp="1"/>
          </p:cNvSpPr>
          <p:nvPr>
            <p:ph type="title"/>
          </p:nvPr>
        </p:nvSpPr>
        <p:spPr/>
        <p:txBody>
          <a:bodyPr/>
          <a:lstStyle/>
          <a:p>
            <a:r>
              <a:rPr lang="en-US" dirty="0"/>
              <a:t>Aims</a:t>
            </a:r>
          </a:p>
        </p:txBody>
      </p:sp>
    </p:spTree>
    <p:extLst>
      <p:ext uri="{BB962C8B-B14F-4D97-AF65-F5344CB8AC3E}">
        <p14:creationId xmlns:p14="http://schemas.microsoft.com/office/powerpoint/2010/main" val="3687086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Diagnosing Delirium</a:t>
            </a:r>
          </a:p>
        </p:txBody>
      </p:sp>
      <p:sp>
        <p:nvSpPr>
          <p:cNvPr id="3" name="Content Placeholder 2"/>
          <p:cNvSpPr>
            <a:spLocks noGrp="1"/>
          </p:cNvSpPr>
          <p:nvPr>
            <p:ph idx="1"/>
          </p:nvPr>
        </p:nvSpPr>
        <p:spPr/>
        <p:txBody>
          <a:bodyPr/>
          <a:lstStyle/>
          <a:p>
            <a:r>
              <a:rPr lang="en-GB" dirty="0"/>
              <a:t>https://www.youtube.com/watch?v=M4wsPTtGeIc </a:t>
            </a:r>
          </a:p>
          <a:p>
            <a:r>
              <a:rPr lang="en-GB" altLang="en-US" dirty="0">
                <a:hlinkClick r:id="rId2"/>
              </a:rPr>
              <a:t>https://www.youtube.com/watch?v=9QURzexhWP4</a:t>
            </a:r>
            <a:r>
              <a:rPr lang="en-GB" altLang="en-US" dirty="0"/>
              <a:t>   </a:t>
            </a:r>
            <a:r>
              <a:rPr lang="en-GB" altLang="en-US" sz="2000" dirty="0"/>
              <a:t>to 30 secs</a:t>
            </a:r>
          </a:p>
          <a:p>
            <a:endParaRPr lang="en-GB" dirty="0"/>
          </a:p>
          <a:p>
            <a:endParaRPr lang="en-GB" dirty="0"/>
          </a:p>
          <a:p>
            <a:endParaRPr lang="en-GB" dirty="0"/>
          </a:p>
        </p:txBody>
      </p:sp>
    </p:spTree>
    <p:extLst>
      <p:ext uri="{BB962C8B-B14F-4D97-AF65-F5344CB8AC3E}">
        <p14:creationId xmlns:p14="http://schemas.microsoft.com/office/powerpoint/2010/main" val="29362717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CAM  Confusion Assessment Method</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87924800"/>
              </p:ext>
            </p:extLst>
          </p:nvPr>
        </p:nvGraphicFramePr>
        <p:xfrm>
          <a:off x="4811857" y="2179780"/>
          <a:ext cx="3583999" cy="4082476"/>
        </p:xfrm>
        <a:graphic>
          <a:graphicData uri="http://schemas.openxmlformats.org/drawingml/2006/table">
            <a:tbl>
              <a:tblPr firstRow="1" firstCol="1" bandRow="1"/>
              <a:tblGrid>
                <a:gridCol w="1586435">
                  <a:extLst>
                    <a:ext uri="{9D8B030D-6E8A-4147-A177-3AD203B41FA5}">
                      <a16:colId xmlns:a16="http://schemas.microsoft.com/office/drawing/2014/main" val="20000"/>
                    </a:ext>
                  </a:extLst>
                </a:gridCol>
                <a:gridCol w="718912">
                  <a:extLst>
                    <a:ext uri="{9D8B030D-6E8A-4147-A177-3AD203B41FA5}">
                      <a16:colId xmlns:a16="http://schemas.microsoft.com/office/drawing/2014/main" val="20001"/>
                    </a:ext>
                  </a:extLst>
                </a:gridCol>
                <a:gridCol w="1278652">
                  <a:extLst>
                    <a:ext uri="{9D8B030D-6E8A-4147-A177-3AD203B41FA5}">
                      <a16:colId xmlns:a16="http://schemas.microsoft.com/office/drawing/2014/main" val="20002"/>
                    </a:ext>
                  </a:extLst>
                </a:gridCol>
              </a:tblGrid>
              <a:tr h="874816">
                <a:tc gridSpan="3">
                  <a:txBody>
                    <a:bodyPr/>
                    <a:lstStyle/>
                    <a:p>
                      <a:pPr algn="ctr">
                        <a:lnSpc>
                          <a:spcPct val="115000"/>
                        </a:lnSpc>
                        <a:spcAft>
                          <a:spcPts val="0"/>
                        </a:spcAft>
                      </a:pPr>
                      <a:r>
                        <a:rPr lang="en-GB" sz="1200" b="1" dirty="0">
                          <a:effectLst/>
                          <a:latin typeface="Calibri"/>
                          <a:ea typeface="Calibri"/>
                          <a:cs typeface="Times New Roman"/>
                        </a:rPr>
                        <a:t>THINK DELIRIUM!</a:t>
                      </a:r>
                      <a:endParaRPr lang="en-GB" sz="1100" dirty="0">
                        <a:effectLst/>
                        <a:latin typeface="Calibri"/>
                        <a:ea typeface="Calibri"/>
                        <a:cs typeface="Times New Roman"/>
                      </a:endParaRPr>
                    </a:p>
                    <a:p>
                      <a:pPr algn="ctr">
                        <a:lnSpc>
                          <a:spcPct val="115000"/>
                        </a:lnSpc>
                        <a:spcAft>
                          <a:spcPts val="0"/>
                        </a:spcAft>
                      </a:pPr>
                      <a:r>
                        <a:rPr lang="en-GB" sz="1100" dirty="0">
                          <a:effectLst/>
                          <a:latin typeface="Calibri"/>
                          <a:ea typeface="Calibri"/>
                          <a:cs typeface="Times New Roman"/>
                        </a:rPr>
                        <a:t>Screen all patients aged 65 or over, or &lt;65 with history of cognitive impairment, using the Confusion Assessment Method (CAM) tool below:</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641532">
                <a:tc gridSpan="3">
                  <a:txBody>
                    <a:bodyPr/>
                    <a:lstStyle/>
                    <a:p>
                      <a:pPr algn="ctr">
                        <a:lnSpc>
                          <a:spcPct val="115000"/>
                        </a:lnSpc>
                        <a:spcAft>
                          <a:spcPts val="0"/>
                        </a:spcAft>
                      </a:pPr>
                      <a:r>
                        <a:rPr lang="en-GB" sz="1100" b="1">
                          <a:effectLst/>
                          <a:latin typeface="Calibri"/>
                          <a:ea typeface="Calibri"/>
                          <a:cs typeface="Times New Roman"/>
                        </a:rPr>
                        <a:t>Feature 1</a:t>
                      </a:r>
                      <a:r>
                        <a:rPr lang="en-GB" sz="1100">
                          <a:effectLst/>
                          <a:latin typeface="Calibri"/>
                          <a:ea typeface="Calibri"/>
                          <a:cs typeface="Times New Roman"/>
                        </a:rPr>
                        <a:t>: Acute onset of mental status change and/or fluctuating course </a:t>
                      </a:r>
                    </a:p>
                    <a:p>
                      <a:pPr algn="ctr">
                        <a:lnSpc>
                          <a:spcPct val="115000"/>
                        </a:lnSpc>
                        <a:spcAft>
                          <a:spcPts val="0"/>
                        </a:spcAft>
                      </a:pPr>
                      <a:r>
                        <a:rPr lang="en-GB" sz="1100">
                          <a:effectLst/>
                          <a:latin typeface="Calibri"/>
                          <a:ea typeface="Calibri"/>
                          <a:cs typeface="Times New Roman"/>
                        </a:rPr>
                        <a:t>(e.g.</a:t>
                      </a:r>
                      <a:r>
                        <a:rPr lang="en-GB" sz="1100" b="1">
                          <a:effectLst/>
                          <a:latin typeface="Calibri"/>
                          <a:ea typeface="Calibri"/>
                          <a:cs typeface="Times New Roman"/>
                        </a:rPr>
                        <a:t> more confused than usual</a:t>
                      </a:r>
                      <a:r>
                        <a:rPr lang="en-GB" sz="1100">
                          <a:effectLst/>
                          <a:latin typeface="Calibri"/>
                          <a:ea typeface="Calibri"/>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427688">
                <a:tc gridSpan="3">
                  <a:txBody>
                    <a:bodyPr/>
                    <a:lstStyle/>
                    <a:p>
                      <a:pPr algn="ctr">
                        <a:lnSpc>
                          <a:spcPct val="115000"/>
                        </a:lnSpc>
                        <a:spcAft>
                          <a:spcPts val="0"/>
                        </a:spcAft>
                      </a:pPr>
                      <a:r>
                        <a:rPr lang="en-GB" sz="1100" b="1">
                          <a:effectLst/>
                          <a:latin typeface="Calibri"/>
                          <a:ea typeface="Calibri"/>
                          <a:cs typeface="Times New Roman"/>
                        </a:rPr>
                        <a:t>Feature 2</a:t>
                      </a:r>
                      <a:r>
                        <a:rPr lang="en-GB" sz="1100">
                          <a:effectLst/>
                          <a:latin typeface="Calibri"/>
                          <a:ea typeface="Calibri"/>
                          <a:cs typeface="Times New Roman"/>
                        </a:rPr>
                        <a:t>: Inattention (difficulty concentrating, easily distracted)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2"/>
                  </a:ext>
                </a:extLst>
              </a:tr>
              <a:tr h="1069220">
                <a:tc>
                  <a:txBody>
                    <a:bodyPr/>
                    <a:lstStyle/>
                    <a:p>
                      <a:pPr algn="ctr">
                        <a:lnSpc>
                          <a:spcPct val="115000"/>
                        </a:lnSpc>
                        <a:spcAft>
                          <a:spcPts val="0"/>
                        </a:spcAft>
                      </a:pPr>
                      <a:r>
                        <a:rPr lang="en-GB" sz="1100" b="1" dirty="0">
                          <a:effectLst/>
                          <a:latin typeface="Calibri"/>
                          <a:ea typeface="Calibri"/>
                          <a:cs typeface="Times New Roman"/>
                        </a:rPr>
                        <a:t>Feature 3</a:t>
                      </a:r>
                      <a:r>
                        <a:rPr lang="en-GB" sz="1100" dirty="0">
                          <a:effectLst/>
                          <a:latin typeface="Calibri"/>
                          <a:ea typeface="Calibri"/>
                          <a:cs typeface="Times New Roman"/>
                        </a:rPr>
                        <a:t>: Disorganised thinking (rambling speech, odd flow of ideas)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dirty="0">
                          <a:effectLst/>
                          <a:latin typeface="Calibri"/>
                          <a:ea typeface="Calibri"/>
                          <a:cs typeface="Times New Roman"/>
                        </a:rPr>
                        <a:t> </a:t>
                      </a:r>
                    </a:p>
                    <a:p>
                      <a:pPr algn="ctr">
                        <a:lnSpc>
                          <a:spcPct val="115000"/>
                        </a:lnSpc>
                        <a:spcAft>
                          <a:spcPts val="0"/>
                        </a:spcAft>
                      </a:pPr>
                      <a:r>
                        <a:rPr lang="en-GB" sz="1100" b="1" dirty="0">
                          <a:effectLst/>
                          <a:latin typeface="Calibri"/>
                          <a:ea typeface="Calibri"/>
                          <a:cs typeface="Times New Roman"/>
                        </a:rPr>
                        <a:t>OR</a:t>
                      </a:r>
                      <a:endParaRPr lang="en-GB"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effectLst/>
                          <a:latin typeface="Calibri"/>
                          <a:ea typeface="Calibri"/>
                          <a:cs typeface="Times New Roman"/>
                        </a:rPr>
                        <a:t> </a:t>
                      </a:r>
                    </a:p>
                    <a:p>
                      <a:pPr algn="ctr">
                        <a:lnSpc>
                          <a:spcPct val="115000"/>
                        </a:lnSpc>
                        <a:spcAft>
                          <a:spcPts val="0"/>
                        </a:spcAft>
                      </a:pPr>
                      <a:r>
                        <a:rPr lang="en-GB" sz="1100" b="1">
                          <a:effectLst/>
                          <a:latin typeface="Calibri"/>
                          <a:ea typeface="Calibri"/>
                          <a:cs typeface="Times New Roman"/>
                        </a:rPr>
                        <a:t>Feature 4</a:t>
                      </a:r>
                      <a:r>
                        <a:rPr lang="en-GB" sz="1100">
                          <a:effectLst/>
                          <a:latin typeface="Calibri"/>
                          <a:ea typeface="Calibri"/>
                          <a:cs typeface="Times New Roman"/>
                        </a:rPr>
                        <a:t>: Altered level of consciousness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13844">
                <a:tc gridSpan="3">
                  <a:txBody>
                    <a:bodyPr/>
                    <a:lstStyle/>
                    <a:p>
                      <a:pPr algn="ctr">
                        <a:lnSpc>
                          <a:spcPct val="115000"/>
                        </a:lnSpc>
                        <a:spcAft>
                          <a:spcPts val="0"/>
                        </a:spcAft>
                      </a:pPr>
                      <a:r>
                        <a:rPr lang="en-GB" sz="1100" b="1">
                          <a:effectLst/>
                          <a:latin typeface="Calibri"/>
                          <a:ea typeface="Calibri"/>
                          <a:cs typeface="Times New Roman"/>
                        </a:rPr>
                        <a:t>1 + 2 + (3 AND/OR 4) = Delirium</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4"/>
                  </a:ext>
                </a:extLst>
              </a:tr>
              <a:tr h="855376">
                <a:tc gridSpan="3">
                  <a:txBody>
                    <a:bodyPr/>
                    <a:lstStyle/>
                    <a:p>
                      <a:pPr>
                        <a:lnSpc>
                          <a:spcPct val="115000"/>
                        </a:lnSpc>
                        <a:spcAft>
                          <a:spcPts val="0"/>
                        </a:spcAft>
                      </a:pPr>
                      <a:r>
                        <a:rPr lang="en-GB" sz="1100" dirty="0">
                          <a:effectLst/>
                          <a:latin typeface="Calibri"/>
                          <a:ea typeface="Calibri"/>
                          <a:cs typeface="Times New Roman"/>
                        </a:rPr>
                        <a:t>Delirium screen positive?  </a:t>
                      </a:r>
                    </a:p>
                    <a:p>
                      <a:pPr>
                        <a:lnSpc>
                          <a:spcPct val="115000"/>
                        </a:lnSpc>
                        <a:spcAft>
                          <a:spcPts val="0"/>
                        </a:spcAft>
                      </a:pPr>
                      <a:r>
                        <a:rPr lang="en-GB" sz="1100" dirty="0">
                          <a:effectLst/>
                          <a:latin typeface="Calibri"/>
                          <a:ea typeface="Calibri"/>
                          <a:cs typeface="Times New Roman"/>
                        </a:rPr>
                        <a:t>No                                         Yes</a:t>
                      </a:r>
                    </a:p>
                    <a:p>
                      <a:pPr algn="ctr">
                        <a:lnSpc>
                          <a:spcPct val="115000"/>
                        </a:lnSpc>
                        <a:spcAft>
                          <a:spcPts val="0"/>
                        </a:spcAft>
                      </a:pPr>
                      <a:r>
                        <a:rPr lang="en-GB" sz="1100" b="1" dirty="0">
                          <a:effectLst/>
                          <a:latin typeface="Calibri"/>
                          <a:ea typeface="Calibri"/>
                          <a:cs typeface="Times New Roman"/>
                        </a:rPr>
                        <a:t> </a:t>
                      </a:r>
                      <a:endParaRPr lang="en-GB" sz="1100" dirty="0">
                        <a:effectLst/>
                        <a:latin typeface="Calibri"/>
                        <a:ea typeface="Calibri"/>
                        <a:cs typeface="Times New Roman"/>
                      </a:endParaRPr>
                    </a:p>
                    <a:p>
                      <a:pPr algn="ctr">
                        <a:lnSpc>
                          <a:spcPct val="115000"/>
                        </a:lnSpc>
                        <a:spcAft>
                          <a:spcPts val="0"/>
                        </a:spcAft>
                      </a:pPr>
                      <a:r>
                        <a:rPr lang="en-GB" sz="1100" dirty="0">
                          <a:effectLst/>
                          <a:latin typeface="Calibri"/>
                          <a:ea typeface="Calibri"/>
                          <a:cs typeface="Times New Roman"/>
                        </a:rPr>
                        <a:t>If Yes, complete Delirium Care Pathway</a:t>
                      </a:r>
                      <a:r>
                        <a:rPr lang="en-GB" sz="1100" b="1" dirty="0">
                          <a:effectLst/>
                          <a:latin typeface="Calibri"/>
                          <a:ea typeface="Calibri"/>
                          <a:cs typeface="Times New Roman"/>
                        </a:rPr>
                        <a:t> </a:t>
                      </a:r>
                      <a:endParaRPr lang="en-GB"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5"/>
                  </a:ext>
                </a:extLst>
              </a:tr>
            </a:tbl>
          </a:graphicData>
        </a:graphic>
      </p:graphicFrame>
      <p:sp>
        <p:nvSpPr>
          <p:cNvPr id="5" name="Rectangle 4"/>
          <p:cNvSpPr/>
          <p:nvPr/>
        </p:nvSpPr>
        <p:spPr>
          <a:xfrm>
            <a:off x="5236728" y="5646159"/>
            <a:ext cx="219075" cy="1809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 name="Rectangle 5"/>
          <p:cNvSpPr/>
          <p:nvPr/>
        </p:nvSpPr>
        <p:spPr>
          <a:xfrm>
            <a:off x="6712238" y="5646158"/>
            <a:ext cx="219075" cy="180975"/>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 name="TextBox 6"/>
          <p:cNvSpPr txBox="1"/>
          <p:nvPr/>
        </p:nvSpPr>
        <p:spPr>
          <a:xfrm>
            <a:off x="558800" y="1302433"/>
            <a:ext cx="7716982" cy="646331"/>
          </a:xfrm>
          <a:prstGeom prst="rect">
            <a:avLst/>
          </a:prstGeom>
          <a:noFill/>
        </p:spPr>
        <p:txBody>
          <a:bodyPr wrap="square" rtlCol="0">
            <a:spAutoFit/>
          </a:bodyPr>
          <a:lstStyle/>
          <a:p>
            <a:pPr marL="285750" indent="-285750">
              <a:buFont typeface="Arial" panose="020B0604020202020204" pitchFamily="34" charset="0"/>
              <a:buChar char="•"/>
            </a:pPr>
            <a:r>
              <a:rPr lang="en-GB" dirty="0"/>
              <a:t>CAM most common delirium diagnosis tool</a:t>
            </a:r>
          </a:p>
          <a:p>
            <a:pPr marL="285750" indent="-285750">
              <a:buFont typeface="Arial" panose="020B0604020202020204" pitchFamily="34" charset="0"/>
              <a:buChar char="•"/>
            </a:pPr>
            <a:r>
              <a:rPr lang="en-GB" dirty="0"/>
              <a:t>Sensitivity 94-100% Specificity 90-95% High inter-rater reliability</a:t>
            </a:r>
          </a:p>
        </p:txBody>
      </p:sp>
      <p:pic>
        <p:nvPicPr>
          <p:cNvPr id="8" name="Picture 6" descr="Image not availabl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8800" y="2305518"/>
            <a:ext cx="3587157" cy="3647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29161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GB" altLang="en-US"/>
              <a:t>Frequently Asked Questions</a:t>
            </a:r>
          </a:p>
        </p:txBody>
      </p:sp>
      <p:sp>
        <p:nvSpPr>
          <p:cNvPr id="31747" name="Rectangle 3"/>
          <p:cNvSpPr>
            <a:spLocks noGrp="1" noChangeArrowheads="1"/>
          </p:cNvSpPr>
          <p:nvPr>
            <p:ph type="body" idx="1"/>
          </p:nvPr>
        </p:nvSpPr>
        <p:spPr/>
        <p:txBody>
          <a:bodyPr/>
          <a:lstStyle/>
          <a:p>
            <a:pPr eaLnBrk="1" hangingPunct="1">
              <a:lnSpc>
                <a:spcPct val="90000"/>
              </a:lnSpc>
            </a:pPr>
            <a:r>
              <a:rPr lang="en-GB" altLang="en-US"/>
              <a:t>How recent is recent? </a:t>
            </a:r>
          </a:p>
          <a:p>
            <a:pPr eaLnBrk="1" hangingPunct="1">
              <a:lnSpc>
                <a:spcPct val="90000"/>
              </a:lnSpc>
              <a:buFontTx/>
              <a:buNone/>
            </a:pPr>
            <a:r>
              <a:rPr lang="en-GB" altLang="en-US" sz="2800" i="1"/>
              <a:t>	Within the last month, but usually more recent than that.</a:t>
            </a:r>
          </a:p>
          <a:p>
            <a:pPr eaLnBrk="1" hangingPunct="1">
              <a:lnSpc>
                <a:spcPct val="90000"/>
              </a:lnSpc>
            </a:pPr>
            <a:r>
              <a:rPr lang="en-GB" altLang="en-US"/>
              <a:t>How do I detect fluctuation? </a:t>
            </a:r>
          </a:p>
          <a:p>
            <a:pPr eaLnBrk="1" hangingPunct="1">
              <a:lnSpc>
                <a:spcPct val="90000"/>
              </a:lnSpc>
              <a:buFontTx/>
              <a:buNone/>
            </a:pPr>
            <a:r>
              <a:rPr lang="en-GB" altLang="en-US" sz="2800" i="1"/>
              <a:t>	Changes in confusion (presence/absence or severity of symptoms) over the past 24 hours have been detected by yourself or family.</a:t>
            </a:r>
          </a:p>
          <a:p>
            <a:pPr eaLnBrk="1" hangingPunct="1">
              <a:lnSpc>
                <a:spcPct val="90000"/>
              </a:lnSpc>
              <a:buFontTx/>
              <a:buNone/>
            </a:pPr>
            <a:r>
              <a:rPr lang="en-GB" altLang="en-US" sz="2800" i="1"/>
              <a:t>	Or a different state to the one you are observing has been documented by colleagues within the past 24 hours.</a:t>
            </a:r>
          </a:p>
          <a:p>
            <a:pPr eaLnBrk="1" hangingPunct="1">
              <a:lnSpc>
                <a:spcPct val="90000"/>
              </a:lnSpc>
              <a:buFontTx/>
              <a:buNone/>
            </a:pPr>
            <a:endParaRPr lang="en-GB" altLang="en-US"/>
          </a:p>
        </p:txBody>
      </p:sp>
    </p:spTree>
    <p:extLst>
      <p:ext uri="{BB962C8B-B14F-4D97-AF65-F5344CB8AC3E}">
        <p14:creationId xmlns:p14="http://schemas.microsoft.com/office/powerpoint/2010/main" val="26060992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68313" y="0"/>
            <a:ext cx="8229600" cy="1143000"/>
          </a:xfrm>
        </p:spPr>
        <p:txBody>
          <a:bodyPr/>
          <a:lstStyle/>
          <a:p>
            <a:pPr eaLnBrk="1" hangingPunct="1"/>
            <a:r>
              <a:rPr lang="en-GB" altLang="en-US"/>
              <a:t>Frequently Asked Questions</a:t>
            </a:r>
          </a:p>
        </p:txBody>
      </p:sp>
      <p:sp>
        <p:nvSpPr>
          <p:cNvPr id="32771" name="Rectangle 3"/>
          <p:cNvSpPr>
            <a:spLocks noGrp="1" noChangeArrowheads="1"/>
          </p:cNvSpPr>
          <p:nvPr>
            <p:ph type="body" idx="1"/>
          </p:nvPr>
        </p:nvSpPr>
        <p:spPr>
          <a:xfrm>
            <a:off x="468313" y="1125538"/>
            <a:ext cx="8229600" cy="5516562"/>
          </a:xfrm>
        </p:spPr>
        <p:txBody>
          <a:bodyPr/>
          <a:lstStyle/>
          <a:p>
            <a:pPr eaLnBrk="1" hangingPunct="1">
              <a:lnSpc>
                <a:spcPct val="80000"/>
              </a:lnSpc>
            </a:pPr>
            <a:r>
              <a:rPr lang="en-GB" altLang="en-US"/>
              <a:t>What is inattention?</a:t>
            </a:r>
          </a:p>
          <a:p>
            <a:pPr eaLnBrk="1" hangingPunct="1">
              <a:lnSpc>
                <a:spcPct val="80000"/>
              </a:lnSpc>
              <a:buFontTx/>
              <a:buNone/>
            </a:pPr>
            <a:r>
              <a:rPr lang="en-GB" altLang="en-US" sz="2400" i="1"/>
              <a:t>	</a:t>
            </a:r>
            <a:r>
              <a:rPr lang="en-GB" altLang="en-US" sz="2800" i="1"/>
              <a:t>Examples:</a:t>
            </a:r>
          </a:p>
          <a:p>
            <a:pPr eaLnBrk="1" hangingPunct="1">
              <a:lnSpc>
                <a:spcPct val="80000"/>
              </a:lnSpc>
              <a:buFontTx/>
              <a:buNone/>
            </a:pPr>
            <a:r>
              <a:rPr lang="en-GB" altLang="en-US" sz="2800" i="1"/>
              <a:t>	- Questions must be frequently repeated because attention wanders, </a:t>
            </a:r>
            <a:r>
              <a:rPr lang="en-GB" altLang="en-US" sz="2800" b="1" i="1"/>
              <a:t>NOT</a:t>
            </a:r>
            <a:r>
              <a:rPr lang="en-GB" altLang="en-US" sz="2800" i="1"/>
              <a:t> because of decreased hearing.</a:t>
            </a:r>
          </a:p>
          <a:p>
            <a:pPr eaLnBrk="1" hangingPunct="1">
              <a:lnSpc>
                <a:spcPct val="80000"/>
              </a:lnSpc>
              <a:buFontTx/>
              <a:buNone/>
            </a:pPr>
            <a:r>
              <a:rPr lang="en-GB" altLang="en-US" sz="2800" i="1"/>
              <a:t>	- Unable to gain patient’s attention or to make any prolonged eye contact.</a:t>
            </a:r>
          </a:p>
          <a:p>
            <a:pPr eaLnBrk="1" hangingPunct="1">
              <a:lnSpc>
                <a:spcPct val="80000"/>
              </a:lnSpc>
              <a:buFontTx/>
              <a:buNone/>
            </a:pPr>
            <a:r>
              <a:rPr lang="en-GB" altLang="en-US" sz="2800" i="1"/>
              <a:t>	- Patient’s focus seems to be darting about room.</a:t>
            </a:r>
          </a:p>
          <a:p>
            <a:pPr eaLnBrk="1" hangingPunct="1">
              <a:lnSpc>
                <a:spcPct val="80000"/>
              </a:lnSpc>
              <a:buFontTx/>
              <a:buNone/>
            </a:pPr>
            <a:r>
              <a:rPr lang="en-GB" altLang="en-US" sz="2800" i="1"/>
              <a:t>	- Patient keeps repeating answer to previous question (perseveration).</a:t>
            </a:r>
          </a:p>
          <a:p>
            <a:pPr eaLnBrk="1" hangingPunct="1">
              <a:lnSpc>
                <a:spcPct val="80000"/>
              </a:lnSpc>
              <a:buFontTx/>
              <a:buNone/>
            </a:pPr>
            <a:r>
              <a:rPr lang="en-GB" altLang="en-US" sz="2800" i="1"/>
              <a:t>	- Patient is dazedly staring. When you ask a question, he looks at you momentarily but does not answer. He then continues to stare.</a:t>
            </a:r>
          </a:p>
          <a:p>
            <a:pPr eaLnBrk="1" hangingPunct="1">
              <a:lnSpc>
                <a:spcPct val="80000"/>
              </a:lnSpc>
            </a:pPr>
            <a:endParaRPr lang="en-GB" altLang="en-US" sz="2800" i="1"/>
          </a:p>
        </p:txBody>
      </p:sp>
    </p:spTree>
    <p:extLst>
      <p:ext uri="{BB962C8B-B14F-4D97-AF65-F5344CB8AC3E}">
        <p14:creationId xmlns:p14="http://schemas.microsoft.com/office/powerpoint/2010/main" val="16801684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GB" altLang="en-US"/>
              <a:t>Frequently Asked Questions</a:t>
            </a:r>
          </a:p>
        </p:txBody>
      </p:sp>
      <p:sp>
        <p:nvSpPr>
          <p:cNvPr id="33795" name="Rectangle 3"/>
          <p:cNvSpPr>
            <a:spLocks noGrp="1" noChangeArrowheads="1"/>
          </p:cNvSpPr>
          <p:nvPr>
            <p:ph type="body" idx="1"/>
          </p:nvPr>
        </p:nvSpPr>
        <p:spPr>
          <a:xfrm>
            <a:off x="457200" y="1341438"/>
            <a:ext cx="8229600" cy="5111750"/>
          </a:xfrm>
        </p:spPr>
        <p:txBody>
          <a:bodyPr/>
          <a:lstStyle/>
          <a:p>
            <a:pPr eaLnBrk="1" hangingPunct="1"/>
            <a:r>
              <a:rPr lang="en-GB" altLang="en-US"/>
              <a:t>What is disorganised thinking?</a:t>
            </a:r>
          </a:p>
          <a:p>
            <a:pPr eaLnBrk="1" hangingPunct="1">
              <a:buFontTx/>
              <a:buNone/>
            </a:pPr>
            <a:r>
              <a:rPr lang="en-GB" altLang="en-US" sz="2800" i="1"/>
              <a:t>	</a:t>
            </a:r>
            <a:r>
              <a:rPr lang="en-GB" altLang="en-US" sz="2400" i="1"/>
              <a:t>Rambling or irrelevant conversation – not related to the question you asked them.</a:t>
            </a:r>
          </a:p>
          <a:p>
            <a:pPr eaLnBrk="1" hangingPunct="1">
              <a:buFontTx/>
              <a:buNone/>
            </a:pPr>
            <a:r>
              <a:rPr lang="en-GB" altLang="en-US" sz="2400" i="1"/>
              <a:t>	Illogical flow of ideas and unpredictable switching from subject to subject during their conversation.</a:t>
            </a:r>
          </a:p>
          <a:p>
            <a:pPr eaLnBrk="1" hangingPunct="1">
              <a:buFontTx/>
              <a:buNone/>
            </a:pPr>
            <a:r>
              <a:rPr lang="en-GB" altLang="en-US" sz="2400" i="1"/>
              <a:t>	Incoherent speech – you are unable to make any sense of what they are saying, and they do not have a known speech disorder</a:t>
            </a:r>
          </a:p>
          <a:p>
            <a:pPr eaLnBrk="1" hangingPunct="1">
              <a:buFontTx/>
              <a:buNone/>
            </a:pPr>
            <a:r>
              <a:rPr lang="en-GB" altLang="en-US" sz="2400" i="1"/>
              <a:t>	N.B. Patient must be able to speak or write (e.g., not comatose) to assess this item. If they are unconscious, score them as 0.</a:t>
            </a:r>
          </a:p>
          <a:p>
            <a:pPr eaLnBrk="1" hangingPunct="1">
              <a:buFontTx/>
              <a:buNone/>
            </a:pPr>
            <a:r>
              <a:rPr lang="en-GB" altLang="en-US" sz="2400" i="1"/>
              <a:t>This is NOT just disorientation to time/person/place.</a:t>
            </a:r>
          </a:p>
        </p:txBody>
      </p:sp>
    </p:spTree>
    <p:extLst>
      <p:ext uri="{BB962C8B-B14F-4D97-AF65-F5344CB8AC3E}">
        <p14:creationId xmlns:p14="http://schemas.microsoft.com/office/powerpoint/2010/main" val="32363637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GB" altLang="en-US"/>
              <a:t>Frequently Asked Questions</a:t>
            </a:r>
          </a:p>
        </p:txBody>
      </p:sp>
      <p:sp>
        <p:nvSpPr>
          <p:cNvPr id="34819" name="Rectangle 3"/>
          <p:cNvSpPr>
            <a:spLocks noGrp="1" noChangeArrowheads="1"/>
          </p:cNvSpPr>
          <p:nvPr>
            <p:ph type="body" idx="1"/>
          </p:nvPr>
        </p:nvSpPr>
        <p:spPr/>
        <p:txBody>
          <a:bodyPr/>
          <a:lstStyle/>
          <a:p>
            <a:pPr eaLnBrk="1" hangingPunct="1"/>
            <a:r>
              <a:rPr lang="en-GB" altLang="en-US" dirty="0"/>
              <a:t>What is hypervigilance?</a:t>
            </a:r>
          </a:p>
          <a:p>
            <a:pPr eaLnBrk="1" hangingPunct="1">
              <a:buFontTx/>
              <a:buNone/>
            </a:pPr>
            <a:r>
              <a:rPr lang="en-GB" altLang="en-US" sz="2800" i="1" dirty="0"/>
              <a:t>	This is a form of abnormal conscious level, the opposite to drowsiness.</a:t>
            </a:r>
          </a:p>
          <a:p>
            <a:pPr eaLnBrk="1" hangingPunct="1">
              <a:buFontTx/>
              <a:buNone/>
            </a:pPr>
            <a:r>
              <a:rPr lang="en-GB" altLang="en-US" sz="2800" i="1" dirty="0"/>
              <a:t>	The patient startles easily to any sound or touch. Their eyes are wide open.</a:t>
            </a:r>
          </a:p>
          <a:p>
            <a:pPr eaLnBrk="1" hangingPunct="1">
              <a:buFontTx/>
              <a:buNone/>
            </a:pPr>
            <a:endParaRPr lang="en-GB" altLang="en-US" sz="2800" i="1" dirty="0"/>
          </a:p>
          <a:p>
            <a:pPr eaLnBrk="1" hangingPunct="1">
              <a:buFontTx/>
              <a:buNone/>
            </a:pPr>
            <a:endParaRPr lang="en-GB" altLang="en-US" sz="2800" i="1" dirty="0"/>
          </a:p>
          <a:p>
            <a:pPr eaLnBrk="1" hangingPunct="1">
              <a:buFontTx/>
              <a:buNone/>
            </a:pPr>
            <a:endParaRPr lang="en-GB" altLang="en-US" sz="2800" b="1" i="1" dirty="0"/>
          </a:p>
        </p:txBody>
      </p:sp>
    </p:spTree>
    <p:extLst>
      <p:ext uri="{BB962C8B-B14F-4D97-AF65-F5344CB8AC3E}">
        <p14:creationId xmlns:p14="http://schemas.microsoft.com/office/powerpoint/2010/main" val="22936004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GB" altLang="en-US"/>
              <a:t>Delirium Associated Features</a:t>
            </a:r>
            <a:endParaRPr lang="en-US" altLang="en-US"/>
          </a:p>
        </p:txBody>
      </p:sp>
      <p:sp>
        <p:nvSpPr>
          <p:cNvPr id="36867" name="Rectangle 3"/>
          <p:cNvSpPr>
            <a:spLocks noGrp="1" noChangeArrowheads="1"/>
          </p:cNvSpPr>
          <p:nvPr>
            <p:ph type="body" idx="1"/>
          </p:nvPr>
        </p:nvSpPr>
        <p:spPr>
          <a:xfrm>
            <a:off x="457200" y="1600200"/>
            <a:ext cx="8229600" cy="4924425"/>
          </a:xfrm>
        </p:spPr>
        <p:txBody>
          <a:bodyPr/>
          <a:lstStyle/>
          <a:p>
            <a:pPr eaLnBrk="1" hangingPunct="1"/>
            <a:r>
              <a:rPr lang="en-GB" altLang="en-US" sz="3600"/>
              <a:t>Sleep-wake cycle disturbance</a:t>
            </a:r>
          </a:p>
          <a:p>
            <a:pPr eaLnBrk="1" hangingPunct="1"/>
            <a:r>
              <a:rPr lang="en-GB" altLang="en-US" sz="3600"/>
              <a:t>Psychomotor disturbance</a:t>
            </a:r>
          </a:p>
          <a:p>
            <a:pPr eaLnBrk="1" hangingPunct="1">
              <a:buFontTx/>
              <a:buNone/>
            </a:pPr>
            <a:r>
              <a:rPr lang="en-GB" altLang="en-US" sz="3600"/>
              <a:t>		</a:t>
            </a:r>
            <a:r>
              <a:rPr lang="en-GB" altLang="en-US" b="1">
                <a:latin typeface="Comic Sans MS" pitchFamily="66" charset="0"/>
              </a:rPr>
              <a:t>Hypoactive</a:t>
            </a:r>
          </a:p>
          <a:p>
            <a:pPr eaLnBrk="1" hangingPunct="1">
              <a:buFontTx/>
              <a:buNone/>
            </a:pPr>
            <a:r>
              <a:rPr lang="en-GB" altLang="en-US" b="1">
                <a:latin typeface="Comic Sans MS" pitchFamily="66" charset="0"/>
              </a:rPr>
              <a:t>		Hyperactive</a:t>
            </a:r>
          </a:p>
          <a:p>
            <a:pPr eaLnBrk="1" hangingPunct="1"/>
            <a:r>
              <a:rPr lang="en-GB" altLang="en-US" sz="3600"/>
              <a:t>Emotional disturbance - FEAR</a:t>
            </a:r>
          </a:p>
          <a:p>
            <a:pPr eaLnBrk="1" hangingPunct="1"/>
            <a:r>
              <a:rPr lang="en-GB" altLang="en-US" sz="3600"/>
              <a:t>EEG abnormalities</a:t>
            </a:r>
            <a:endParaRPr lang="en-US" altLang="en-US" sz="3600"/>
          </a:p>
        </p:txBody>
      </p:sp>
    </p:spTree>
    <p:extLst>
      <p:ext uri="{BB962C8B-B14F-4D97-AF65-F5344CB8AC3E}">
        <p14:creationId xmlns:p14="http://schemas.microsoft.com/office/powerpoint/2010/main" val="22306760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Diagnosing Delirium – What Next?</a:t>
            </a:r>
          </a:p>
        </p:txBody>
      </p:sp>
      <p:sp>
        <p:nvSpPr>
          <p:cNvPr id="3" name="Content Placeholder 2"/>
          <p:cNvSpPr>
            <a:spLocks noGrp="1"/>
          </p:cNvSpPr>
          <p:nvPr>
            <p:ph idx="1"/>
          </p:nvPr>
        </p:nvSpPr>
        <p:spPr/>
        <p:txBody>
          <a:bodyPr/>
          <a:lstStyle/>
          <a:p>
            <a:r>
              <a:rPr lang="en-GB" dirty="0"/>
              <a:t>Record diagnosis in medical notes</a:t>
            </a:r>
          </a:p>
          <a:p>
            <a:endParaRPr lang="en-GB" dirty="0"/>
          </a:p>
          <a:p>
            <a:r>
              <a:rPr lang="en-GB" dirty="0"/>
              <a:t>Inform colleagues</a:t>
            </a:r>
          </a:p>
          <a:p>
            <a:r>
              <a:rPr lang="en-GB" dirty="0"/>
              <a:t>Commence Delirium Care </a:t>
            </a:r>
          </a:p>
          <a:p>
            <a:pPr marL="0" indent="0">
              <a:buNone/>
            </a:pPr>
            <a:r>
              <a:rPr lang="en-GB" dirty="0"/>
              <a:t>	Pathway</a:t>
            </a:r>
          </a:p>
          <a:p>
            <a:r>
              <a:rPr lang="en-GB" dirty="0"/>
              <a:t>Inform patient and family (leaflet)</a:t>
            </a:r>
          </a:p>
          <a:p>
            <a:r>
              <a:rPr lang="en-GB" dirty="0"/>
              <a:t>Investigate - Treat - Reassure</a:t>
            </a:r>
          </a:p>
        </p:txBody>
      </p:sp>
      <p:pic>
        <p:nvPicPr>
          <p:cNvPr id="7170" name="Picture 2" descr="\\myhsfp03b\userdocs$\rachel.holt\My Documents\Delirium\Delirium leaflet pictur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70423" y="2976416"/>
            <a:ext cx="1928813" cy="3429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66641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46420"/>
            <a:ext cx="8229600" cy="1143000"/>
          </a:xfrm>
        </p:spPr>
        <p:txBody>
          <a:bodyPr/>
          <a:lstStyle/>
          <a:p>
            <a:r>
              <a:rPr lang="en-GB" dirty="0"/>
              <a:t>Investigating Delirium</a:t>
            </a:r>
          </a:p>
        </p:txBody>
      </p:sp>
    </p:spTree>
    <p:extLst>
      <p:ext uri="{BB962C8B-B14F-4D97-AF65-F5344CB8AC3E}">
        <p14:creationId xmlns:p14="http://schemas.microsoft.com/office/powerpoint/2010/main" val="32386355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68313" y="333375"/>
            <a:ext cx="8229600" cy="1143000"/>
          </a:xfrm>
        </p:spPr>
        <p:txBody>
          <a:bodyPr>
            <a:normAutofit fontScale="90000"/>
          </a:bodyPr>
          <a:lstStyle/>
          <a:p>
            <a:pPr eaLnBrk="1" hangingPunct="1"/>
            <a:r>
              <a:rPr lang="en-GB" altLang="en-US"/>
              <a:t>Why is it important to identify delirium?</a:t>
            </a:r>
          </a:p>
        </p:txBody>
      </p:sp>
      <p:sp>
        <p:nvSpPr>
          <p:cNvPr id="28675" name="Rectangle 3"/>
          <p:cNvSpPr>
            <a:spLocks noGrp="1" noChangeArrowheads="1"/>
          </p:cNvSpPr>
          <p:nvPr>
            <p:ph type="body" idx="1"/>
          </p:nvPr>
        </p:nvSpPr>
        <p:spPr>
          <a:xfrm>
            <a:off x="457200" y="1916113"/>
            <a:ext cx="8229600" cy="4681537"/>
          </a:xfrm>
        </p:spPr>
        <p:txBody>
          <a:bodyPr/>
          <a:lstStyle/>
          <a:p>
            <a:pPr eaLnBrk="1" hangingPunct="1"/>
            <a:endParaRPr lang="en-GB" altLang="en-US"/>
          </a:p>
          <a:p>
            <a:pPr eaLnBrk="1" hangingPunct="1"/>
            <a:r>
              <a:rPr lang="en-GB" altLang="en-US" b="1"/>
              <a:t>DELIRIUM IS A MEDICAL EMERGENCY!</a:t>
            </a:r>
          </a:p>
          <a:p>
            <a:pPr eaLnBrk="1" hangingPunct="1"/>
            <a:endParaRPr lang="en-GB" altLang="en-US" b="1"/>
          </a:p>
          <a:p>
            <a:pPr eaLnBrk="1" hangingPunct="1"/>
            <a:r>
              <a:rPr lang="en-GB" altLang="en-US" b="1" u="sng"/>
              <a:t>IF</a:t>
            </a:r>
            <a:r>
              <a:rPr lang="en-GB" altLang="en-US"/>
              <a:t> delirium identified early &amp; all causes treated, it frequently resolves, patients have better outcomes</a:t>
            </a:r>
          </a:p>
          <a:p>
            <a:pPr eaLnBrk="1" hangingPunct="1"/>
            <a:endParaRPr lang="en-GB" altLang="en-US"/>
          </a:p>
          <a:p>
            <a:pPr eaLnBrk="1" hangingPunct="1">
              <a:buFontTx/>
              <a:buNone/>
            </a:pPr>
            <a:endParaRPr lang="en-GB" altLang="en-US"/>
          </a:p>
        </p:txBody>
      </p:sp>
    </p:spTree>
    <p:extLst>
      <p:ext uri="{BB962C8B-B14F-4D97-AF65-F5344CB8AC3E}">
        <p14:creationId xmlns:p14="http://schemas.microsoft.com/office/powerpoint/2010/main" val="31882299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Delirium?</a:t>
            </a:r>
          </a:p>
        </p:txBody>
      </p:sp>
      <p:sp>
        <p:nvSpPr>
          <p:cNvPr id="3" name="Content Placeholder 2"/>
          <p:cNvSpPr>
            <a:spLocks noGrp="1"/>
          </p:cNvSpPr>
          <p:nvPr>
            <p:ph idx="1"/>
          </p:nvPr>
        </p:nvSpPr>
        <p:spPr/>
        <p:txBody>
          <a:bodyPr/>
          <a:lstStyle/>
          <a:p>
            <a:r>
              <a:rPr lang="en-GB" dirty="0">
                <a:hlinkClick r:id="rId2"/>
              </a:rPr>
              <a:t>https://vimeo.com/31892402?lite=1</a:t>
            </a:r>
            <a:endParaRPr lang="en-GB" dirty="0"/>
          </a:p>
          <a:p>
            <a:endParaRPr lang="en-GB" dirty="0"/>
          </a:p>
          <a:p>
            <a:r>
              <a:rPr lang="en-GB" dirty="0"/>
              <a:t>up to 04.23</a:t>
            </a:r>
          </a:p>
          <a:p>
            <a:endParaRPr lang="en-GB" dirty="0"/>
          </a:p>
        </p:txBody>
      </p:sp>
    </p:spTree>
    <p:extLst>
      <p:ext uri="{BB962C8B-B14F-4D97-AF65-F5344CB8AC3E}">
        <p14:creationId xmlns:p14="http://schemas.microsoft.com/office/powerpoint/2010/main" val="33082264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normAutofit fontScale="90000"/>
          </a:bodyPr>
          <a:lstStyle/>
          <a:p>
            <a:pPr eaLnBrk="1" hangingPunct="1"/>
            <a:r>
              <a:rPr lang="en-GB" altLang="en-US" sz="4000"/>
              <a:t>Identifying Underlying Causes of Delirium</a:t>
            </a:r>
            <a:endParaRPr lang="en-US" altLang="en-US" sz="4000"/>
          </a:p>
        </p:txBody>
      </p:sp>
      <p:sp>
        <p:nvSpPr>
          <p:cNvPr id="48131" name="Rectangle 3"/>
          <p:cNvSpPr>
            <a:spLocks noGrp="1" noChangeArrowheads="1"/>
          </p:cNvSpPr>
          <p:nvPr>
            <p:ph type="body" idx="1"/>
          </p:nvPr>
        </p:nvSpPr>
        <p:spPr>
          <a:xfrm>
            <a:off x="457200" y="1773238"/>
            <a:ext cx="8229600" cy="4352925"/>
          </a:xfrm>
        </p:spPr>
        <p:txBody>
          <a:bodyPr/>
          <a:lstStyle/>
          <a:p>
            <a:pPr eaLnBrk="1" hangingPunct="1"/>
            <a:r>
              <a:rPr lang="en-GB" altLang="en-US"/>
              <a:t>Delirium is due to an underlying general medical condition but this is not always immediately apparent</a:t>
            </a:r>
          </a:p>
          <a:p>
            <a:pPr eaLnBrk="1" hangingPunct="1"/>
            <a:r>
              <a:rPr lang="en-GB" altLang="en-US"/>
              <a:t>Usually more than one cause of delirium in older patients</a:t>
            </a:r>
          </a:p>
          <a:p>
            <a:pPr eaLnBrk="1" hangingPunct="1"/>
            <a:r>
              <a:rPr lang="en-GB" altLang="en-US"/>
              <a:t>Risk factors become additional causes once delirium present – need to manage the risk factors as well</a:t>
            </a:r>
          </a:p>
          <a:p>
            <a:pPr eaLnBrk="1" hangingPunct="1"/>
            <a:endParaRPr lang="en-US" altLang="en-US"/>
          </a:p>
        </p:txBody>
      </p:sp>
    </p:spTree>
    <p:extLst>
      <p:ext uri="{BB962C8B-B14F-4D97-AF65-F5344CB8AC3E}">
        <p14:creationId xmlns:p14="http://schemas.microsoft.com/office/powerpoint/2010/main" val="9107050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Causes of Delirium</a:t>
            </a:r>
          </a:p>
        </p:txBody>
      </p:sp>
      <p:sp>
        <p:nvSpPr>
          <p:cNvPr id="3" name="Content Placeholder 2"/>
          <p:cNvSpPr>
            <a:spLocks noGrp="1"/>
          </p:cNvSpPr>
          <p:nvPr>
            <p:ph idx="1"/>
          </p:nvPr>
        </p:nvSpPr>
        <p:spPr/>
        <p:txBody>
          <a:bodyPr>
            <a:normAutofit fontScale="92500" lnSpcReduction="20000"/>
          </a:bodyPr>
          <a:lstStyle/>
          <a:p>
            <a:r>
              <a:rPr lang="en-GB" b="1" dirty="0">
                <a:solidFill>
                  <a:srgbClr val="FF0000"/>
                </a:solidFill>
              </a:rPr>
              <a:t>PINCH’S ME</a:t>
            </a:r>
          </a:p>
          <a:p>
            <a:r>
              <a:rPr lang="en-GB" dirty="0"/>
              <a:t>P	  pain </a:t>
            </a:r>
          </a:p>
          <a:p>
            <a:r>
              <a:rPr lang="en-GB" dirty="0"/>
              <a:t>I		  infection</a:t>
            </a:r>
          </a:p>
          <a:p>
            <a:r>
              <a:rPr lang="en-GB" dirty="0"/>
              <a:t>N	  nutrition</a:t>
            </a:r>
          </a:p>
          <a:p>
            <a:r>
              <a:rPr lang="en-GB" dirty="0"/>
              <a:t>C	  constipation</a:t>
            </a:r>
          </a:p>
          <a:p>
            <a:r>
              <a:rPr lang="en-GB" dirty="0"/>
              <a:t>H	  hydration (+urine retention)</a:t>
            </a:r>
          </a:p>
          <a:p>
            <a:r>
              <a:rPr lang="en-GB" dirty="0"/>
              <a:t>S	  sleep</a:t>
            </a:r>
          </a:p>
          <a:p>
            <a:r>
              <a:rPr lang="en-GB" dirty="0"/>
              <a:t>M	  medication</a:t>
            </a:r>
          </a:p>
          <a:p>
            <a:r>
              <a:rPr lang="en-GB" dirty="0"/>
              <a:t>E	  electrolytes</a:t>
            </a:r>
          </a:p>
        </p:txBody>
      </p:sp>
    </p:spTree>
    <p:extLst>
      <p:ext uri="{BB962C8B-B14F-4D97-AF65-F5344CB8AC3E}">
        <p14:creationId xmlns:p14="http://schemas.microsoft.com/office/powerpoint/2010/main" val="35217305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fontScale="90000"/>
          </a:bodyPr>
          <a:lstStyle/>
          <a:p>
            <a:pPr eaLnBrk="1" hangingPunct="1"/>
            <a:r>
              <a:rPr lang="en-GB" altLang="en-US" sz="4000"/>
              <a:t>Identifying underlying causes of delirium</a:t>
            </a:r>
            <a:endParaRPr lang="en-US" altLang="en-US" sz="4000"/>
          </a:p>
        </p:txBody>
      </p:sp>
      <p:sp>
        <p:nvSpPr>
          <p:cNvPr id="40963" name="Rectangle 3"/>
          <p:cNvSpPr>
            <a:spLocks noGrp="1" noChangeArrowheads="1"/>
          </p:cNvSpPr>
          <p:nvPr>
            <p:ph type="body" idx="1"/>
          </p:nvPr>
        </p:nvSpPr>
        <p:spPr>
          <a:xfrm>
            <a:off x="468313" y="1773238"/>
            <a:ext cx="8229600" cy="4608512"/>
          </a:xfrm>
        </p:spPr>
        <p:txBody>
          <a:bodyPr/>
          <a:lstStyle/>
          <a:p>
            <a:pPr eaLnBrk="1" hangingPunct="1">
              <a:lnSpc>
                <a:spcPct val="90000"/>
              </a:lnSpc>
            </a:pPr>
            <a:r>
              <a:rPr lang="en-GB" altLang="en-US"/>
              <a:t>Perform basic observations</a:t>
            </a:r>
          </a:p>
          <a:p>
            <a:pPr eaLnBrk="1" hangingPunct="1">
              <a:lnSpc>
                <a:spcPct val="90000"/>
              </a:lnSpc>
            </a:pPr>
            <a:r>
              <a:rPr lang="en-GB" altLang="en-US"/>
              <a:t>Perform basic assessments (for urine retention, constipation, pain, distress)</a:t>
            </a:r>
          </a:p>
          <a:p>
            <a:pPr eaLnBrk="1" hangingPunct="1">
              <a:lnSpc>
                <a:spcPct val="90000"/>
              </a:lnSpc>
            </a:pPr>
            <a:endParaRPr lang="en-GB" altLang="en-US"/>
          </a:p>
          <a:p>
            <a:pPr eaLnBrk="1" hangingPunct="1">
              <a:lnSpc>
                <a:spcPct val="90000"/>
              </a:lnSpc>
            </a:pPr>
            <a:r>
              <a:rPr lang="en-GB" altLang="en-US"/>
              <a:t>History and examination (inc. neurological)</a:t>
            </a:r>
          </a:p>
          <a:p>
            <a:pPr eaLnBrk="1" hangingPunct="1">
              <a:lnSpc>
                <a:spcPct val="90000"/>
              </a:lnSpc>
            </a:pPr>
            <a:r>
              <a:rPr lang="en-GB" altLang="en-US"/>
              <a:t>Basic investigations: ECG / Blood glucose / MSU / FBC / CRP / Blood cultures / U&amp;E / Calcium / CXR</a:t>
            </a:r>
            <a:r>
              <a:rPr lang="en-US" altLang="en-US"/>
              <a:t> </a:t>
            </a:r>
          </a:p>
          <a:p>
            <a:pPr eaLnBrk="1" hangingPunct="1">
              <a:lnSpc>
                <a:spcPct val="90000"/>
              </a:lnSpc>
            </a:pPr>
            <a:r>
              <a:rPr lang="en-GB" altLang="en-US" b="1"/>
              <a:t>Medication review</a:t>
            </a:r>
            <a:endParaRPr lang="en-US" altLang="en-US" b="1"/>
          </a:p>
        </p:txBody>
      </p:sp>
    </p:spTree>
    <p:extLst>
      <p:ext uri="{BB962C8B-B14F-4D97-AF65-F5344CB8AC3E}">
        <p14:creationId xmlns:p14="http://schemas.microsoft.com/office/powerpoint/2010/main" val="42795648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68313" y="1700213"/>
            <a:ext cx="8229600" cy="1143000"/>
          </a:xfrm>
        </p:spPr>
        <p:txBody>
          <a:bodyPr/>
          <a:lstStyle/>
          <a:p>
            <a:pPr eaLnBrk="1" hangingPunct="1"/>
            <a:r>
              <a:rPr lang="en-GB" altLang="en-US" sz="4800"/>
              <a:t>Managing Delirium</a:t>
            </a:r>
            <a:endParaRPr lang="en-US" altLang="en-US" sz="4800"/>
          </a:p>
        </p:txBody>
      </p:sp>
    </p:spTree>
    <p:extLst>
      <p:ext uri="{BB962C8B-B14F-4D97-AF65-F5344CB8AC3E}">
        <p14:creationId xmlns:p14="http://schemas.microsoft.com/office/powerpoint/2010/main" val="16470307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Daily Care Plan</a:t>
            </a:r>
          </a:p>
        </p:txBody>
      </p:sp>
      <p:sp>
        <p:nvSpPr>
          <p:cNvPr id="3" name="Content Placeholder 2"/>
          <p:cNvSpPr>
            <a:spLocks noGrp="1"/>
          </p:cNvSpPr>
          <p:nvPr>
            <p:ph idx="1"/>
          </p:nvPr>
        </p:nvSpPr>
        <p:spPr/>
        <p:txBody>
          <a:bodyPr/>
          <a:lstStyle/>
          <a:p>
            <a:r>
              <a:rPr lang="en-GB" dirty="0"/>
              <a:t>Use same care plan to treat as for preventing delirium</a:t>
            </a:r>
          </a:p>
          <a:p>
            <a:endParaRPr lang="en-GB" dirty="0"/>
          </a:p>
          <a:p>
            <a:r>
              <a:rPr lang="en-GB" dirty="0"/>
              <a:t>On Intranet: Departments – Elderly Medicine – Delirium</a:t>
            </a:r>
          </a:p>
          <a:p>
            <a:endParaRPr lang="en-GB" dirty="0"/>
          </a:p>
        </p:txBody>
      </p:sp>
    </p:spTree>
    <p:extLst>
      <p:ext uri="{BB962C8B-B14F-4D97-AF65-F5344CB8AC3E}">
        <p14:creationId xmlns:p14="http://schemas.microsoft.com/office/powerpoint/2010/main" val="37139398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Daily Care Plan</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09482" y="1524001"/>
            <a:ext cx="6908285" cy="48884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896182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Daily Care Plan page 2</a:t>
            </a: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05890" y="1600200"/>
            <a:ext cx="7108437" cy="49252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16766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Managing Delirium without Medications</a:t>
            </a:r>
          </a:p>
        </p:txBody>
      </p:sp>
      <p:sp>
        <p:nvSpPr>
          <p:cNvPr id="3" name="Content Placeholder 2"/>
          <p:cNvSpPr>
            <a:spLocks noGrp="1"/>
          </p:cNvSpPr>
          <p:nvPr>
            <p:ph idx="1"/>
          </p:nvPr>
        </p:nvSpPr>
        <p:spPr/>
        <p:txBody>
          <a:bodyPr>
            <a:normAutofit fontScale="85000" lnSpcReduction="20000"/>
          </a:bodyPr>
          <a:lstStyle/>
          <a:p>
            <a:r>
              <a:rPr lang="en-GB" dirty="0"/>
              <a:t>Communicate sensitively</a:t>
            </a:r>
          </a:p>
          <a:p>
            <a:r>
              <a:rPr lang="en-GB" dirty="0"/>
              <a:t>	- make eye contact</a:t>
            </a:r>
          </a:p>
          <a:p>
            <a:r>
              <a:rPr lang="en-GB" dirty="0"/>
              <a:t>	- respect personal space</a:t>
            </a:r>
          </a:p>
          <a:p>
            <a:r>
              <a:rPr lang="en-GB" dirty="0"/>
              <a:t>	- explain who you are and what you are about 			to do before you touch them</a:t>
            </a:r>
          </a:p>
          <a:p>
            <a:r>
              <a:rPr lang="en-GB" dirty="0"/>
              <a:t>	- speak slowly and clearly using simple 					language</a:t>
            </a:r>
          </a:p>
          <a:p>
            <a:r>
              <a:rPr lang="en-GB" dirty="0"/>
              <a:t>	- acknowledge the feelings expressed – ignore 			the content, change the subject</a:t>
            </a:r>
          </a:p>
          <a:p>
            <a:endParaRPr lang="en-GB" sz="1300" dirty="0"/>
          </a:p>
          <a:p>
            <a:r>
              <a:rPr lang="en-GB" dirty="0"/>
              <a:t>Encourage mobility and hydration</a:t>
            </a:r>
          </a:p>
          <a:p>
            <a:r>
              <a:rPr lang="en-GB" dirty="0"/>
              <a:t>Avoid restraint</a:t>
            </a:r>
          </a:p>
          <a:p>
            <a:endParaRPr lang="en-GB" dirty="0"/>
          </a:p>
        </p:txBody>
      </p:sp>
    </p:spTree>
    <p:extLst>
      <p:ext uri="{BB962C8B-B14F-4D97-AF65-F5344CB8AC3E}">
        <p14:creationId xmlns:p14="http://schemas.microsoft.com/office/powerpoint/2010/main" val="5281104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GB" altLang="en-US"/>
              <a:t>Managing agitated delirium</a:t>
            </a:r>
            <a:endParaRPr lang="en-US" altLang="en-US"/>
          </a:p>
        </p:txBody>
      </p:sp>
      <p:sp>
        <p:nvSpPr>
          <p:cNvPr id="44035" name="Rectangle 3"/>
          <p:cNvSpPr>
            <a:spLocks noGrp="1" noChangeArrowheads="1"/>
          </p:cNvSpPr>
          <p:nvPr>
            <p:ph type="body" idx="1"/>
          </p:nvPr>
        </p:nvSpPr>
        <p:spPr>
          <a:xfrm>
            <a:off x="457200" y="1417638"/>
            <a:ext cx="8229600" cy="5440362"/>
          </a:xfrm>
        </p:spPr>
        <p:txBody>
          <a:bodyPr>
            <a:normAutofit fontScale="40000" lnSpcReduction="20000"/>
          </a:bodyPr>
          <a:lstStyle/>
          <a:p>
            <a:pPr>
              <a:lnSpc>
                <a:spcPct val="80000"/>
              </a:lnSpc>
            </a:pPr>
            <a:r>
              <a:rPr lang="en-GB" altLang="en-US" sz="4500" dirty="0"/>
              <a:t>Non-pharmacological management of agitation</a:t>
            </a:r>
          </a:p>
          <a:p>
            <a:pPr lvl="1">
              <a:lnSpc>
                <a:spcPct val="80000"/>
              </a:lnSpc>
            </a:pPr>
            <a:r>
              <a:rPr lang="en-GB" altLang="en-US" sz="4500" dirty="0"/>
              <a:t>nurse near nurses station OR side room </a:t>
            </a:r>
          </a:p>
          <a:p>
            <a:pPr lvl="1">
              <a:lnSpc>
                <a:spcPct val="80000"/>
              </a:lnSpc>
            </a:pPr>
            <a:r>
              <a:rPr lang="en-US" altLang="en-US" sz="4500" dirty="0"/>
              <a:t>bed moves are avoided unless absolutely necessary</a:t>
            </a:r>
          </a:p>
          <a:p>
            <a:pPr lvl="1">
              <a:lnSpc>
                <a:spcPct val="80000"/>
              </a:lnSpc>
            </a:pPr>
            <a:r>
              <a:rPr lang="en-GB" altLang="en-US" sz="4500" dirty="0"/>
              <a:t>ask family to come in</a:t>
            </a:r>
          </a:p>
          <a:p>
            <a:pPr lvl="1">
              <a:lnSpc>
                <a:spcPct val="80000"/>
              </a:lnSpc>
            </a:pPr>
            <a:r>
              <a:rPr lang="en-GB" altLang="en-US" sz="4500" dirty="0"/>
              <a:t>ensure lighting adequate and area quiet</a:t>
            </a:r>
          </a:p>
          <a:p>
            <a:pPr lvl="1">
              <a:lnSpc>
                <a:spcPct val="80000"/>
              </a:lnSpc>
            </a:pPr>
            <a:r>
              <a:rPr lang="en-GB" altLang="en-US" sz="4500" dirty="0"/>
              <a:t>allow to wander under supervision</a:t>
            </a:r>
          </a:p>
          <a:p>
            <a:pPr lvl="1">
              <a:lnSpc>
                <a:spcPct val="80000"/>
              </a:lnSpc>
            </a:pPr>
            <a:endParaRPr lang="en-GB" altLang="en-US" sz="2400" dirty="0"/>
          </a:p>
          <a:p>
            <a:pPr lvl="1">
              <a:lnSpc>
                <a:spcPct val="80000"/>
              </a:lnSpc>
            </a:pPr>
            <a:endParaRPr lang="en-GB" altLang="en-US" sz="2400" dirty="0"/>
          </a:p>
          <a:p>
            <a:pPr>
              <a:lnSpc>
                <a:spcPct val="120000"/>
              </a:lnSpc>
            </a:pPr>
            <a:r>
              <a:rPr lang="en-GB" altLang="en-US" sz="3400" dirty="0"/>
              <a:t>Consider short-term (≤ 1 week) use of haloperidol or Olanzapine to reduce severity of delirium</a:t>
            </a:r>
          </a:p>
          <a:p>
            <a:pPr>
              <a:lnSpc>
                <a:spcPct val="120000"/>
              </a:lnSpc>
            </a:pPr>
            <a:r>
              <a:rPr lang="en-GB" altLang="en-US" sz="3400" dirty="0"/>
              <a:t>DON’T use to manage behaviour that challenges </a:t>
            </a:r>
          </a:p>
          <a:p>
            <a:pPr>
              <a:lnSpc>
                <a:spcPct val="80000"/>
              </a:lnSpc>
            </a:pPr>
            <a:endParaRPr lang="en-GB" altLang="en-US" sz="3400" dirty="0"/>
          </a:p>
          <a:p>
            <a:pPr>
              <a:lnSpc>
                <a:spcPct val="120000"/>
              </a:lnSpc>
            </a:pPr>
            <a:r>
              <a:rPr lang="en-GB" altLang="en-US" sz="3400" dirty="0"/>
              <a:t>Haloperidol (0.5mg PO/IM usually </a:t>
            </a:r>
            <a:r>
              <a:rPr lang="en-GB" altLang="en-US" sz="3400" dirty="0" err="1"/>
              <a:t>bd</a:t>
            </a:r>
            <a:r>
              <a:rPr lang="en-GB" altLang="en-US" sz="3400" dirty="0"/>
              <a:t>, with maximum dosing frequency every 30 minutes and maximum dose in 24 hours 2mg)</a:t>
            </a:r>
          </a:p>
          <a:p>
            <a:pPr>
              <a:lnSpc>
                <a:spcPct val="120000"/>
              </a:lnSpc>
            </a:pPr>
            <a:endParaRPr lang="en-GB" altLang="en-US" sz="3400" dirty="0"/>
          </a:p>
          <a:p>
            <a:pPr>
              <a:lnSpc>
                <a:spcPct val="120000"/>
              </a:lnSpc>
            </a:pPr>
            <a:r>
              <a:rPr lang="en-GB" altLang="en-US" sz="3400" dirty="0"/>
              <a:t>ECG should be checked for </a:t>
            </a:r>
            <a:r>
              <a:rPr lang="en-GB" altLang="en-US" sz="3400" dirty="0" err="1"/>
              <a:t>QTc</a:t>
            </a:r>
            <a:r>
              <a:rPr lang="en-GB" altLang="en-US" sz="3400" dirty="0"/>
              <a:t> immediately prior to and at least once during use as prolongation of </a:t>
            </a:r>
            <a:r>
              <a:rPr lang="en-GB" altLang="en-US" sz="3400" dirty="0" err="1"/>
              <a:t>QTc</a:t>
            </a:r>
            <a:r>
              <a:rPr lang="en-GB" altLang="en-US" sz="3400" dirty="0"/>
              <a:t> is a relative contraindication to use of Haloperidol.</a:t>
            </a:r>
          </a:p>
          <a:p>
            <a:pPr>
              <a:lnSpc>
                <a:spcPct val="120000"/>
              </a:lnSpc>
            </a:pPr>
            <a:endParaRPr lang="en-GB" altLang="en-US" sz="3400" dirty="0"/>
          </a:p>
          <a:p>
            <a:pPr>
              <a:lnSpc>
                <a:spcPct val="120000"/>
              </a:lnSpc>
            </a:pPr>
            <a:r>
              <a:rPr lang="en-GB" altLang="en-US" sz="3400" dirty="0"/>
              <a:t>Olanzapine 2.5 or 5mg (PO </a:t>
            </a:r>
            <a:r>
              <a:rPr lang="en-GB" altLang="en-US" sz="3400" dirty="0" err="1"/>
              <a:t>orodispersible</a:t>
            </a:r>
            <a:r>
              <a:rPr lang="en-GB" altLang="en-US" sz="3400" dirty="0"/>
              <a:t> </a:t>
            </a:r>
            <a:r>
              <a:rPr lang="en-GB" altLang="en-US" sz="3400" dirty="0" err="1"/>
              <a:t>Velotab</a:t>
            </a:r>
            <a:r>
              <a:rPr lang="en-GB" altLang="en-US" sz="3400" dirty="0"/>
              <a:t> once daily maximum) as a last resort.</a:t>
            </a:r>
          </a:p>
          <a:p>
            <a:pPr marL="0" indent="0">
              <a:lnSpc>
                <a:spcPct val="120000"/>
              </a:lnSpc>
              <a:buNone/>
            </a:pPr>
            <a:endParaRPr lang="en-GB" altLang="en-US" sz="3400" dirty="0"/>
          </a:p>
          <a:p>
            <a:pPr>
              <a:lnSpc>
                <a:spcPct val="120000"/>
              </a:lnSpc>
            </a:pPr>
            <a:r>
              <a:rPr lang="en-GB" altLang="en-US" sz="3400" dirty="0"/>
              <a:t>Lorazepam 0.5mg PO /IM (if available)/sublingual where antipsychotics contraindicated - e.g. </a:t>
            </a:r>
            <a:r>
              <a:rPr lang="en-GB" altLang="en-US" sz="3400" b="1" dirty="0"/>
              <a:t>Lewy body dementia, Parkinson's disease, prolonged </a:t>
            </a:r>
            <a:r>
              <a:rPr lang="en-GB" altLang="en-US" sz="3400" b="1" dirty="0" err="1"/>
              <a:t>QTc</a:t>
            </a:r>
            <a:r>
              <a:rPr lang="en-GB" altLang="en-US" sz="3400" b="1" dirty="0"/>
              <a:t> on ECG, bradycardia and </a:t>
            </a:r>
            <a:r>
              <a:rPr lang="en-GB" altLang="en-US" sz="3400" b="1" dirty="0" err="1"/>
              <a:t>phaeochromocytoma</a:t>
            </a:r>
            <a:r>
              <a:rPr lang="en-GB" altLang="en-US" sz="3400" b="1" dirty="0"/>
              <a:t>.</a:t>
            </a:r>
            <a:r>
              <a:rPr lang="en-GB" altLang="en-US" sz="3400" dirty="0"/>
              <a:t> Titrate doses cautiously according to symptoms.</a:t>
            </a:r>
          </a:p>
        </p:txBody>
      </p:sp>
    </p:spTree>
    <p:extLst>
      <p:ext uri="{BB962C8B-B14F-4D97-AF65-F5344CB8AC3E}">
        <p14:creationId xmlns:p14="http://schemas.microsoft.com/office/powerpoint/2010/main" val="21745906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GB" altLang="en-US" dirty="0"/>
              <a:t>Resolving delirium</a:t>
            </a:r>
          </a:p>
        </p:txBody>
      </p:sp>
      <p:sp>
        <p:nvSpPr>
          <p:cNvPr id="41987" name="Rectangle 3"/>
          <p:cNvSpPr>
            <a:spLocks noGrp="1" noChangeArrowheads="1"/>
          </p:cNvSpPr>
          <p:nvPr>
            <p:ph type="body" idx="1"/>
          </p:nvPr>
        </p:nvSpPr>
        <p:spPr>
          <a:xfrm>
            <a:off x="457200" y="1773238"/>
            <a:ext cx="8229600" cy="4751387"/>
          </a:xfrm>
        </p:spPr>
        <p:txBody>
          <a:bodyPr/>
          <a:lstStyle/>
          <a:p>
            <a:pPr eaLnBrk="1" hangingPunct="1"/>
            <a:r>
              <a:rPr lang="en-GB" altLang="en-US" dirty="0"/>
              <a:t>Monitor for improvement or deterioration</a:t>
            </a:r>
          </a:p>
          <a:p>
            <a:pPr eaLnBrk="1" hangingPunct="1"/>
            <a:r>
              <a:rPr lang="en-GB" altLang="en-US" dirty="0"/>
              <a:t>Use serial AMTS / CAM </a:t>
            </a:r>
          </a:p>
          <a:p>
            <a:pPr eaLnBrk="1" hangingPunct="1"/>
            <a:r>
              <a:rPr lang="en-GB" altLang="en-US" dirty="0"/>
              <a:t>Plus monitor features of delirium </a:t>
            </a:r>
          </a:p>
          <a:p>
            <a:pPr eaLnBrk="1" hangingPunct="1"/>
            <a:r>
              <a:rPr lang="en-GB" altLang="en-US" dirty="0"/>
              <a:t>Continue Delirium care Pathway to prevent further episodes</a:t>
            </a:r>
          </a:p>
          <a:p>
            <a:pPr eaLnBrk="1" hangingPunct="1"/>
            <a:endParaRPr lang="en-GB" altLang="en-US" dirty="0"/>
          </a:p>
        </p:txBody>
      </p:sp>
    </p:spTree>
    <p:extLst>
      <p:ext uri="{BB962C8B-B14F-4D97-AF65-F5344CB8AC3E}">
        <p14:creationId xmlns:p14="http://schemas.microsoft.com/office/powerpoint/2010/main" val="727232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Delirium?</a:t>
            </a:r>
          </a:p>
        </p:txBody>
      </p:sp>
      <p:sp>
        <p:nvSpPr>
          <p:cNvPr id="3" name="Content Placeholder 2"/>
          <p:cNvSpPr>
            <a:spLocks noGrp="1"/>
          </p:cNvSpPr>
          <p:nvPr>
            <p:ph idx="1"/>
          </p:nvPr>
        </p:nvSpPr>
        <p:spPr/>
        <p:txBody>
          <a:bodyPr>
            <a:normAutofit fontScale="92500" lnSpcReduction="20000"/>
          </a:bodyPr>
          <a:lstStyle/>
          <a:p>
            <a:r>
              <a:rPr lang="en-GB" sz="2400" dirty="0"/>
              <a:t>A disturbance of consciousness and a change in cognition</a:t>
            </a:r>
          </a:p>
          <a:p>
            <a:r>
              <a:rPr lang="en-GB" sz="2400" dirty="0"/>
              <a:t>Reduced ability to focus, sustain or shift attention</a:t>
            </a:r>
          </a:p>
          <a:p>
            <a:r>
              <a:rPr lang="en-GB" sz="2400" dirty="0"/>
              <a:t>Short period of time – acute</a:t>
            </a:r>
          </a:p>
          <a:p>
            <a:r>
              <a:rPr lang="en-GB" sz="2400" dirty="0"/>
              <a:t>Tendency to fluctuate </a:t>
            </a:r>
          </a:p>
          <a:p>
            <a:endParaRPr lang="en-GB" sz="2400" dirty="0"/>
          </a:p>
          <a:p>
            <a:r>
              <a:rPr lang="en-GB" sz="2400" dirty="0"/>
              <a:t>Hypoactive form – withdrawn, sleepy, not interacting</a:t>
            </a:r>
          </a:p>
          <a:p>
            <a:r>
              <a:rPr lang="en-GB" sz="2400" dirty="0"/>
              <a:t>Hyperactive – restless, agitated, hyperactive</a:t>
            </a:r>
          </a:p>
          <a:p>
            <a:r>
              <a:rPr lang="en-GB" sz="2400" dirty="0"/>
              <a:t>Mixed</a:t>
            </a:r>
          </a:p>
          <a:p>
            <a:r>
              <a:rPr lang="en-GB" sz="2400" dirty="0"/>
              <a:t>Sleep disturbance</a:t>
            </a:r>
          </a:p>
          <a:p>
            <a:r>
              <a:rPr lang="en-GB" sz="2400" dirty="0"/>
              <a:t>Emotional disturbance - FEAR</a:t>
            </a:r>
          </a:p>
          <a:p>
            <a:pPr marL="0" indent="0">
              <a:buNone/>
            </a:pPr>
            <a:endParaRPr lang="en-GB" sz="2400" dirty="0"/>
          </a:p>
          <a:p>
            <a:r>
              <a:rPr lang="en-GB" sz="2400" b="1" dirty="0"/>
              <a:t>‘They seem more confused than usual today doctor</a:t>
            </a:r>
            <a:r>
              <a:rPr lang="en-GB" sz="2400" dirty="0"/>
              <a:t>’</a:t>
            </a:r>
            <a:r>
              <a:rPr lang="en-GB" dirty="0"/>
              <a:t>                                                                                                                                                                 </a:t>
            </a:r>
            <a:endParaRPr lang="en-GB" b="1" dirty="0"/>
          </a:p>
        </p:txBody>
      </p:sp>
    </p:spTree>
    <p:extLst>
      <p:ext uri="{BB962C8B-B14F-4D97-AF65-F5344CB8AC3E}">
        <p14:creationId xmlns:p14="http://schemas.microsoft.com/office/powerpoint/2010/main" val="31586556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Ongoing delirium</a:t>
            </a:r>
          </a:p>
        </p:txBody>
      </p:sp>
      <p:sp>
        <p:nvSpPr>
          <p:cNvPr id="3" name="Content Placeholder 2"/>
          <p:cNvSpPr>
            <a:spLocks noGrp="1"/>
          </p:cNvSpPr>
          <p:nvPr>
            <p:ph idx="1"/>
          </p:nvPr>
        </p:nvSpPr>
        <p:spPr/>
        <p:txBody>
          <a:bodyPr>
            <a:normAutofit fontScale="77500" lnSpcReduction="20000"/>
          </a:bodyPr>
          <a:lstStyle/>
          <a:p>
            <a:r>
              <a:rPr lang="en-GB" dirty="0"/>
              <a:t>Re-investigate from beginning if deteriorating </a:t>
            </a:r>
          </a:p>
          <a:p>
            <a:endParaRPr lang="en-GB" dirty="0"/>
          </a:p>
          <a:p>
            <a:r>
              <a:rPr lang="en-GB" dirty="0"/>
              <a:t>Consider opinion from liaison psychiatry 51746 (esp. if uncertain of diagnosis)or Dementia and Delirium Support nurses – 51658, 51739</a:t>
            </a:r>
          </a:p>
          <a:p>
            <a:endParaRPr lang="en-GB" dirty="0"/>
          </a:p>
          <a:p>
            <a:r>
              <a:rPr lang="en-GB" dirty="0"/>
              <a:t>At discharge:</a:t>
            </a:r>
          </a:p>
          <a:p>
            <a:r>
              <a:rPr lang="en-GB" dirty="0"/>
              <a:t>Document episode of delirium on TTO/inform GP</a:t>
            </a:r>
          </a:p>
          <a:p>
            <a:r>
              <a:rPr lang="en-GB" dirty="0"/>
              <a:t>Document any planned follow up from mental health team, memory clinic </a:t>
            </a:r>
            <a:r>
              <a:rPr lang="en-GB" dirty="0" err="1"/>
              <a:t>etc</a:t>
            </a:r>
            <a:endParaRPr lang="en-GB" dirty="0"/>
          </a:p>
          <a:p>
            <a:r>
              <a:rPr lang="en-GB" dirty="0"/>
              <a:t>If decision made to continue antipsychotic meds, clearly state why and follow up plan for this</a:t>
            </a:r>
          </a:p>
          <a:p>
            <a:endParaRPr lang="en-GB" dirty="0"/>
          </a:p>
        </p:txBody>
      </p:sp>
    </p:spTree>
    <p:extLst>
      <p:ext uri="{BB962C8B-B14F-4D97-AF65-F5344CB8AC3E}">
        <p14:creationId xmlns:p14="http://schemas.microsoft.com/office/powerpoint/2010/main" val="295718469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THINK DELIRIUM!</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00225" y="2115344"/>
            <a:ext cx="5543550" cy="3495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95159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Do’s and Don’ts in Delirium</a:t>
            </a: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95462" y="2110581"/>
            <a:ext cx="5553075" cy="350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44542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68313" y="0"/>
            <a:ext cx="8229600" cy="1143000"/>
          </a:xfrm>
        </p:spPr>
        <p:txBody>
          <a:bodyPr/>
          <a:lstStyle/>
          <a:p>
            <a:pPr eaLnBrk="1" hangingPunct="1"/>
            <a:r>
              <a:rPr lang="en-GB" altLang="en-US"/>
              <a:t>Isn’t delirium like dementia?</a:t>
            </a:r>
            <a:endParaRPr lang="en-US" altLang="en-US"/>
          </a:p>
        </p:txBody>
      </p:sp>
      <p:graphicFrame>
        <p:nvGraphicFramePr>
          <p:cNvPr id="26627" name="Group 3"/>
          <p:cNvGraphicFramePr>
            <a:graphicFrameLocks noGrp="1"/>
          </p:cNvGraphicFramePr>
          <p:nvPr>
            <p:ph sz="half" idx="2"/>
          </p:nvPr>
        </p:nvGraphicFramePr>
        <p:xfrm>
          <a:off x="539750" y="1052513"/>
          <a:ext cx="8066088" cy="5510674"/>
        </p:xfrm>
        <a:graphic>
          <a:graphicData uri="http://schemas.openxmlformats.org/drawingml/2006/table">
            <a:tbl>
              <a:tblPr/>
              <a:tblGrid>
                <a:gridCol w="2016125">
                  <a:extLst>
                    <a:ext uri="{9D8B030D-6E8A-4147-A177-3AD203B41FA5}">
                      <a16:colId xmlns:a16="http://schemas.microsoft.com/office/drawing/2014/main" val="20000"/>
                    </a:ext>
                  </a:extLst>
                </a:gridCol>
                <a:gridCol w="1871663">
                  <a:extLst>
                    <a:ext uri="{9D8B030D-6E8A-4147-A177-3AD203B41FA5}">
                      <a16:colId xmlns:a16="http://schemas.microsoft.com/office/drawing/2014/main" val="20001"/>
                    </a:ext>
                  </a:extLst>
                </a:gridCol>
                <a:gridCol w="2062162">
                  <a:extLst>
                    <a:ext uri="{9D8B030D-6E8A-4147-A177-3AD203B41FA5}">
                      <a16:colId xmlns:a16="http://schemas.microsoft.com/office/drawing/2014/main" val="20002"/>
                    </a:ext>
                  </a:extLst>
                </a:gridCol>
                <a:gridCol w="2116138">
                  <a:extLst>
                    <a:ext uri="{9D8B030D-6E8A-4147-A177-3AD203B41FA5}">
                      <a16:colId xmlns:a16="http://schemas.microsoft.com/office/drawing/2014/main" val="20003"/>
                    </a:ext>
                  </a:extLst>
                </a:gridCol>
              </a:tblGrid>
              <a:tr h="51810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a:ln>
                            <a:noFill/>
                          </a:ln>
                          <a:solidFill>
                            <a:schemeClr val="tx1"/>
                          </a:solidFill>
                          <a:effectLst/>
                          <a:latin typeface="Arial" charset="0"/>
                          <a:cs typeface="Arial" charset="0"/>
                        </a:rPr>
                        <a:t>Feature</a:t>
                      </a:r>
                      <a:endParaRPr kumimoji="0" lang="en-US" sz="2800" b="0" i="0" u="none" strike="noStrike" cap="none" normalizeH="0" baseline="0">
                        <a:ln>
                          <a:noFill/>
                        </a:ln>
                        <a:solidFill>
                          <a:schemeClr val="tx1"/>
                        </a:solidFill>
                        <a:effectLst/>
                        <a:latin typeface="Arial" charset="0"/>
                        <a:cs typeface="Arial" charset="0"/>
                      </a:endParaRP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a:ln>
                            <a:noFill/>
                          </a:ln>
                          <a:solidFill>
                            <a:schemeClr val="tx1"/>
                          </a:solidFill>
                          <a:effectLst/>
                          <a:latin typeface="Arial" charset="0"/>
                          <a:cs typeface="Arial" charset="0"/>
                        </a:rPr>
                        <a:t>Delirium</a:t>
                      </a:r>
                      <a:endParaRPr kumimoji="0" lang="en-US" sz="2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a:ln>
                            <a:noFill/>
                          </a:ln>
                          <a:solidFill>
                            <a:schemeClr val="tx1"/>
                          </a:solidFill>
                          <a:effectLst/>
                          <a:latin typeface="Arial" charset="0"/>
                          <a:cs typeface="Arial" charset="0"/>
                        </a:rPr>
                        <a:t>Dementia</a:t>
                      </a:r>
                      <a:endParaRPr kumimoji="0" lang="en-US" sz="2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a:ln>
                            <a:noFill/>
                          </a:ln>
                          <a:solidFill>
                            <a:schemeClr val="tx1"/>
                          </a:solidFill>
                          <a:effectLst/>
                          <a:latin typeface="Arial" charset="0"/>
                          <a:cs typeface="Arial" charset="0"/>
                        </a:rPr>
                        <a:t>Depression</a:t>
                      </a:r>
                      <a:endParaRPr kumimoji="0" lang="en-US" sz="2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9619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cs typeface="Arial" charset="0"/>
                        </a:rPr>
                        <a:t>Onset</a:t>
                      </a:r>
                      <a:endParaRPr kumimoji="0" lang="en-US" sz="2000" b="0" i="0" u="none" strike="noStrike" cap="none" normalizeH="0" baseline="0">
                        <a:ln>
                          <a:noFill/>
                        </a:ln>
                        <a:solidFill>
                          <a:schemeClr val="tx1"/>
                        </a:solidFill>
                        <a:effectLst/>
                        <a:latin typeface="Arial" charset="0"/>
                        <a:cs typeface="Arial" charset="0"/>
                      </a:endParaRP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Arial" charset="0"/>
                          <a:cs typeface="Arial" charset="0"/>
                        </a:rPr>
                        <a:t>Sudden</a:t>
                      </a:r>
                      <a:endParaRPr kumimoji="0" lang="en-US" sz="1800" b="1"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Insidious</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Gradual</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9619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cs typeface="Arial" charset="0"/>
                        </a:rPr>
                        <a:t>Fluctuations</a:t>
                      </a:r>
                      <a:endParaRPr kumimoji="0" lang="en-US" sz="2000" b="0" i="0" u="none" strike="noStrike" cap="none" normalizeH="0" baseline="0">
                        <a:ln>
                          <a:noFill/>
                        </a:ln>
                        <a:solidFill>
                          <a:schemeClr val="tx1"/>
                        </a:solidFill>
                        <a:effectLst/>
                        <a:latin typeface="Arial" charset="0"/>
                        <a:cs typeface="Arial" charset="0"/>
                      </a:endParaRP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Arial" charset="0"/>
                          <a:cs typeface="Arial" charset="0"/>
                        </a:rPr>
                        <a:t>Yes</a:t>
                      </a:r>
                      <a:r>
                        <a:rPr kumimoji="0" lang="en-GB" sz="1800" b="0" i="0" u="none" strike="noStrike" cap="none" normalizeH="0" baseline="0">
                          <a:ln>
                            <a:noFill/>
                          </a:ln>
                          <a:solidFill>
                            <a:schemeClr val="tx1"/>
                          </a:solidFill>
                          <a:effectLst/>
                          <a:latin typeface="Arial" charset="0"/>
                          <a:cs typeface="Arial" charset="0"/>
                        </a:rPr>
                        <a:t> – over hrs</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Not usually</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Situational</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9487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cs typeface="Arial" charset="0"/>
                        </a:rPr>
                        <a:t>Duration</a:t>
                      </a:r>
                      <a:endParaRPr kumimoji="0" lang="en-US" sz="2000" b="0" i="0" u="none" strike="noStrike" cap="none" normalizeH="0" baseline="0">
                        <a:ln>
                          <a:noFill/>
                        </a:ln>
                        <a:solidFill>
                          <a:schemeClr val="tx1"/>
                        </a:solidFill>
                        <a:effectLst/>
                        <a:latin typeface="Arial" charset="0"/>
                        <a:cs typeface="Arial" charset="0"/>
                      </a:endParaRP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Arial" charset="0"/>
                          <a:cs typeface="Arial" charset="0"/>
                        </a:rPr>
                        <a:t>Hours</a:t>
                      </a:r>
                      <a:r>
                        <a:rPr kumimoji="0" lang="en-GB" sz="1800" b="0" i="0" u="none" strike="noStrike" cap="none" normalizeH="0" baseline="0">
                          <a:ln>
                            <a:noFill/>
                          </a:ln>
                          <a:solidFill>
                            <a:schemeClr val="tx1"/>
                          </a:solidFill>
                          <a:effectLst/>
                          <a:latin typeface="Arial" charset="0"/>
                          <a:cs typeface="Arial" charset="0"/>
                        </a:rPr>
                        <a:t> –            1 month</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Months - years</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Weeks - years</a:t>
                      </a:r>
                      <a:endParaRPr kumimoji="0" lang="en-US" sz="1800" b="0" i="0" u="none" strike="noStrike" cap="none" normalizeH="0" baseline="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4001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cs typeface="Arial" charset="0"/>
                        </a:rPr>
                        <a:t>Cause</a:t>
                      </a:r>
                      <a:endParaRPr kumimoji="0" lang="en-US" sz="2000" b="0" i="0" u="none" strike="noStrike" cap="none" normalizeH="0" baseline="0">
                        <a:ln>
                          <a:noFill/>
                        </a:ln>
                        <a:solidFill>
                          <a:schemeClr val="tx1"/>
                        </a:solidFill>
                        <a:effectLst/>
                        <a:latin typeface="Arial" charset="0"/>
                        <a:cs typeface="Arial" charset="0"/>
                      </a:endParaRP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Acute illness - </a:t>
                      </a:r>
                      <a:r>
                        <a:rPr kumimoji="0" lang="en-GB" sz="1800" b="1" i="0" u="none" strike="noStrike" cap="none" normalizeH="0" baseline="0">
                          <a:ln>
                            <a:noFill/>
                          </a:ln>
                          <a:solidFill>
                            <a:schemeClr val="tx1"/>
                          </a:solidFill>
                          <a:effectLst/>
                          <a:latin typeface="Arial" charset="0"/>
                          <a:cs typeface="Arial" charset="0"/>
                        </a:rPr>
                        <a:t>reversible</a:t>
                      </a:r>
                      <a:endParaRPr kumimoji="0" lang="en-US" sz="1800" b="1"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Chronic degeneration</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Reactive / biochemical</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9619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cs typeface="Arial" charset="0"/>
                        </a:rPr>
                        <a:t>Conscious level</a:t>
                      </a:r>
                      <a:endParaRPr kumimoji="0" lang="en-US" sz="2000" b="0" i="0" u="none" strike="noStrike" cap="none" normalizeH="0" baseline="0">
                        <a:ln>
                          <a:noFill/>
                        </a:ln>
                        <a:solidFill>
                          <a:schemeClr val="tx1"/>
                        </a:solidFill>
                        <a:effectLst/>
                        <a:latin typeface="Arial" charset="0"/>
                        <a:cs typeface="Arial" charset="0"/>
                      </a:endParaRP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Arial" charset="0"/>
                          <a:cs typeface="Arial" charset="0"/>
                        </a:rPr>
                        <a:t>Abnormal</a:t>
                      </a:r>
                      <a:endParaRPr kumimoji="0" lang="en-US" sz="1800" b="1"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Normal</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Normal</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4001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cs typeface="Arial" charset="0"/>
                        </a:rPr>
                        <a:t>Memory</a:t>
                      </a:r>
                      <a:endParaRPr kumimoji="0" lang="en-US" sz="2000" b="0" i="0" u="none" strike="noStrike" cap="none" normalizeH="0" baseline="0">
                        <a:ln>
                          <a:noFill/>
                        </a:ln>
                        <a:solidFill>
                          <a:schemeClr val="tx1"/>
                        </a:solidFill>
                        <a:effectLst/>
                        <a:latin typeface="Arial" charset="0"/>
                        <a:cs typeface="Arial" charset="0"/>
                      </a:endParaRP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Impaired</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Impaired</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May refuse to answer</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64001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cs typeface="Arial" charset="0"/>
                        </a:rPr>
                        <a:t>Conversation</a:t>
                      </a:r>
                      <a:endParaRPr kumimoji="0" lang="en-US" sz="2000" b="0" i="0" u="none" strike="noStrike" cap="none" normalizeH="0" baseline="0">
                        <a:ln>
                          <a:noFill/>
                        </a:ln>
                        <a:solidFill>
                          <a:schemeClr val="tx1"/>
                        </a:solidFill>
                        <a:effectLst/>
                        <a:latin typeface="Arial" charset="0"/>
                        <a:cs typeface="Arial" charset="0"/>
                      </a:endParaRP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Arial" charset="0"/>
                          <a:cs typeface="Arial" charset="0"/>
                        </a:rPr>
                        <a:t>Often slow, inappropriate</a:t>
                      </a:r>
                      <a:endParaRPr kumimoji="0" lang="en-US" sz="1800" b="1"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Word finding difficulties</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Sparse</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9619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cs typeface="Arial" charset="0"/>
                        </a:rPr>
                        <a:t>Orientation</a:t>
                      </a:r>
                      <a:endParaRPr kumimoji="0" lang="en-US" sz="2000" b="0" i="0" u="none" strike="noStrike" cap="none" normalizeH="0" baseline="0">
                        <a:ln>
                          <a:noFill/>
                        </a:ln>
                        <a:solidFill>
                          <a:schemeClr val="tx1"/>
                        </a:solidFill>
                        <a:effectLst/>
                        <a:latin typeface="Arial" charset="0"/>
                        <a:cs typeface="Arial" charset="0"/>
                      </a:endParaRP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Varies</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Impaired</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Normal</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9619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cs typeface="Arial" charset="0"/>
                        </a:rPr>
                        <a:t>Hallucinations</a:t>
                      </a:r>
                      <a:endParaRPr kumimoji="0" lang="en-US" sz="2000" b="0" i="0" u="none" strike="noStrike" cap="none" normalizeH="0" baseline="0">
                        <a:ln>
                          <a:noFill/>
                        </a:ln>
                        <a:solidFill>
                          <a:schemeClr val="tx1"/>
                        </a:solidFill>
                        <a:effectLst/>
                        <a:latin typeface="Arial" charset="0"/>
                        <a:cs typeface="Arial" charset="0"/>
                      </a:endParaRP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Arial" charset="0"/>
                          <a:cs typeface="Arial" charset="0"/>
                        </a:rPr>
                        <a:t>Often present</a:t>
                      </a:r>
                      <a:endParaRPr kumimoji="0" lang="en-US" sz="1800" b="1"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Rarely present</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Rarely present</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9619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cs typeface="Arial" charset="0"/>
                        </a:rPr>
                        <a:t>Night-time</a:t>
                      </a:r>
                      <a:endParaRPr kumimoji="0" lang="en-US" sz="2000" b="0" i="0" u="none" strike="noStrike" cap="none" normalizeH="0" baseline="0">
                        <a:ln>
                          <a:noFill/>
                        </a:ln>
                        <a:solidFill>
                          <a:schemeClr val="tx1"/>
                        </a:solidFill>
                        <a:effectLst/>
                        <a:latin typeface="Arial" charset="0"/>
                        <a:cs typeface="Arial" charset="0"/>
                      </a:endParaRP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Arial" charset="0"/>
                          <a:cs typeface="Arial" charset="0"/>
                        </a:rPr>
                        <a:t>Worse</a:t>
                      </a:r>
                      <a:endParaRPr kumimoji="0" lang="en-US" sz="1800" b="1"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Can be worse</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No effect</a:t>
                      </a:r>
                      <a:endParaRPr kumimoji="0" lang="en-US" sz="1800" b="0" i="0" u="none" strike="noStrike" cap="none" normalizeH="0" baseline="0">
                        <a:ln>
                          <a:noFill/>
                        </a:ln>
                        <a:solidFill>
                          <a:schemeClr val="tx1"/>
                        </a:solidFill>
                        <a:effectLst/>
                        <a:latin typeface="Arial"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8440617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Delirium – why it’s important</a:t>
            </a:r>
          </a:p>
        </p:txBody>
      </p:sp>
      <p:sp>
        <p:nvSpPr>
          <p:cNvPr id="3" name="Content Placeholder 2"/>
          <p:cNvSpPr>
            <a:spLocks noGrp="1"/>
          </p:cNvSpPr>
          <p:nvPr>
            <p:ph idx="1"/>
          </p:nvPr>
        </p:nvSpPr>
        <p:spPr/>
        <p:txBody>
          <a:bodyPr>
            <a:normAutofit fontScale="77500" lnSpcReduction="20000"/>
          </a:bodyPr>
          <a:lstStyle/>
          <a:p>
            <a:r>
              <a:rPr lang="en-GB" sz="2800" dirty="0"/>
              <a:t>COMMON!! – affects around 10% of all hospitalised patients</a:t>
            </a:r>
          </a:p>
          <a:p>
            <a:r>
              <a:rPr lang="en-GB" sz="2800" dirty="0"/>
              <a:t>40% of elderly inpatients</a:t>
            </a:r>
          </a:p>
          <a:p>
            <a:r>
              <a:rPr lang="en-GB" sz="2800" dirty="0"/>
              <a:t>80% ICU admissions</a:t>
            </a:r>
          </a:p>
          <a:p>
            <a:r>
              <a:rPr lang="en-GB" sz="2800" dirty="0"/>
              <a:t>Poorly recognised – 50% cases go undetected</a:t>
            </a:r>
          </a:p>
          <a:p>
            <a:endParaRPr lang="en-GB" sz="2800" dirty="0"/>
          </a:p>
          <a:p>
            <a:r>
              <a:rPr lang="en-GB" sz="2800" dirty="0"/>
              <a:t>Delirium is a MEDICAL EMERGENCY!</a:t>
            </a:r>
          </a:p>
          <a:p>
            <a:endParaRPr lang="en-GB" dirty="0"/>
          </a:p>
          <a:p>
            <a:r>
              <a:rPr lang="en-GB" sz="2800" dirty="0"/>
              <a:t>Doubled in-hospital mortality rate in &gt;65s</a:t>
            </a:r>
          </a:p>
          <a:p>
            <a:r>
              <a:rPr lang="en-GB" sz="2800" dirty="0"/>
              <a:t>Increased rate of hospital acquired infection</a:t>
            </a:r>
          </a:p>
          <a:p>
            <a:r>
              <a:rPr lang="en-GB" sz="2800" dirty="0"/>
              <a:t>Increased length of stay</a:t>
            </a:r>
          </a:p>
          <a:p>
            <a:r>
              <a:rPr lang="en-GB" sz="2800" dirty="0"/>
              <a:t>Increased risk of admission to institutional care</a:t>
            </a:r>
          </a:p>
          <a:p>
            <a:endParaRPr lang="en-GB" sz="2800" dirty="0"/>
          </a:p>
          <a:p>
            <a:r>
              <a:rPr lang="en-GB" sz="2800" dirty="0"/>
              <a:t>Can last up to 6 months</a:t>
            </a:r>
          </a:p>
          <a:p>
            <a:endParaRPr lang="en-GB" dirty="0"/>
          </a:p>
          <a:p>
            <a:endParaRPr lang="en-GB" dirty="0"/>
          </a:p>
        </p:txBody>
      </p:sp>
    </p:spTree>
    <p:extLst>
      <p:ext uri="{BB962C8B-B14F-4D97-AF65-F5344CB8AC3E}">
        <p14:creationId xmlns:p14="http://schemas.microsoft.com/office/powerpoint/2010/main" val="29318825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GB" altLang="en-US" sz="4000"/>
              <a:t>Why do we need Delirium Guidelines?</a:t>
            </a:r>
          </a:p>
        </p:txBody>
      </p:sp>
      <p:sp>
        <p:nvSpPr>
          <p:cNvPr id="4099" name="Rectangle 3"/>
          <p:cNvSpPr>
            <a:spLocks noGrp="1" noChangeArrowheads="1"/>
          </p:cNvSpPr>
          <p:nvPr>
            <p:ph type="body" idx="1"/>
          </p:nvPr>
        </p:nvSpPr>
        <p:spPr>
          <a:xfrm>
            <a:off x="457200" y="1700213"/>
            <a:ext cx="8229600" cy="4425950"/>
          </a:xfrm>
        </p:spPr>
        <p:txBody>
          <a:bodyPr/>
          <a:lstStyle/>
          <a:p>
            <a:r>
              <a:rPr lang="en-GB" altLang="en-US"/>
              <a:t>Evidence that we can </a:t>
            </a:r>
            <a:r>
              <a:rPr lang="en-GB" altLang="en-US" b="1"/>
              <a:t>prevent</a:t>
            </a:r>
            <a:r>
              <a:rPr lang="en-GB" altLang="en-US"/>
              <a:t> delirium in </a:t>
            </a:r>
            <a:r>
              <a:rPr lang="en-GB" altLang="en-US" b="1"/>
              <a:t>at least one third</a:t>
            </a:r>
            <a:r>
              <a:rPr lang="en-GB" altLang="en-US"/>
              <a:t> of high risk patients</a:t>
            </a:r>
          </a:p>
          <a:p>
            <a:endParaRPr lang="en-GB" altLang="en-US"/>
          </a:p>
          <a:p>
            <a:r>
              <a:rPr lang="en-GB" altLang="en-US"/>
              <a:t>Evidence that </a:t>
            </a:r>
            <a:r>
              <a:rPr lang="en-GB" altLang="en-US" b="1"/>
              <a:t>effective management</a:t>
            </a:r>
            <a:r>
              <a:rPr lang="en-GB" altLang="en-US"/>
              <a:t> reduces the severity and length of an episode of delirium and therefore reduces distress for patient, family, staff and reduces length of stay</a:t>
            </a:r>
          </a:p>
          <a:p>
            <a:endParaRPr lang="en-GB" altLang="en-US"/>
          </a:p>
        </p:txBody>
      </p:sp>
    </p:spTree>
    <p:extLst>
      <p:ext uri="{BB962C8B-B14F-4D97-AF65-F5344CB8AC3E}">
        <p14:creationId xmlns:p14="http://schemas.microsoft.com/office/powerpoint/2010/main" val="1663355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altLang="en-US" sz="4000"/>
              <a:t>Why do we need Delirium Guidelines?</a:t>
            </a:r>
          </a:p>
        </p:txBody>
      </p:sp>
      <p:sp>
        <p:nvSpPr>
          <p:cNvPr id="5123" name="Rectangle 3"/>
          <p:cNvSpPr>
            <a:spLocks noGrp="1" noChangeArrowheads="1"/>
          </p:cNvSpPr>
          <p:nvPr>
            <p:ph type="body" idx="1"/>
          </p:nvPr>
        </p:nvSpPr>
        <p:spPr/>
        <p:txBody>
          <a:bodyPr>
            <a:normAutofit fontScale="92500" lnSpcReduction="20000"/>
          </a:bodyPr>
          <a:lstStyle/>
          <a:p>
            <a:pPr>
              <a:lnSpc>
                <a:spcPct val="90000"/>
              </a:lnSpc>
            </a:pPr>
            <a:r>
              <a:rPr lang="en-GB" altLang="en-US" dirty="0"/>
              <a:t>NICE guidance on delirium issued July 2010</a:t>
            </a:r>
          </a:p>
          <a:p>
            <a:pPr>
              <a:lnSpc>
                <a:spcPct val="90000"/>
              </a:lnSpc>
            </a:pPr>
            <a:endParaRPr lang="en-GB" altLang="en-US" dirty="0"/>
          </a:p>
          <a:p>
            <a:pPr lvl="1">
              <a:lnSpc>
                <a:spcPct val="90000"/>
              </a:lnSpc>
            </a:pPr>
            <a:r>
              <a:rPr lang="en-GB" altLang="en-US" u="sng" dirty="0"/>
              <a:t>Assess all new patients </a:t>
            </a:r>
            <a:r>
              <a:rPr lang="en-GB" altLang="en-US" dirty="0"/>
              <a:t>for risk of delirium</a:t>
            </a:r>
          </a:p>
          <a:p>
            <a:pPr lvl="1">
              <a:lnSpc>
                <a:spcPct val="90000"/>
              </a:lnSpc>
            </a:pPr>
            <a:endParaRPr lang="en-GB" altLang="en-US" dirty="0"/>
          </a:p>
          <a:p>
            <a:pPr lvl="1">
              <a:lnSpc>
                <a:spcPct val="90000"/>
              </a:lnSpc>
            </a:pPr>
            <a:r>
              <a:rPr lang="en-GB" altLang="en-US" dirty="0"/>
              <a:t>Within 24 hours of admission initiate an </a:t>
            </a:r>
            <a:r>
              <a:rPr lang="en-GB" altLang="en-US" u="sng" dirty="0"/>
              <a:t>individualised prevention intervention </a:t>
            </a:r>
            <a:r>
              <a:rPr lang="en-GB" altLang="en-US" dirty="0"/>
              <a:t>for those at risk of delirium</a:t>
            </a:r>
          </a:p>
          <a:p>
            <a:pPr lvl="1">
              <a:lnSpc>
                <a:spcPct val="90000"/>
              </a:lnSpc>
            </a:pPr>
            <a:endParaRPr lang="en-GB" altLang="en-US" dirty="0"/>
          </a:p>
          <a:p>
            <a:pPr lvl="1">
              <a:lnSpc>
                <a:spcPct val="90000"/>
              </a:lnSpc>
            </a:pPr>
            <a:r>
              <a:rPr lang="en-GB" altLang="en-US" dirty="0"/>
              <a:t>Identify and </a:t>
            </a:r>
            <a:r>
              <a:rPr lang="en-GB" altLang="en-US" u="sng" dirty="0"/>
              <a:t>diagnose delirium at admission</a:t>
            </a:r>
          </a:p>
          <a:p>
            <a:pPr lvl="1">
              <a:lnSpc>
                <a:spcPct val="90000"/>
              </a:lnSpc>
            </a:pPr>
            <a:endParaRPr lang="en-GB" altLang="en-US" u="sng" dirty="0"/>
          </a:p>
          <a:p>
            <a:pPr lvl="1">
              <a:lnSpc>
                <a:spcPct val="90000"/>
              </a:lnSpc>
            </a:pPr>
            <a:r>
              <a:rPr lang="en-GB" altLang="en-US" u="sng" dirty="0"/>
              <a:t>Follow management guidelines </a:t>
            </a:r>
            <a:r>
              <a:rPr lang="en-GB" altLang="en-US" dirty="0"/>
              <a:t>including effective communication, reorientation and non-pharmacological management of distress</a:t>
            </a:r>
          </a:p>
        </p:txBody>
      </p:sp>
    </p:spTree>
    <p:extLst>
      <p:ext uri="{BB962C8B-B14F-4D97-AF65-F5344CB8AC3E}">
        <p14:creationId xmlns:p14="http://schemas.microsoft.com/office/powerpoint/2010/main" val="29134128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body" idx="1"/>
          </p:nvPr>
        </p:nvSpPr>
        <p:spPr>
          <a:xfrm>
            <a:off x="457200" y="1628775"/>
            <a:ext cx="8229600" cy="4497388"/>
          </a:xfrm>
        </p:spPr>
        <p:txBody>
          <a:bodyPr/>
          <a:lstStyle/>
          <a:p>
            <a:pPr algn="ctr" eaLnBrk="1" hangingPunct="1">
              <a:buFontTx/>
              <a:buNone/>
            </a:pPr>
            <a:r>
              <a:rPr lang="en-GB" altLang="en-US" sz="4800"/>
              <a:t>Preventing Delirium</a:t>
            </a:r>
            <a:endParaRPr lang="en-US" altLang="en-US" sz="4800"/>
          </a:p>
        </p:txBody>
      </p:sp>
    </p:spTree>
    <p:extLst>
      <p:ext uri="{BB962C8B-B14F-4D97-AF65-F5344CB8AC3E}">
        <p14:creationId xmlns:p14="http://schemas.microsoft.com/office/powerpoint/2010/main" val="7960291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872C40AD4BD9F4EB8FEE5E524A66798" ma:contentTypeVersion="7" ma:contentTypeDescription="Create a new document." ma:contentTypeScope="" ma:versionID="b4beb2e303d07ae8774e0abc957bdfa3">
  <xsd:schema xmlns:xsd="http://www.w3.org/2001/XMLSchema" xmlns:xs="http://www.w3.org/2001/XMLSchema" xmlns:p="http://schemas.microsoft.com/office/2006/metadata/properties" xmlns:ns2="d53b9436-2d78-4bcc-bb7f-4518a14ba7be" targetNamespace="http://schemas.microsoft.com/office/2006/metadata/properties" ma:root="true" ma:fieldsID="867dfa2af6853b1f4dc375693e9a8fb8" ns2:_="">
    <xsd:import namespace="d53b9436-2d78-4bcc-bb7f-4518a14ba7be"/>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3b9436-2d78-4bcc-bb7f-4518a14ba7be"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_dlc_DocId xmlns="d53b9436-2d78-4bcc-bb7f-4518a14ba7be">CNHAZ2HQT6RA-2688-3</_dlc_DocId>
    <_dlc_DocIdUrl xmlns="d53b9436-2d78-4bcc-bb7f-4518a14ba7be">
      <Url>http://intranet.midyorks.nhs.uk/departments/corporate/engagement/comms/designandprint/_layouts/DocIdRedir.aspx?ID=CNHAZ2HQT6RA-2688-3</Url>
      <Description>CNHAZ2HQT6RA-2688-3</Description>
    </_dlc_DocIdUrl>
  </documentManagement>
</p:properties>
</file>

<file path=customXml/itemProps1.xml><?xml version="1.0" encoding="utf-8"?>
<ds:datastoreItem xmlns:ds="http://schemas.openxmlformats.org/officeDocument/2006/customXml" ds:itemID="{F235A691-424E-4643-81DE-DF00D1A1B7BA}">
  <ds:schemaRefs>
    <ds:schemaRef ds:uri="http://schemas.microsoft.com/sharepoint/events"/>
  </ds:schemaRefs>
</ds:datastoreItem>
</file>

<file path=customXml/itemProps2.xml><?xml version="1.0" encoding="utf-8"?>
<ds:datastoreItem xmlns:ds="http://schemas.openxmlformats.org/officeDocument/2006/customXml" ds:itemID="{A682D837-2532-4329-821D-4E924733D4FD}">
  <ds:schemaRefs>
    <ds:schemaRef ds:uri="http://schemas.microsoft.com/sharepoint/v3/contenttype/forms"/>
  </ds:schemaRefs>
</ds:datastoreItem>
</file>

<file path=customXml/itemProps3.xml><?xml version="1.0" encoding="utf-8"?>
<ds:datastoreItem xmlns:ds="http://schemas.openxmlformats.org/officeDocument/2006/customXml" ds:itemID="{F1FF586C-D9DD-41E8-ABFB-75E558BAA59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3b9436-2d78-4bcc-bb7f-4518a14ba7b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A8DE6EE2-0BEE-4F5B-AA35-788CA2534FC8}">
  <ds:schemaRefs>
    <ds:schemaRef ds:uri="http://schemas.microsoft.com/office/infopath/2007/PartnerControls"/>
    <ds:schemaRef ds:uri="d53b9436-2d78-4bcc-bb7f-4518a14ba7be"/>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184</TotalTime>
  <Words>2717</Words>
  <Application>Microsoft Office PowerPoint</Application>
  <PresentationFormat>On-screen Show (4:3)</PresentationFormat>
  <Paragraphs>416</Paragraphs>
  <Slides>42</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42</vt:i4>
      </vt:variant>
    </vt:vector>
  </HeadingPairs>
  <TitlesOfParts>
    <vt:vector size="47" baseType="lpstr">
      <vt:lpstr>Arial</vt:lpstr>
      <vt:lpstr>Arial Black</vt:lpstr>
      <vt:lpstr>Calibri</vt:lpstr>
      <vt:lpstr>Comic Sans MS</vt:lpstr>
      <vt:lpstr>Office Theme</vt:lpstr>
      <vt:lpstr>PowerPoint Presentation</vt:lpstr>
      <vt:lpstr>Aims</vt:lpstr>
      <vt:lpstr>What is Delirium?</vt:lpstr>
      <vt:lpstr>What is Delirium?</vt:lpstr>
      <vt:lpstr>Isn’t delirium like dementia?</vt:lpstr>
      <vt:lpstr>Delirium – why it’s important</vt:lpstr>
      <vt:lpstr>Why do we need Delirium Guidelines?</vt:lpstr>
      <vt:lpstr>Why do we need Delirium Guidelines?</vt:lpstr>
      <vt:lpstr>PowerPoint Presentation</vt:lpstr>
      <vt:lpstr>Risk factors for developing delirium</vt:lpstr>
      <vt:lpstr>Interaction of Risk Factors and Precipitants</vt:lpstr>
      <vt:lpstr>Prevent delirium by managing delirium risk factors</vt:lpstr>
      <vt:lpstr>Prevent delirium by improving sensory environment</vt:lpstr>
      <vt:lpstr>Prevent Delirium by using Delirium Care Pathway</vt:lpstr>
      <vt:lpstr>Daily Care Plan</vt:lpstr>
      <vt:lpstr>Daily Care Plan page 2</vt:lpstr>
      <vt:lpstr>Diagnosing Delirium</vt:lpstr>
      <vt:lpstr>Recognising Delirium</vt:lpstr>
      <vt:lpstr>Recognising Delirium</vt:lpstr>
      <vt:lpstr>Diagnosing Delirium</vt:lpstr>
      <vt:lpstr>CAM  Confusion Assessment Method</vt:lpstr>
      <vt:lpstr>Frequently Asked Questions</vt:lpstr>
      <vt:lpstr>Frequently Asked Questions</vt:lpstr>
      <vt:lpstr>Frequently Asked Questions</vt:lpstr>
      <vt:lpstr>Frequently Asked Questions</vt:lpstr>
      <vt:lpstr>Delirium Associated Features</vt:lpstr>
      <vt:lpstr>Diagnosing Delirium – What Next?</vt:lpstr>
      <vt:lpstr>Investigating Delirium</vt:lpstr>
      <vt:lpstr>Why is it important to identify delirium?</vt:lpstr>
      <vt:lpstr>Identifying Underlying Causes of Delirium</vt:lpstr>
      <vt:lpstr>Causes of Delirium</vt:lpstr>
      <vt:lpstr>Identifying underlying causes of delirium</vt:lpstr>
      <vt:lpstr>Managing Delirium</vt:lpstr>
      <vt:lpstr>Daily Care Plan</vt:lpstr>
      <vt:lpstr>Daily Care Plan</vt:lpstr>
      <vt:lpstr>Daily Care Plan page 2</vt:lpstr>
      <vt:lpstr>Managing Delirium without Medications</vt:lpstr>
      <vt:lpstr>Managing agitated delirium</vt:lpstr>
      <vt:lpstr>Resolving delirium</vt:lpstr>
      <vt:lpstr>Ongoing delirium</vt:lpstr>
      <vt:lpstr>THINK DELIRIUM!</vt:lpstr>
      <vt:lpstr>Do’s and Don’ts in Delirium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dc:creator>
  <cp:lastModifiedBy>liz</cp:lastModifiedBy>
  <cp:revision>25</cp:revision>
  <dcterms:created xsi:type="dcterms:W3CDTF">2014-06-11T13:26:29Z</dcterms:created>
  <dcterms:modified xsi:type="dcterms:W3CDTF">2019-07-31T11:10:30Z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0x0101001872C40AD4BD9F4EB8FEE5E524A66798</vt:lpwstr>
  </property>
  <property fmtid="{D5CDD505-2E9C-101B-9397-08002B2CF9AE}" pid="3" name="_dlc_DocIdItemGuid">
    <vt:lpwstr>51855615-39d1-4a28-8a3f-0ecf88369af3</vt:lpwstr>
  </property>
</Properties>
</file>