
<file path=[Content_Types].xml><?xml version="1.0" encoding="utf-8"?>
<Types xmlns="http://schemas.openxmlformats.org/package/2006/content-types">
  <Default Extension="png" ContentType="image/png"/>
  <Default Extension="emf" ContentType="image/x-emf"/>
  <Default Extension="jpe"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2" r:id="rId2"/>
    <p:sldId id="537" r:id="rId3"/>
    <p:sldId id="560" r:id="rId4"/>
    <p:sldId id="539" r:id="rId5"/>
    <p:sldId id="530" r:id="rId6"/>
    <p:sldId id="540" r:id="rId7"/>
    <p:sldId id="561" r:id="rId8"/>
    <p:sldId id="554" r:id="rId9"/>
    <p:sldId id="565" r:id="rId10"/>
    <p:sldId id="562" r:id="rId11"/>
    <p:sldId id="566" r:id="rId12"/>
    <p:sldId id="567" r:id="rId13"/>
    <p:sldId id="568" r:id="rId14"/>
    <p:sldId id="569" r:id="rId15"/>
    <p:sldId id="564" r:id="rId16"/>
    <p:sldId id="460" r:id="rId17"/>
    <p:sldId id="547" r:id="rId18"/>
    <p:sldId id="541" r:id="rId19"/>
    <p:sldId id="534" r:id="rId20"/>
    <p:sldId id="533" r:id="rId21"/>
    <p:sldId id="542" r:id="rId22"/>
    <p:sldId id="535" r:id="rId23"/>
    <p:sldId id="552" r:id="rId24"/>
    <p:sldId id="402" r:id="rId25"/>
    <p:sldId id="548" r:id="rId26"/>
    <p:sldId id="357" r:id="rId27"/>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ADF290-EDEB-4C8C-A95F-8BBEEBCD5505}">
          <p14:sldIdLst>
            <p14:sldId id="262"/>
            <p14:sldId id="537"/>
            <p14:sldId id="560"/>
            <p14:sldId id="539"/>
            <p14:sldId id="530"/>
            <p14:sldId id="540"/>
            <p14:sldId id="561"/>
            <p14:sldId id="554"/>
            <p14:sldId id="565"/>
            <p14:sldId id="562"/>
            <p14:sldId id="566"/>
            <p14:sldId id="567"/>
            <p14:sldId id="568"/>
            <p14:sldId id="569"/>
            <p14:sldId id="564"/>
            <p14:sldId id="460"/>
            <p14:sldId id="547"/>
            <p14:sldId id="541"/>
            <p14:sldId id="534"/>
            <p14:sldId id="533"/>
            <p14:sldId id="542"/>
            <p14:sldId id="535"/>
            <p14:sldId id="552"/>
            <p14:sldId id="402"/>
            <p14:sldId id="548"/>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9929" autoAdjust="0"/>
  </p:normalViewPr>
  <p:slideViewPr>
    <p:cSldViewPr>
      <p:cViewPr>
        <p:scale>
          <a:sx n="100" d="100"/>
          <a:sy n="100" d="100"/>
        </p:scale>
        <p:origin x="516" y="-21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530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95301"/>
          </a:xfrm>
          <a:prstGeom prst="rect">
            <a:avLst/>
          </a:prstGeom>
        </p:spPr>
        <p:txBody>
          <a:bodyPr vert="horz" lIns="91440" tIns="45720" rIns="91440" bIns="45720" rtlCol="0"/>
          <a:lstStyle>
            <a:lvl1pPr algn="r">
              <a:defRPr sz="1200"/>
            </a:lvl1pPr>
          </a:lstStyle>
          <a:p>
            <a:fld id="{A288280C-3B7E-4145-A99D-D38C5D4ED89C}" type="datetimeFigureOut">
              <a:rPr lang="en-US" smtClean="0"/>
              <a:t>9/24/2018</a:t>
            </a:fld>
            <a:endParaRPr lang="en-US"/>
          </a:p>
        </p:txBody>
      </p:sp>
      <p:sp>
        <p:nvSpPr>
          <p:cNvPr id="4" name="Footer Placeholder 3"/>
          <p:cNvSpPr>
            <a:spLocks noGrp="1"/>
          </p:cNvSpPr>
          <p:nvPr>
            <p:ph type="ftr" sz="quarter" idx="2"/>
          </p:nvPr>
        </p:nvSpPr>
        <p:spPr>
          <a:xfrm>
            <a:off x="0" y="9378950"/>
            <a:ext cx="2971800" cy="49530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378950"/>
            <a:ext cx="2971800" cy="495301"/>
          </a:xfrm>
          <a:prstGeom prst="rect">
            <a:avLst/>
          </a:prstGeom>
        </p:spPr>
        <p:txBody>
          <a:bodyPr vert="horz" lIns="91440" tIns="45720" rIns="91440" bIns="45720" rtlCol="0" anchor="b"/>
          <a:lstStyle>
            <a:lvl1pPr algn="r">
              <a:defRPr sz="1200"/>
            </a:lvl1pPr>
          </a:lstStyle>
          <a:p>
            <a:fld id="{646EDB12-CC97-3B43-9231-4F2DD8FC057F}" type="slidenum">
              <a:rPr lang="en-US" smtClean="0"/>
              <a:t>‹#›</a:t>
            </a:fld>
            <a:endParaRPr lang="en-US"/>
          </a:p>
        </p:txBody>
      </p:sp>
    </p:spTree>
    <p:extLst>
      <p:ext uri="{BB962C8B-B14F-4D97-AF65-F5344CB8AC3E}">
        <p14:creationId xmlns:p14="http://schemas.microsoft.com/office/powerpoint/2010/main" val="192923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93713"/>
          </a:xfrm>
          <a:prstGeom prst="rect">
            <a:avLst/>
          </a:prstGeom>
        </p:spPr>
        <p:txBody>
          <a:bodyPr vert="horz" lIns="91440" tIns="45720" rIns="91440" bIns="45720" rtlCol="0"/>
          <a:lstStyle>
            <a:lvl1pPr algn="r">
              <a:defRPr sz="1200"/>
            </a:lvl1pPr>
          </a:lstStyle>
          <a:p>
            <a:fld id="{AFB2A10F-406D-4268-8607-3395CB86DBE4}" type="datetimeFigureOut">
              <a:rPr lang="en-GB" smtClean="0"/>
              <a:t>24/09/2018</a:t>
            </a:fld>
            <a:endParaRPr lang="en-GB"/>
          </a:p>
        </p:txBody>
      </p:sp>
      <p:sp>
        <p:nvSpPr>
          <p:cNvPr id="4" name="Slide Image Placeholder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90270"/>
            <a:ext cx="548640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0DE2B774-E61C-40B1-97CF-79457FE42D71}" type="slidenum">
              <a:rPr lang="en-GB" smtClean="0"/>
              <a:t>‹#›</a:t>
            </a:fld>
            <a:endParaRPr lang="en-GB"/>
          </a:p>
        </p:txBody>
      </p:sp>
    </p:spTree>
    <p:extLst>
      <p:ext uri="{BB962C8B-B14F-4D97-AF65-F5344CB8AC3E}">
        <p14:creationId xmlns:p14="http://schemas.microsoft.com/office/powerpoint/2010/main" val="13648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E957BE-575E-4141-8665-78B8EDBE0056}" type="slidenum">
              <a:rPr lang="en-GB" smtClean="0"/>
              <a:t>1</a:t>
            </a:fld>
            <a:endParaRPr lang="en-GB" dirty="0"/>
          </a:p>
        </p:txBody>
      </p:sp>
    </p:spTree>
    <p:extLst>
      <p:ext uri="{BB962C8B-B14F-4D97-AF65-F5344CB8AC3E}">
        <p14:creationId xmlns:p14="http://schemas.microsoft.com/office/powerpoint/2010/main" val="61896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of the words that we might use when looking at the tools and resources we have to ensure that we work in a way that respects dignity and the individual.  Many organisations have policies and guidelines that govern the way they expect people to act and services to be delivered.  The regulators too have similar rules and standards, that are enshrined in law and are designed to ensure a quality service that treats people with dignity.  Often the concept of dignity is not overt in the standards it is almost there as a given and that can make it difficult to help people understand what they need to do and how they need to act.  NICE, SCIE, SFC amongst others are continually developing new resources that help people work in ways that are more overt about dignity and respect. </a:t>
            </a:r>
          </a:p>
        </p:txBody>
      </p:sp>
      <p:sp>
        <p:nvSpPr>
          <p:cNvPr id="4" name="Slide Number Placeholder 3"/>
          <p:cNvSpPr>
            <a:spLocks noGrp="1"/>
          </p:cNvSpPr>
          <p:nvPr>
            <p:ph type="sldNum" sz="quarter" idx="10"/>
          </p:nvPr>
        </p:nvSpPr>
        <p:spPr/>
        <p:txBody>
          <a:bodyPr/>
          <a:lstStyle/>
          <a:p>
            <a:fld id="{0DE2B774-E61C-40B1-97CF-79457FE42D71}" type="slidenum">
              <a:rPr lang="en-GB" smtClean="0"/>
              <a:t>10</a:t>
            </a:fld>
            <a:endParaRPr lang="en-GB"/>
          </a:p>
        </p:txBody>
      </p:sp>
    </p:spTree>
    <p:extLst>
      <p:ext uri="{BB962C8B-B14F-4D97-AF65-F5344CB8AC3E}">
        <p14:creationId xmlns:p14="http://schemas.microsoft.com/office/powerpoint/2010/main" val="2577141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GB" sz="1200" b="0" i="0" u="none" strike="noStrike" kern="1200" baseline="0" dirty="0">
                <a:solidFill>
                  <a:schemeClr val="tx1"/>
                </a:solidFill>
                <a:latin typeface="+mn-lt"/>
                <a:ea typeface="+mn-ea"/>
                <a:cs typeface="+mn-cs"/>
              </a:rPr>
              <a:t>Regulatory context = The Care Quality Commission (Registration) Regulations 2009 </a:t>
            </a:r>
          </a:p>
          <a:p>
            <a:r>
              <a:rPr lang="en-GB" sz="1200" b="0" i="0" u="none" strike="noStrike" kern="1200" baseline="0" dirty="0">
                <a:solidFill>
                  <a:schemeClr val="tx1"/>
                </a:solidFill>
                <a:latin typeface="+mn-lt"/>
                <a:ea typeface="+mn-ea"/>
                <a:cs typeface="+mn-cs"/>
              </a:rPr>
              <a:t>Health and Social Care Act 2008 (Regulated Activities) 2014. </a:t>
            </a:r>
          </a:p>
          <a:p>
            <a:r>
              <a:rPr lang="en-GB" sz="1200" b="0" i="0" u="none" strike="noStrike" kern="1200" baseline="0" dirty="0">
                <a:solidFill>
                  <a:schemeClr val="tx1"/>
                </a:solidFill>
                <a:latin typeface="+mn-lt"/>
                <a:ea typeface="+mn-ea"/>
                <a:cs typeface="+mn-cs"/>
              </a:rPr>
              <a:t>The Health and Social Care Act 2008 (Regulated Activities) (Amendment) Regulations 2015 </a:t>
            </a:r>
            <a:endParaRPr lang="en-GB" dirty="0"/>
          </a:p>
          <a:p>
            <a:r>
              <a:rPr lang="en-GB" dirty="0"/>
              <a:t>2 key context docs  = “Raising standards, putting people first</a:t>
            </a:r>
            <a:r>
              <a:rPr lang="en-GB" baseline="0" dirty="0"/>
              <a:t> “ </a:t>
            </a:r>
            <a:r>
              <a:rPr lang="en-GB" dirty="0"/>
              <a:t>and consultation doc “ A new start” which proposed radical changes to the way </a:t>
            </a:r>
            <a:r>
              <a:rPr lang="en-GB" dirty="0" err="1"/>
              <a:t>CQC</a:t>
            </a:r>
            <a:r>
              <a:rPr lang="en-GB" dirty="0"/>
              <a:t> should</a:t>
            </a:r>
            <a:r>
              <a:rPr lang="en-GB" baseline="0" dirty="0"/>
              <a:t> </a:t>
            </a:r>
            <a:r>
              <a:rPr lang="en-GB" dirty="0"/>
              <a:t>regulate health and adult social care services. Changes were</a:t>
            </a:r>
            <a:r>
              <a:rPr lang="en-GB" baseline="0" dirty="0"/>
              <a:t> developed </a:t>
            </a:r>
            <a:r>
              <a:rPr lang="en-GB" dirty="0"/>
              <a:t>with extensive engagement with the public, our staff, providers and key organisations. And also reflected</a:t>
            </a:r>
            <a:r>
              <a:rPr lang="en-GB" baseline="0" dirty="0"/>
              <a:t> </a:t>
            </a:r>
            <a:r>
              <a:rPr lang="en-GB" altLang="en-US" dirty="0">
                <a:latin typeface="Arial" charset="0"/>
                <a:ea typeface="ヒラギノ角ゴ Pro W3" pitchFamily="-16" charset="-128"/>
              </a:rPr>
              <a:t>the then forthcoming Care Act</a:t>
            </a:r>
            <a:r>
              <a:rPr lang="en-GB" altLang="en-US" baseline="0" dirty="0">
                <a:latin typeface="Arial" charset="0"/>
                <a:ea typeface="ヒラギノ角ゴ Pro W3" pitchFamily="-16" charset="-128"/>
              </a:rPr>
              <a:t> and criticisms of its bureaucratic focus  linked to high profile scandals in the H &amp;SC sector – Staffs </a:t>
            </a:r>
            <a:r>
              <a:rPr lang="en-GB" altLang="en-US" baseline="0" dirty="0" err="1">
                <a:latin typeface="Arial" charset="0"/>
                <a:ea typeface="ヒラギノ角ゴ Pro W3" pitchFamily="-16" charset="-128"/>
              </a:rPr>
              <a:t>Hosp</a:t>
            </a:r>
            <a:r>
              <a:rPr lang="en-GB" altLang="en-US" baseline="0" dirty="0">
                <a:latin typeface="Arial" charset="0"/>
                <a:ea typeface="ヒラギノ角ゴ Pro W3" pitchFamily="-16" charset="-128"/>
              </a:rPr>
              <a:t> and Winterbourne View. As with Care Act, this was intended as a revolution - turning away from systems and paper to focus on people.</a:t>
            </a:r>
          </a:p>
          <a:p>
            <a:r>
              <a:rPr lang="en-GB" dirty="0"/>
              <a:t>Stakeholders and the public across the care sectors welcomed the proposals, which contained a number of key themes = include a more robust approach to registration; the introduction of chief inspectors; expert inspection teams; ratings to help people choose care; a focus on highlighting good practice; and a commitment to listen better to the views and experiences of people who use services.</a:t>
            </a:r>
          </a:p>
          <a:p>
            <a:r>
              <a:rPr lang="en-GB" dirty="0"/>
              <a:t>July 2017 </a:t>
            </a:r>
            <a:r>
              <a:rPr lang="en-GB" dirty="0" err="1"/>
              <a:t>Reveiwe</a:t>
            </a:r>
            <a:r>
              <a:rPr lang="en-GB" dirty="0"/>
              <a:t>: “</a:t>
            </a:r>
            <a:r>
              <a:rPr lang="en-GB" dirty="0" err="1"/>
              <a:t>CQC</a:t>
            </a:r>
            <a:r>
              <a:rPr lang="en-GB" dirty="0"/>
              <a:t> will keep its relentless focus on quality by sharing successes, identifying failings, taking action to ensure areas in need of improvement are tackled, and at all times, by being transparent and acting in the public’s best interests. To achieve this, our regulation of adult social care will become even more targeted, risk-based and intelligence-driven over the next few years. “</a:t>
            </a:r>
          </a:p>
        </p:txBody>
      </p:sp>
      <p:sp>
        <p:nvSpPr>
          <p:cNvPr id="20484" name="Slide Number Placeholder 3"/>
          <p:cNvSpPr>
            <a:spLocks noGrp="1"/>
          </p:cNvSpPr>
          <p:nvPr>
            <p:ph type="sldNum" sz="quarter" idx="5"/>
          </p:nvPr>
        </p:nvSpPr>
        <p:spPr>
          <a:noFill/>
        </p:spPr>
        <p:txBody>
          <a:bodyPr/>
          <a:lstStyle/>
          <a:p>
            <a:fld id="{32D34930-60FE-48FD-8E02-C6A409EB3205}" type="slidenum">
              <a:rPr lang="en-GB" altLang="en-US" smtClean="0">
                <a:latin typeface="Arial" charset="0"/>
                <a:ea typeface="ヒラギノ角ゴ Pro W3" pitchFamily="-16" charset="-128"/>
              </a:rPr>
              <a:pPr/>
              <a:t>11</a:t>
            </a:fld>
            <a:endParaRPr lang="en-GB" altLang="en-US">
              <a:latin typeface="Arial" charset="0"/>
              <a:ea typeface="ヒラギノ角ゴ Pro W3" pitchFamily="-16" charset="-128"/>
            </a:endParaRPr>
          </a:p>
        </p:txBody>
      </p:sp>
    </p:spTree>
    <p:extLst>
      <p:ext uri="{BB962C8B-B14F-4D97-AF65-F5344CB8AC3E}">
        <p14:creationId xmlns:p14="http://schemas.microsoft.com/office/powerpoint/2010/main" val="57126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Dignity is not just a nice to do when you have time -  embedded in the </a:t>
            </a:r>
            <a:r>
              <a:rPr lang="en-GB" dirty="0" err="1"/>
              <a:t>CQC</a:t>
            </a:r>
            <a:r>
              <a:rPr lang="en-GB" dirty="0"/>
              <a:t> inspection frameworks for all  </a:t>
            </a:r>
            <a:r>
              <a:rPr lang="en-GB" dirty="0" err="1"/>
              <a:t>H&amp;SC</a:t>
            </a:r>
            <a:r>
              <a:rPr lang="en-GB" dirty="0"/>
              <a:t> services. It lies at the heart of the Mum’s test [or the test for someone who is important in your life], and is incorporated into the Fundamental Standards for responsive person centred services.</a:t>
            </a:r>
          </a:p>
        </p:txBody>
      </p:sp>
      <p:sp>
        <p:nvSpPr>
          <p:cNvPr id="4" name="Slide Number Placeholder 3"/>
          <p:cNvSpPr>
            <a:spLocks noGrp="1"/>
          </p:cNvSpPr>
          <p:nvPr>
            <p:ph type="sldNum" sz="quarter" idx="10"/>
          </p:nvPr>
        </p:nvSpPr>
        <p:spPr/>
        <p:txBody>
          <a:bodyPr/>
          <a:lstStyle/>
          <a:p>
            <a:fld id="{103BDD61-0BFB-4484-BE1B-CEE627A41661}" type="slidenum">
              <a:rPr lang="en-GB" smtClean="0"/>
              <a:t>12</a:t>
            </a:fld>
            <a:endParaRPr lang="en-GB"/>
          </a:p>
        </p:txBody>
      </p:sp>
    </p:spTree>
    <p:extLst>
      <p:ext uri="{BB962C8B-B14F-4D97-AF65-F5344CB8AC3E}">
        <p14:creationId xmlns:p14="http://schemas.microsoft.com/office/powerpoint/2010/main" val="79570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2B774-E61C-40B1-97CF-79457FE42D71}" type="slidenum">
              <a:rPr lang="en-GB" smtClean="0"/>
              <a:t>14</a:t>
            </a:fld>
            <a:endParaRPr lang="en-GB"/>
          </a:p>
        </p:txBody>
      </p:sp>
    </p:spTree>
    <p:extLst>
      <p:ext uri="{BB962C8B-B14F-4D97-AF65-F5344CB8AC3E}">
        <p14:creationId xmlns:p14="http://schemas.microsoft.com/office/powerpoint/2010/main" val="68490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3BDD61-0BFB-4484-BE1B-CEE627A41661}" type="slidenum">
              <a:rPr lang="en-GB" smtClean="0"/>
              <a:t>15</a:t>
            </a:fld>
            <a:endParaRPr lang="en-GB"/>
          </a:p>
        </p:txBody>
      </p:sp>
    </p:spTree>
    <p:extLst>
      <p:ext uri="{BB962C8B-B14F-4D97-AF65-F5344CB8AC3E}">
        <p14:creationId xmlns:p14="http://schemas.microsoft.com/office/powerpoint/2010/main" val="88294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In its broadest sense, the principle of wellbeing requires assessments to be holistic; less about deficit models of care, and more about enabling people to build on their strengths. </a:t>
            </a:r>
          </a:p>
          <a:p>
            <a:r>
              <a:rPr lang="en-GB" dirty="0"/>
              <a:t> </a:t>
            </a:r>
          </a:p>
          <a:p>
            <a:pPr fontAlgn="base"/>
            <a:r>
              <a:rPr lang="en-GB" dirty="0"/>
              <a:t>The Act and most of the statutory guidance makes it clear that it is talking about individual rather than a collective sense of wellbeing. </a:t>
            </a:r>
            <a:r>
              <a:rPr lang="en-GB" sz="1200" b="0" i="0" kern="1200" dirty="0">
                <a:solidFill>
                  <a:schemeClr val="tx1"/>
                </a:solidFill>
                <a:effectLst/>
                <a:latin typeface="+mn-lt"/>
                <a:ea typeface="+mn-ea"/>
                <a:cs typeface="+mn-cs"/>
              </a:rPr>
              <a:t>There is </a:t>
            </a:r>
            <a:r>
              <a:rPr lang="en-GB" sz="1200" b="1" i="0" kern="1200" dirty="0">
                <a:solidFill>
                  <a:schemeClr val="tx1"/>
                </a:solidFill>
                <a:effectLst/>
                <a:latin typeface="+mn-lt"/>
                <a:ea typeface="+mn-ea"/>
                <a:cs typeface="+mn-cs"/>
              </a:rPr>
              <a:t>no hierarchy </a:t>
            </a:r>
            <a:r>
              <a:rPr lang="en-GB" sz="1200" b="0" i="0" kern="1200" dirty="0">
                <a:solidFill>
                  <a:schemeClr val="tx1"/>
                </a:solidFill>
                <a:effectLst/>
                <a:latin typeface="+mn-lt"/>
                <a:ea typeface="+mn-ea"/>
                <a:cs typeface="+mn-cs"/>
              </a:rPr>
              <a:t>in the areas of wellbeing listed above – all are equally important. There is also </a:t>
            </a:r>
            <a:r>
              <a:rPr lang="en-GB" sz="1200" b="1" i="0" kern="1200" dirty="0">
                <a:solidFill>
                  <a:schemeClr val="tx1"/>
                </a:solidFill>
                <a:effectLst/>
                <a:latin typeface="+mn-lt"/>
                <a:ea typeface="+mn-ea"/>
                <a:cs typeface="+mn-cs"/>
              </a:rPr>
              <a:t>no single definition of wellbeing</a:t>
            </a:r>
            <a:r>
              <a:rPr lang="en-GB" sz="1200" b="0" i="0" kern="1200" dirty="0">
                <a:solidFill>
                  <a:schemeClr val="tx1"/>
                </a:solidFill>
                <a:effectLst/>
                <a:latin typeface="+mn-lt"/>
                <a:ea typeface="+mn-ea"/>
                <a:cs typeface="+mn-cs"/>
              </a:rPr>
              <a:t>, as how this is interpreted will depend on the individual, their circumstances and their priorities.</a:t>
            </a:r>
          </a:p>
          <a:p>
            <a:pPr fontAlgn="base"/>
            <a:r>
              <a:rPr lang="en-GB" sz="1200" b="0" i="0" kern="1200" dirty="0">
                <a:solidFill>
                  <a:schemeClr val="tx1"/>
                </a:solidFill>
                <a:effectLst/>
                <a:latin typeface="+mn-lt"/>
                <a:ea typeface="+mn-ea"/>
                <a:cs typeface="+mn-cs"/>
              </a:rPr>
              <a:t>Wellbeing is a broad concept applying to several areas of life, not only to one or two. Therefore, </a:t>
            </a:r>
            <a:r>
              <a:rPr lang="en-GB" sz="1200" b="1" i="0" kern="1200" dirty="0">
                <a:solidFill>
                  <a:schemeClr val="tx1"/>
                </a:solidFill>
                <a:effectLst/>
                <a:latin typeface="+mn-lt"/>
                <a:ea typeface="+mn-ea"/>
                <a:cs typeface="+mn-cs"/>
              </a:rPr>
              <a:t>using a holistic approach </a:t>
            </a:r>
            <a:r>
              <a:rPr lang="en-GB" sz="1200" b="0" i="0" kern="1200" dirty="0">
                <a:solidFill>
                  <a:schemeClr val="tx1"/>
                </a:solidFill>
                <a:effectLst/>
                <a:latin typeface="+mn-lt"/>
                <a:ea typeface="+mn-ea"/>
                <a:cs typeface="+mn-cs"/>
              </a:rPr>
              <a:t>to ensure a clear understanding of the individual’s views is vital to identifying and defining wellbeing in each case. NOTE:</a:t>
            </a:r>
            <a:r>
              <a:rPr lang="en-GB" sz="1200" b="0" i="0" kern="1200" baseline="0" dirty="0">
                <a:solidFill>
                  <a:schemeClr val="tx1"/>
                </a:solidFill>
                <a:effectLst/>
                <a:latin typeface="+mn-lt"/>
                <a:ea typeface="+mn-ea"/>
                <a:cs typeface="+mn-cs"/>
              </a:rPr>
              <a:t> FOR CARERS ONE OF THE PRINCIPLES FOR IMPLEMENTATION OF </a:t>
            </a:r>
            <a:r>
              <a:rPr lang="en-GB" sz="1200" b="0" i="0" kern="1200" baseline="0" dirty="0" err="1">
                <a:solidFill>
                  <a:schemeClr val="tx1"/>
                </a:solidFill>
                <a:effectLst/>
                <a:latin typeface="+mn-lt"/>
                <a:ea typeface="+mn-ea"/>
                <a:cs typeface="+mn-cs"/>
              </a:rPr>
              <a:t>WELBEING</a:t>
            </a:r>
            <a:r>
              <a:rPr lang="en-GB" sz="1200" b="0" i="0" kern="1200" baseline="0" dirty="0">
                <a:solidFill>
                  <a:schemeClr val="tx1"/>
                </a:solidFill>
                <a:effectLst/>
                <a:latin typeface="+mn-lt"/>
                <a:ea typeface="+mn-ea"/>
                <a:cs typeface="+mn-cs"/>
              </a:rPr>
              <a:t> IS </a:t>
            </a:r>
            <a:r>
              <a:rPr lang="en-GB" altLang="en-US" sz="1200" dirty="0">
                <a:solidFill>
                  <a:srgbClr val="C00000"/>
                </a:solidFill>
              </a:rPr>
              <a:t>the importance of achieving a balance between the individual’s wellbeing and that of any friends or relatives who are involved in caring for the individual</a:t>
            </a:r>
            <a:endParaRPr lang="en-GB" sz="1200" b="0" i="0" kern="1200" dirty="0">
              <a:solidFill>
                <a:schemeClr val="tx1"/>
              </a:solidFill>
              <a:effectLst/>
              <a:latin typeface="+mn-lt"/>
              <a:ea typeface="+mn-ea"/>
              <a:cs typeface="+mn-cs"/>
            </a:endParaRPr>
          </a:p>
          <a:p>
            <a:pPr lvl="0"/>
            <a:endParaRPr lang="en-GB" dirty="0"/>
          </a:p>
        </p:txBody>
      </p:sp>
      <p:sp>
        <p:nvSpPr>
          <p:cNvPr id="4" name="Slide Number Placeholder 3"/>
          <p:cNvSpPr>
            <a:spLocks noGrp="1"/>
          </p:cNvSpPr>
          <p:nvPr>
            <p:ph type="sldNum" sz="quarter" idx="10"/>
          </p:nvPr>
        </p:nvSpPr>
        <p:spPr/>
        <p:txBody>
          <a:bodyPr/>
          <a:lstStyle/>
          <a:p>
            <a:fld id="{0DE2B774-E61C-40B1-97CF-79457FE42D71}" type="slidenum">
              <a:rPr lang="en-GB" smtClean="0"/>
              <a:t>16</a:t>
            </a:fld>
            <a:endParaRPr lang="en-GB" dirty="0"/>
          </a:p>
        </p:txBody>
      </p:sp>
    </p:spTree>
    <p:extLst>
      <p:ext uri="{BB962C8B-B14F-4D97-AF65-F5344CB8AC3E}">
        <p14:creationId xmlns:p14="http://schemas.microsoft.com/office/powerpoint/2010/main" val="316221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957BE-575E-4141-8665-78B8EDBE0056}" type="slidenum">
              <a:rPr lang="en-GB" smtClean="0"/>
              <a:t>17</a:t>
            </a:fld>
            <a:endParaRPr lang="en-GB"/>
          </a:p>
        </p:txBody>
      </p:sp>
    </p:spTree>
    <p:extLst>
      <p:ext uri="{BB962C8B-B14F-4D97-AF65-F5344CB8AC3E}">
        <p14:creationId xmlns:p14="http://schemas.microsoft.com/office/powerpoint/2010/main" val="2145951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DC790-7494-4B47-84C6-B68129817668}" type="slidenum">
              <a:rPr lang="en-US" smtClean="0"/>
              <a:t>18</a:t>
            </a:fld>
            <a:endParaRPr lang="en-US"/>
          </a:p>
        </p:txBody>
      </p:sp>
    </p:spTree>
    <p:extLst>
      <p:ext uri="{BB962C8B-B14F-4D97-AF65-F5344CB8AC3E}">
        <p14:creationId xmlns:p14="http://schemas.microsoft.com/office/powerpoint/2010/main" val="2082986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0BA21-3801-1A41-A887-6A26B0C37318}" type="slidenum">
              <a:rPr lang="en-US" smtClean="0"/>
              <a:pPr/>
              <a:t>19</a:t>
            </a:fld>
            <a:endParaRPr lang="en-US"/>
          </a:p>
        </p:txBody>
      </p:sp>
    </p:spTree>
    <p:extLst>
      <p:ext uri="{BB962C8B-B14F-4D97-AF65-F5344CB8AC3E}">
        <p14:creationId xmlns:p14="http://schemas.microsoft.com/office/powerpoint/2010/main" val="34272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more documents and resources on the website that enable champions to put their commitment into positive action. </a:t>
            </a:r>
          </a:p>
        </p:txBody>
      </p:sp>
      <p:sp>
        <p:nvSpPr>
          <p:cNvPr id="4" name="Slide Number Placeholder 3"/>
          <p:cNvSpPr>
            <a:spLocks noGrp="1"/>
          </p:cNvSpPr>
          <p:nvPr>
            <p:ph type="sldNum" sz="quarter" idx="10"/>
          </p:nvPr>
        </p:nvSpPr>
        <p:spPr/>
        <p:txBody>
          <a:bodyPr/>
          <a:lstStyle/>
          <a:p>
            <a:fld id="{0DE2B774-E61C-40B1-97CF-79457FE42D71}" type="slidenum">
              <a:rPr lang="en-GB" smtClean="0"/>
              <a:t>20</a:t>
            </a:fld>
            <a:endParaRPr lang="en-GB"/>
          </a:p>
        </p:txBody>
      </p:sp>
    </p:spTree>
    <p:extLst>
      <p:ext uri="{BB962C8B-B14F-4D97-AF65-F5344CB8AC3E}">
        <p14:creationId xmlns:p14="http://schemas.microsoft.com/office/powerpoint/2010/main" val="62967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NDC </a:t>
            </a:r>
            <a:r>
              <a:rPr lang="en-US" baseline="0" dirty="0"/>
              <a:t>council members – respond to requests to present.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Council and its immediate stakeholder group works in partnership with the NHS Confederation – Human Rights Commission – local employers – contributed to the PEAT assessments – members on the </a:t>
            </a:r>
            <a:r>
              <a:rPr lang="en-US" baseline="0" dirty="0" err="1"/>
              <a:t>DANi</a:t>
            </a:r>
            <a:r>
              <a:rPr lang="en-US" baseline="0" dirty="0"/>
              <a:t> inspections – Members on </a:t>
            </a:r>
            <a:r>
              <a:rPr lang="en-US" sz="1200" kern="1200" dirty="0">
                <a:solidFill>
                  <a:schemeClr val="tx1"/>
                </a:solidFill>
                <a:latin typeface="+mn-lt"/>
                <a:ea typeface="+mn-ea"/>
                <a:cs typeface="+mn-cs"/>
              </a:rPr>
              <a:t>Nursing Care and Quality Forum, </a:t>
            </a:r>
            <a:endParaRPr lang="en-US" baseline="0" dirty="0"/>
          </a:p>
          <a:p>
            <a:r>
              <a:rPr lang="en-US" baseline="0" dirty="0"/>
              <a:t>Its about promoting it  every day –council members have worked with LA.s for example  </a:t>
            </a:r>
            <a:r>
              <a:rPr lang="en-US" baseline="0" dirty="0" err="1"/>
              <a:t>Walsall</a:t>
            </a:r>
            <a:r>
              <a:rPr lang="en-US" baseline="0" dirty="0"/>
              <a:t> - designed audits to inspect on dignity for anyone to use – we work with poor quality providers to help them improve their services– </a:t>
            </a:r>
          </a:p>
          <a:p>
            <a:r>
              <a:rPr lang="en-US" baseline="0" dirty="0"/>
              <a:t>The Council communicates with Champions through the Facebook page and the Discussion Forum.– </a:t>
            </a:r>
          </a:p>
          <a:p>
            <a:r>
              <a:rPr lang="en-US" baseline="0" dirty="0"/>
              <a:t>Other sources of support are for example Kissing it Better – Books and films by Amanda Waring - </a:t>
            </a:r>
            <a:endParaRPr lang="en-US" dirty="0"/>
          </a:p>
        </p:txBody>
      </p:sp>
      <p:sp>
        <p:nvSpPr>
          <p:cNvPr id="4" name="Slide Number Placeholder 3"/>
          <p:cNvSpPr>
            <a:spLocks noGrp="1"/>
          </p:cNvSpPr>
          <p:nvPr>
            <p:ph type="sldNum" sz="quarter" idx="10"/>
          </p:nvPr>
        </p:nvSpPr>
        <p:spPr/>
        <p:txBody>
          <a:bodyPr/>
          <a:lstStyle/>
          <a:p>
            <a:fld id="{FD20BA21-3801-1A41-A887-6A26B0C37318}" type="slidenum">
              <a:rPr lang="en-US" smtClean="0"/>
              <a:pPr/>
              <a:t>2</a:t>
            </a:fld>
            <a:endParaRPr lang="en-US"/>
          </a:p>
        </p:txBody>
      </p:sp>
    </p:spTree>
    <p:extLst>
      <p:ext uri="{BB962C8B-B14F-4D97-AF65-F5344CB8AC3E}">
        <p14:creationId xmlns:p14="http://schemas.microsoft.com/office/powerpoint/2010/main" val="2499999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0BA21-3801-1A41-A887-6A26B0C37318}" type="slidenum">
              <a:rPr lang="en-US" smtClean="0"/>
              <a:pPr/>
              <a:t>21</a:t>
            </a:fld>
            <a:endParaRPr lang="en-US"/>
          </a:p>
        </p:txBody>
      </p:sp>
    </p:spTree>
    <p:extLst>
      <p:ext uri="{BB962C8B-B14F-4D97-AF65-F5344CB8AC3E}">
        <p14:creationId xmlns:p14="http://schemas.microsoft.com/office/powerpoint/2010/main" val="342729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dignity do cards are available to download as well as being supplied with every badge / wristband purchased. </a:t>
            </a:r>
          </a:p>
        </p:txBody>
      </p:sp>
      <p:sp>
        <p:nvSpPr>
          <p:cNvPr id="4" name="Slide Number Placeholder 3"/>
          <p:cNvSpPr>
            <a:spLocks noGrp="1"/>
          </p:cNvSpPr>
          <p:nvPr>
            <p:ph type="sldNum" sz="quarter" idx="10"/>
          </p:nvPr>
        </p:nvSpPr>
        <p:spPr/>
        <p:txBody>
          <a:bodyPr/>
          <a:lstStyle/>
          <a:p>
            <a:fld id="{0DE2B774-E61C-40B1-97CF-79457FE42D71}" type="slidenum">
              <a:rPr lang="en-GB" smtClean="0"/>
              <a:t>22</a:t>
            </a:fld>
            <a:endParaRPr lang="en-GB"/>
          </a:p>
        </p:txBody>
      </p:sp>
    </p:spTree>
    <p:extLst>
      <p:ext uri="{BB962C8B-B14F-4D97-AF65-F5344CB8AC3E}">
        <p14:creationId xmlns:p14="http://schemas.microsoft.com/office/powerpoint/2010/main" val="288450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poster is available on the website</a:t>
            </a:r>
          </a:p>
        </p:txBody>
      </p:sp>
      <p:sp>
        <p:nvSpPr>
          <p:cNvPr id="4" name="Slide Number Placeholder 3"/>
          <p:cNvSpPr>
            <a:spLocks noGrp="1"/>
          </p:cNvSpPr>
          <p:nvPr>
            <p:ph type="sldNum" sz="quarter" idx="10"/>
          </p:nvPr>
        </p:nvSpPr>
        <p:spPr/>
        <p:txBody>
          <a:bodyPr/>
          <a:lstStyle/>
          <a:p>
            <a:fld id="{0DE2B774-E61C-40B1-97CF-79457FE42D71}" type="slidenum">
              <a:rPr lang="en-GB" smtClean="0"/>
              <a:t>23</a:t>
            </a:fld>
            <a:endParaRPr lang="en-GB"/>
          </a:p>
        </p:txBody>
      </p:sp>
    </p:spTree>
    <p:extLst>
      <p:ext uri="{BB962C8B-B14F-4D97-AF65-F5344CB8AC3E}">
        <p14:creationId xmlns:p14="http://schemas.microsoft.com/office/powerpoint/2010/main" val="51114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this say to you.  </a:t>
            </a:r>
          </a:p>
        </p:txBody>
      </p:sp>
      <p:sp>
        <p:nvSpPr>
          <p:cNvPr id="4" name="Slide Number Placeholder 3"/>
          <p:cNvSpPr>
            <a:spLocks noGrp="1"/>
          </p:cNvSpPr>
          <p:nvPr>
            <p:ph type="sldNum" sz="quarter" idx="10"/>
          </p:nvPr>
        </p:nvSpPr>
        <p:spPr/>
        <p:txBody>
          <a:bodyPr/>
          <a:lstStyle/>
          <a:p>
            <a:fld id="{0DE2B774-E61C-40B1-97CF-79457FE42D71}" type="slidenum">
              <a:rPr lang="en-GB" smtClean="0"/>
              <a:t>24</a:t>
            </a:fld>
            <a:endParaRPr lang="en-GB"/>
          </a:p>
        </p:txBody>
      </p:sp>
    </p:spTree>
    <p:extLst>
      <p:ext uri="{BB962C8B-B14F-4D97-AF65-F5344CB8AC3E}">
        <p14:creationId xmlns:p14="http://schemas.microsoft.com/office/powerpoint/2010/main" val="3788190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think this is and why might we use it in the context of Dignity.</a:t>
            </a:r>
          </a:p>
          <a:p>
            <a:endParaRPr lang="en-GB" dirty="0"/>
          </a:p>
          <a:p>
            <a:r>
              <a:rPr lang="en-GB" dirty="0"/>
              <a:t>This is a mirror it symbolises the fact that we are what we project to the world.  A mirror enables us to see ourselves as the world sees us.  Dignity is not just about how we expect to be treated it is about how we treat others and the messages that we send through our actions and our words.  </a:t>
            </a:r>
          </a:p>
          <a:p>
            <a:r>
              <a:rPr lang="en-GB" dirty="0"/>
              <a:t>Dignity is not just a concept it fundamentally affects all our interactions and everything we say and do in whatever context.  Dignity is everyone’s responsibility. </a:t>
            </a:r>
          </a:p>
        </p:txBody>
      </p:sp>
      <p:sp>
        <p:nvSpPr>
          <p:cNvPr id="4" name="Slide Number Placeholder 3"/>
          <p:cNvSpPr>
            <a:spLocks noGrp="1"/>
          </p:cNvSpPr>
          <p:nvPr>
            <p:ph type="sldNum" sz="quarter" idx="10"/>
          </p:nvPr>
        </p:nvSpPr>
        <p:spPr/>
        <p:txBody>
          <a:bodyPr/>
          <a:lstStyle/>
          <a:p>
            <a:fld id="{0DE2B774-E61C-40B1-97CF-79457FE42D71}" type="slidenum">
              <a:rPr lang="en-GB" smtClean="0"/>
              <a:t>25</a:t>
            </a:fld>
            <a:endParaRPr lang="en-GB"/>
          </a:p>
        </p:txBody>
      </p:sp>
    </p:spTree>
    <p:extLst>
      <p:ext uri="{BB962C8B-B14F-4D97-AF65-F5344CB8AC3E}">
        <p14:creationId xmlns:p14="http://schemas.microsoft.com/office/powerpoint/2010/main" val="238038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we start as soon as possible if we can teach children to understand what is meant by respect, we can provide  a really good start but it has to be about modelling good practice. You cannot expect someone to treat you with respect if you do not reciprocate. </a:t>
            </a:r>
          </a:p>
          <a:p>
            <a:endParaRPr lang="en-GB" dirty="0"/>
          </a:p>
          <a:p>
            <a:r>
              <a:rPr lang="en-GB" dirty="0"/>
              <a:t>The Children's dignity cards take the Dignity Do’s and put them into a language that has meaning for young children. </a:t>
            </a:r>
          </a:p>
        </p:txBody>
      </p:sp>
      <p:sp>
        <p:nvSpPr>
          <p:cNvPr id="4" name="Slide Number Placeholder 3"/>
          <p:cNvSpPr>
            <a:spLocks noGrp="1"/>
          </p:cNvSpPr>
          <p:nvPr>
            <p:ph type="sldNum" sz="quarter" idx="10"/>
          </p:nvPr>
        </p:nvSpPr>
        <p:spPr/>
        <p:txBody>
          <a:bodyPr/>
          <a:lstStyle/>
          <a:p>
            <a:fld id="{0DE2B774-E61C-40B1-97CF-79457FE42D71}" type="slidenum">
              <a:rPr lang="en-GB" smtClean="0"/>
              <a:t>3</a:t>
            </a:fld>
            <a:endParaRPr lang="en-GB"/>
          </a:p>
        </p:txBody>
      </p:sp>
    </p:spTree>
    <p:extLst>
      <p:ext uri="{BB962C8B-B14F-4D97-AF65-F5344CB8AC3E}">
        <p14:creationId xmlns:p14="http://schemas.microsoft.com/office/powerpoint/2010/main" val="87594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what dignity means to you and the words that you use when you feel you have been treated with respect and dignity.</a:t>
            </a:r>
          </a:p>
          <a:p>
            <a:endParaRPr lang="en-GB" dirty="0"/>
          </a:p>
          <a:p>
            <a:r>
              <a:rPr lang="en-GB" dirty="0"/>
              <a:t>Can be done as a small group or individual exercise.</a:t>
            </a:r>
          </a:p>
          <a:p>
            <a:endParaRPr lang="en-GB" dirty="0"/>
          </a:p>
          <a:p>
            <a:r>
              <a:rPr lang="en-GB" dirty="0"/>
              <a:t>It isn’t easy to describe dignity in a few words, often we can more easily define what it isn’t that what it is. </a:t>
            </a:r>
          </a:p>
        </p:txBody>
      </p:sp>
      <p:sp>
        <p:nvSpPr>
          <p:cNvPr id="4" name="Slide Number Placeholder 3"/>
          <p:cNvSpPr>
            <a:spLocks noGrp="1"/>
          </p:cNvSpPr>
          <p:nvPr>
            <p:ph type="sldNum" sz="quarter" idx="10"/>
          </p:nvPr>
        </p:nvSpPr>
        <p:spPr/>
        <p:txBody>
          <a:bodyPr/>
          <a:lstStyle/>
          <a:p>
            <a:fld id="{0DE2B774-E61C-40B1-97CF-79457FE42D71}" type="slidenum">
              <a:rPr lang="en-GB" smtClean="0"/>
              <a:t>4</a:t>
            </a:fld>
            <a:endParaRPr lang="en-GB"/>
          </a:p>
        </p:txBody>
      </p:sp>
    </p:spTree>
    <p:extLst>
      <p:ext uri="{BB962C8B-B14F-4D97-AF65-F5344CB8AC3E}">
        <p14:creationId xmlns:p14="http://schemas.microsoft.com/office/powerpoint/2010/main" val="1393426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definitions that others have come up.  </a:t>
            </a:r>
          </a:p>
        </p:txBody>
      </p:sp>
      <p:sp>
        <p:nvSpPr>
          <p:cNvPr id="4" name="Slide Number Placeholder 3"/>
          <p:cNvSpPr>
            <a:spLocks noGrp="1"/>
          </p:cNvSpPr>
          <p:nvPr>
            <p:ph type="sldNum" sz="quarter" idx="10"/>
          </p:nvPr>
        </p:nvSpPr>
        <p:spPr/>
        <p:txBody>
          <a:bodyPr/>
          <a:lstStyle/>
          <a:p>
            <a:fld id="{0DE2B774-E61C-40B1-97CF-79457FE42D71}" type="slidenum">
              <a:rPr lang="en-GB" smtClean="0"/>
              <a:t>5</a:t>
            </a:fld>
            <a:endParaRPr lang="en-GB"/>
          </a:p>
        </p:txBody>
      </p:sp>
    </p:spTree>
    <p:extLst>
      <p:ext uri="{BB962C8B-B14F-4D97-AF65-F5344CB8AC3E}">
        <p14:creationId xmlns:p14="http://schemas.microsoft.com/office/powerpoint/2010/main" val="311585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perhaps we can sum it up by saying that dignity is one or all of the above. </a:t>
            </a:r>
          </a:p>
        </p:txBody>
      </p:sp>
      <p:sp>
        <p:nvSpPr>
          <p:cNvPr id="4" name="Slide Number Placeholder 3"/>
          <p:cNvSpPr>
            <a:spLocks noGrp="1"/>
          </p:cNvSpPr>
          <p:nvPr>
            <p:ph type="sldNum" sz="quarter" idx="10"/>
          </p:nvPr>
        </p:nvSpPr>
        <p:spPr/>
        <p:txBody>
          <a:bodyPr/>
          <a:lstStyle/>
          <a:p>
            <a:fld id="{0DE2B774-E61C-40B1-97CF-79457FE42D71}" type="slidenum">
              <a:rPr lang="en-GB" smtClean="0"/>
              <a:t>6</a:t>
            </a:fld>
            <a:endParaRPr lang="en-GB"/>
          </a:p>
        </p:txBody>
      </p:sp>
    </p:spTree>
    <p:extLst>
      <p:ext uri="{BB962C8B-B14F-4D97-AF65-F5344CB8AC3E}">
        <p14:creationId xmlns:p14="http://schemas.microsoft.com/office/powerpoint/2010/main" val="7045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Exercise to get people to start thinking about what its like to no be treated with dignity and respect and how that impacted on their behaviour. </a:t>
            </a:r>
          </a:p>
          <a:p>
            <a:endParaRPr lang="en-GB" dirty="0"/>
          </a:p>
          <a:p>
            <a:endParaRPr lang="en-GB" dirty="0"/>
          </a:p>
        </p:txBody>
      </p:sp>
      <p:sp>
        <p:nvSpPr>
          <p:cNvPr id="4" name="Slide Number Placeholder 3"/>
          <p:cNvSpPr>
            <a:spLocks noGrp="1"/>
          </p:cNvSpPr>
          <p:nvPr>
            <p:ph type="sldNum" sz="quarter" idx="10"/>
          </p:nvPr>
        </p:nvSpPr>
        <p:spPr/>
        <p:txBody>
          <a:bodyPr/>
          <a:lstStyle/>
          <a:p>
            <a:fld id="{0DE2B774-E61C-40B1-97CF-79457FE42D71}" type="slidenum">
              <a:rPr lang="en-GB" smtClean="0"/>
              <a:t>7</a:t>
            </a:fld>
            <a:endParaRPr lang="en-GB"/>
          </a:p>
        </p:txBody>
      </p:sp>
    </p:spTree>
    <p:extLst>
      <p:ext uri="{BB962C8B-B14F-4D97-AF65-F5344CB8AC3E}">
        <p14:creationId xmlns:p14="http://schemas.microsoft.com/office/powerpoint/2010/main" val="262753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element in the PP</a:t>
            </a:r>
            <a:r>
              <a:rPr lang="en-GB" baseline="0" dirty="0"/>
              <a:t> standard is to uphold peoples dignity – but how might we do that?</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03BDD61-0BFB-4484-BE1B-CEE627A41661}" type="slidenum">
              <a:rPr lang="en-GB" smtClean="0"/>
              <a:t>8</a:t>
            </a:fld>
            <a:endParaRPr lang="en-GB"/>
          </a:p>
        </p:txBody>
      </p:sp>
    </p:spTree>
    <p:extLst>
      <p:ext uri="{BB962C8B-B14F-4D97-AF65-F5344CB8AC3E}">
        <p14:creationId xmlns:p14="http://schemas.microsoft.com/office/powerpoint/2010/main" val="108718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NDC</a:t>
            </a:r>
            <a:r>
              <a:rPr lang="en-US" baseline="0" dirty="0"/>
              <a:t> promotes active delivery of DIGNITY through the 10 DD’s and the work of its dignity Champions. Will look at these first and then consider application to Incontinence.</a:t>
            </a:r>
            <a:endParaRPr lang="en-US" dirty="0"/>
          </a:p>
        </p:txBody>
      </p:sp>
      <p:sp>
        <p:nvSpPr>
          <p:cNvPr id="4" name="Slide Number Placeholder 3"/>
          <p:cNvSpPr>
            <a:spLocks noGrp="1"/>
          </p:cNvSpPr>
          <p:nvPr>
            <p:ph type="sldNum" sz="quarter" idx="10"/>
          </p:nvPr>
        </p:nvSpPr>
        <p:spPr/>
        <p:txBody>
          <a:bodyPr/>
          <a:lstStyle/>
          <a:p>
            <a:fld id="{FD20BA21-3801-1A41-A887-6A26B0C37318}"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3574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802F3D-3FBA-4E7A-9A2D-22160B25B6D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394017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802F3D-3FBA-4E7A-9A2D-22160B25B6D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50539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802F3D-3FBA-4E7A-9A2D-22160B25B6D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57939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802F3D-3FBA-4E7A-9A2D-22160B25B6D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357184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02F3D-3FBA-4E7A-9A2D-22160B25B6D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191299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802F3D-3FBA-4E7A-9A2D-22160B25B6D8}"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242426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802F3D-3FBA-4E7A-9A2D-22160B25B6D8}" type="datetimeFigureOut">
              <a:rPr lang="en-GB" smtClean="0"/>
              <a:t>24/09/2018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9917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802F3D-3FBA-4E7A-9A2D-22160B25B6D8}" type="datetimeFigureOut">
              <a:rPr lang="en-GB" smtClean="0"/>
              <a:t>24/09/2018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200226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02F3D-3FBA-4E7A-9A2D-22160B25B6D8}" type="datetimeFigureOut">
              <a:rPr lang="en-GB" smtClean="0"/>
              <a:t>24/09/2018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11182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802F3D-3FBA-4E7A-9A2D-22160B25B6D8}"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369125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802F3D-3FBA-4E7A-9A2D-22160B25B6D8}"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76D7D0-55D3-41A8-A30D-039958AD5E3A}" type="slidenum">
              <a:rPr lang="en-GB" smtClean="0"/>
              <a:t>‹#›</a:t>
            </a:fld>
            <a:endParaRPr lang="en-GB"/>
          </a:p>
        </p:txBody>
      </p:sp>
    </p:spTree>
    <p:extLst>
      <p:ext uri="{BB962C8B-B14F-4D97-AF65-F5344CB8AC3E}">
        <p14:creationId xmlns:p14="http://schemas.microsoft.com/office/powerpoint/2010/main" val="59084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02F3D-3FBA-4E7A-9A2D-22160B25B6D8}" type="datetimeFigureOut">
              <a:rPr lang="en-GB" smtClean="0"/>
              <a:t>24/09/2018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6D7D0-55D3-41A8-A30D-039958AD5E3A}" type="slidenum">
              <a:rPr lang="en-GB" smtClean="0"/>
              <a:t>‹#›</a:t>
            </a:fld>
            <a:endParaRPr lang="en-GB"/>
          </a:p>
        </p:txBody>
      </p:sp>
    </p:spTree>
    <p:extLst>
      <p:ext uri="{BB962C8B-B14F-4D97-AF65-F5344CB8AC3E}">
        <p14:creationId xmlns:p14="http://schemas.microsoft.com/office/powerpoint/2010/main" val="2567749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careimprovementworks.org.uk/Safe.aspx" TargetMode="External"/><Relationship Id="rId7" Type="http://schemas.openxmlformats.org/officeDocument/2006/relationships/hyperlink" Target="http://www.careimprovementworks.org.uk/Caring.aspx" TargetMode="External"/><Relationship Id="rId12"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www.careimprovementworks.org.uk/Well-led.aspx" TargetMode="External"/><Relationship Id="rId5" Type="http://schemas.openxmlformats.org/officeDocument/2006/relationships/hyperlink" Target="http://www.careimprovementworks.org.uk/Effective.aspx"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www.careimprovementworks.org.uk/Responsive.asp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2109" y="690032"/>
            <a:ext cx="7312259" cy="5247084"/>
          </a:xfrm>
        </p:spPr>
        <p:txBody>
          <a:bodyPr>
            <a:normAutofit/>
          </a:bodyPr>
          <a:lstStyle/>
          <a:p>
            <a:endParaRPr lang="en-GB" sz="6900" b="1" dirty="0">
              <a:solidFill>
                <a:srgbClr val="7030A0"/>
              </a:solidFill>
            </a:endParaRPr>
          </a:p>
          <a:p>
            <a:r>
              <a:rPr lang="en-GB" sz="6900" b="1" dirty="0">
                <a:solidFill>
                  <a:srgbClr val="7030A0"/>
                </a:solidFill>
              </a:rPr>
              <a:t>  Welcome</a:t>
            </a:r>
          </a:p>
          <a:p>
            <a:endParaRPr lang="en-GB" sz="5400" b="1" dirty="0">
              <a:solidFill>
                <a:srgbClr val="7030A0"/>
              </a:solidFill>
            </a:endParaRPr>
          </a:p>
          <a:p>
            <a:endParaRPr lang="en-GB" sz="5400" b="1" dirty="0">
              <a:solidFill>
                <a:srgbClr val="7030A0"/>
              </a:solidFill>
            </a:endParaRPr>
          </a:p>
          <a:p>
            <a:endParaRPr lang="en-GB" sz="5400" b="1" dirty="0">
              <a:solidFill>
                <a:srgbClr val="7030A0"/>
              </a:solidFill>
            </a:endParaRPr>
          </a:p>
          <a:p>
            <a:endParaRPr lang="en-GB" sz="5400" b="1" dirty="0">
              <a:solidFill>
                <a:srgbClr val="7030A0"/>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432" y="309032"/>
            <a:ext cx="762000"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143" y="3212976"/>
            <a:ext cx="2748189" cy="2358862"/>
          </a:xfrm>
          <a:prstGeom prst="rect">
            <a:avLst/>
          </a:prstGeom>
        </p:spPr>
      </p:pic>
    </p:spTree>
    <p:extLst>
      <p:ext uri="{BB962C8B-B14F-4D97-AF65-F5344CB8AC3E}">
        <p14:creationId xmlns:p14="http://schemas.microsoft.com/office/powerpoint/2010/main" val="45169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43918" y="201613"/>
            <a:ext cx="8012623" cy="6245682"/>
          </a:xfrm>
          <a:prstGeom prst="rect">
            <a:avLst/>
          </a:prstGeom>
        </p:spPr>
      </p:pic>
    </p:spTree>
    <p:extLst>
      <p:ext uri="{BB962C8B-B14F-4D97-AF65-F5344CB8AC3E}">
        <p14:creationId xmlns:p14="http://schemas.microsoft.com/office/powerpoint/2010/main" val="84790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0"/>
          </p:nvPr>
        </p:nvSpPr>
        <p:spPr>
          <a:noFill/>
        </p:spPr>
        <p:txBody>
          <a:bodyPr/>
          <a:lstStyle/>
          <a:p>
            <a:fld id="{3066DC4C-3D4E-4E77-9759-840F0EAF06A3}" type="slidenum">
              <a:rPr lang="en-US" altLang="en-US" smtClean="0">
                <a:latin typeface="Arial" charset="0"/>
              </a:rPr>
              <a:pPr/>
              <a:t>11</a:t>
            </a:fld>
            <a:endParaRPr lang="en-US" altLang="en-US" sz="1400">
              <a:solidFill>
                <a:srgbClr val="6D2E69"/>
              </a:solidFill>
              <a:latin typeface="Arial" charset="0"/>
            </a:endParaRPr>
          </a:p>
        </p:txBody>
      </p:sp>
      <p:sp>
        <p:nvSpPr>
          <p:cNvPr id="6148" name="Rectangle 3"/>
          <p:cNvSpPr>
            <a:spLocks noGrp="1" noChangeArrowheads="1"/>
          </p:cNvSpPr>
          <p:nvPr>
            <p:ph type="body" idx="1"/>
          </p:nvPr>
        </p:nvSpPr>
        <p:spPr>
          <a:xfrm>
            <a:off x="468313" y="1628775"/>
            <a:ext cx="8207375" cy="5040313"/>
          </a:xfrm>
        </p:spPr>
        <p:txBody>
          <a:bodyPr/>
          <a:lstStyle/>
          <a:p>
            <a:pPr eaLnBrk="1" hangingPunct="1">
              <a:buFontTx/>
              <a:buChar char="•"/>
            </a:pPr>
            <a:endParaRPr lang="en-GB" altLang="en-US" dirty="0"/>
          </a:p>
        </p:txBody>
      </p:sp>
      <p:sp>
        <p:nvSpPr>
          <p:cNvPr id="6150" name="Title 1"/>
          <p:cNvSpPr>
            <a:spLocks noGrp="1"/>
          </p:cNvSpPr>
          <p:nvPr>
            <p:ph type="title"/>
          </p:nvPr>
        </p:nvSpPr>
        <p:spPr>
          <a:xfrm>
            <a:off x="457200" y="274638"/>
            <a:ext cx="8229600" cy="850106"/>
          </a:xfrm>
        </p:spPr>
        <p:txBody>
          <a:bodyPr/>
          <a:lstStyle/>
          <a:p>
            <a:r>
              <a:rPr lang="en-GB" altLang="en-US" dirty="0" err="1"/>
              <a:t>CQC</a:t>
            </a:r>
            <a:r>
              <a:rPr lang="en-GB" altLang="en-US" dirty="0"/>
              <a:t> operating model</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27" y="1079029"/>
            <a:ext cx="8262916" cy="574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88324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045" y="188640"/>
            <a:ext cx="7776864" cy="523220"/>
          </a:xfrm>
          <a:prstGeom prst="rect">
            <a:avLst/>
          </a:prstGeom>
          <a:noFill/>
        </p:spPr>
        <p:txBody>
          <a:bodyPr wrap="square" rtlCol="0">
            <a:spAutoFit/>
          </a:bodyPr>
          <a:lstStyle/>
          <a:p>
            <a:pPr algn="ctr"/>
            <a:r>
              <a:rPr lang="en-GB" sz="2800" b="1" dirty="0"/>
              <a:t>DIGNITY AND REGULATION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136" y="688313"/>
            <a:ext cx="6962229" cy="492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39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We ask the same five questions of all the services we inspect</a:t>
            </a:r>
          </a:p>
        </p:txBody>
      </p:sp>
      <p:sp>
        <p:nvSpPr>
          <p:cNvPr id="3" name="TextBox 2"/>
          <p:cNvSpPr txBox="1"/>
          <p:nvPr/>
        </p:nvSpPr>
        <p:spPr>
          <a:xfrm>
            <a:off x="457200" y="1196752"/>
            <a:ext cx="8507289" cy="5509200"/>
          </a:xfrm>
          <a:prstGeom prst="rect">
            <a:avLst/>
          </a:prstGeom>
          <a:noFill/>
        </p:spPr>
        <p:txBody>
          <a:bodyPr wrap="square" rtlCol="0">
            <a:spAutoFit/>
          </a:bodyPr>
          <a:lstStyle/>
          <a:p>
            <a:r>
              <a:rPr lang="en-US" dirty="0"/>
              <a:t>:</a:t>
            </a:r>
            <a:r>
              <a:rPr lang="en-US" sz="3200" b="1" dirty="0">
                <a:solidFill>
                  <a:srgbClr val="FF0000"/>
                </a:solidFill>
                <a:latin typeface="Arial" charset="0"/>
                <a:ea typeface="Arial" charset="0"/>
                <a:cs typeface="Arial" charset="0"/>
              </a:rPr>
              <a:t>Are they safe? </a:t>
            </a:r>
          </a:p>
          <a:p>
            <a:r>
              <a:rPr lang="en-US" sz="3200" dirty="0">
                <a:latin typeface="Arial" charset="0"/>
                <a:ea typeface="Arial" charset="0"/>
                <a:cs typeface="Arial" charset="0"/>
              </a:rPr>
              <a:t>you are protected from abuse and avoidable</a:t>
            </a:r>
          </a:p>
          <a:p>
            <a:r>
              <a:rPr lang="en-US" sz="3200" dirty="0">
                <a:latin typeface="Arial" charset="0"/>
                <a:ea typeface="Arial" charset="0"/>
                <a:cs typeface="Arial" charset="0"/>
              </a:rPr>
              <a:t>harm.</a:t>
            </a:r>
          </a:p>
          <a:p>
            <a:endParaRPr lang="en-US" sz="3200" b="1" dirty="0">
              <a:solidFill>
                <a:srgbClr val="FF0000"/>
              </a:solidFill>
              <a:latin typeface="Arial" charset="0"/>
              <a:ea typeface="Arial" charset="0"/>
              <a:cs typeface="Arial" charset="0"/>
            </a:endParaRPr>
          </a:p>
          <a:p>
            <a:r>
              <a:rPr lang="en-US" sz="3200" b="1" dirty="0">
                <a:solidFill>
                  <a:srgbClr val="FF0000"/>
                </a:solidFill>
                <a:latin typeface="Arial" charset="0"/>
                <a:ea typeface="Arial" charset="0"/>
                <a:cs typeface="Arial" charset="0"/>
              </a:rPr>
              <a:t>Are they effective?</a:t>
            </a:r>
          </a:p>
          <a:p>
            <a:r>
              <a:rPr lang="en-US" sz="3200" dirty="0">
                <a:latin typeface="Arial" charset="0"/>
                <a:ea typeface="Arial" charset="0"/>
                <a:cs typeface="Arial" charset="0"/>
              </a:rPr>
              <a:t>your care, treatment and support achieves </a:t>
            </a:r>
          </a:p>
          <a:p>
            <a:r>
              <a:rPr lang="en-US" sz="3200" dirty="0">
                <a:latin typeface="Arial" charset="0"/>
                <a:ea typeface="Arial" charset="0"/>
                <a:cs typeface="Arial" charset="0"/>
              </a:rPr>
              <a:t>good outcomes, helps you to maintain quality of  life and is based on the best available evidence.</a:t>
            </a:r>
          </a:p>
          <a:p>
            <a:endParaRPr lang="en-US" sz="3200" dirty="0">
              <a:latin typeface="Arial" charset="0"/>
              <a:ea typeface="Arial" charset="0"/>
              <a:cs typeface="Arial" charset="0"/>
            </a:endParaRPr>
          </a:p>
          <a:p>
            <a:endParaRPr lang="en-US" sz="3200" dirty="0"/>
          </a:p>
        </p:txBody>
      </p:sp>
    </p:spTree>
    <p:extLst>
      <p:ext uri="{BB962C8B-B14F-4D97-AF65-F5344CB8AC3E}">
        <p14:creationId xmlns:p14="http://schemas.microsoft.com/office/powerpoint/2010/main" val="97306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2696"/>
            <a:ext cx="8820472" cy="6001643"/>
          </a:xfrm>
          <a:prstGeom prst="rect">
            <a:avLst/>
          </a:prstGeom>
        </p:spPr>
        <p:txBody>
          <a:bodyPr wrap="square">
            <a:spAutoFit/>
          </a:bodyPr>
          <a:lstStyle/>
          <a:p>
            <a:r>
              <a:rPr lang="en-US" sz="3200" b="1" dirty="0">
                <a:solidFill>
                  <a:srgbClr val="FF0000"/>
                </a:solidFill>
                <a:latin typeface="Arial" charset="0"/>
                <a:ea typeface="Arial" charset="0"/>
                <a:cs typeface="Arial" charset="0"/>
              </a:rPr>
              <a:t>Are they Caring?</a:t>
            </a:r>
          </a:p>
          <a:p>
            <a:r>
              <a:rPr lang="en-US" sz="3200" dirty="0">
                <a:latin typeface="Arial" charset="0"/>
                <a:ea typeface="Arial" charset="0"/>
                <a:cs typeface="Arial" charset="0"/>
              </a:rPr>
              <a:t>staff involve and treat you with </a:t>
            </a:r>
          </a:p>
          <a:p>
            <a:r>
              <a:rPr lang="en-US" sz="3200" dirty="0">
                <a:latin typeface="Arial" charset="0"/>
                <a:ea typeface="Arial" charset="0"/>
                <a:cs typeface="Arial" charset="0"/>
              </a:rPr>
              <a:t>compassion, kindness, dignity and respect</a:t>
            </a:r>
          </a:p>
          <a:p>
            <a:r>
              <a:rPr lang="en-US" sz="3200" b="1" dirty="0">
                <a:solidFill>
                  <a:srgbClr val="FF0000"/>
                </a:solidFill>
                <a:latin typeface="Arial" charset="0"/>
                <a:ea typeface="Arial" charset="0"/>
                <a:cs typeface="Arial" charset="0"/>
              </a:rPr>
              <a:t>Are they responsive to people's needs?</a:t>
            </a:r>
          </a:p>
          <a:p>
            <a:r>
              <a:rPr lang="en-US" sz="3200" dirty="0">
                <a:latin typeface="Arial" charset="0"/>
                <a:ea typeface="Arial" charset="0"/>
                <a:cs typeface="Arial" charset="0"/>
              </a:rPr>
              <a:t>services are </a:t>
            </a:r>
            <a:r>
              <a:rPr lang="en-US" sz="3200" dirty="0" err="1">
                <a:latin typeface="Arial" charset="0"/>
                <a:ea typeface="Arial" charset="0"/>
                <a:cs typeface="Arial" charset="0"/>
              </a:rPr>
              <a:t>organised</a:t>
            </a:r>
            <a:r>
              <a:rPr lang="en-US" sz="3200" dirty="0">
                <a:latin typeface="Arial" charset="0"/>
                <a:ea typeface="Arial" charset="0"/>
                <a:cs typeface="Arial" charset="0"/>
              </a:rPr>
              <a:t> so that they meet your needs.</a:t>
            </a:r>
          </a:p>
          <a:p>
            <a:r>
              <a:rPr lang="en-US" sz="3200" b="1" dirty="0">
                <a:solidFill>
                  <a:srgbClr val="FF0000"/>
                </a:solidFill>
                <a:latin typeface="Arial" charset="0"/>
                <a:ea typeface="Arial" charset="0"/>
                <a:cs typeface="Arial" charset="0"/>
              </a:rPr>
              <a:t>Are they well-led?</a:t>
            </a:r>
          </a:p>
          <a:p>
            <a:r>
              <a:rPr lang="en-US" sz="3200" dirty="0">
                <a:latin typeface="Arial" charset="0"/>
                <a:ea typeface="Arial" charset="0"/>
                <a:cs typeface="Arial" charset="0"/>
              </a:rPr>
              <a:t>the leadership, management and governance of the </a:t>
            </a:r>
            <a:r>
              <a:rPr lang="en-US" sz="3200" dirty="0" err="1">
                <a:latin typeface="Arial" charset="0"/>
                <a:ea typeface="Arial" charset="0"/>
                <a:cs typeface="Arial" charset="0"/>
              </a:rPr>
              <a:t>organisation</a:t>
            </a:r>
            <a:r>
              <a:rPr lang="en-US" sz="3200" dirty="0">
                <a:latin typeface="Arial" charset="0"/>
                <a:ea typeface="Arial" charset="0"/>
                <a:cs typeface="Arial" charset="0"/>
              </a:rPr>
              <a:t> </a:t>
            </a:r>
            <a:r>
              <a:rPr lang="en-US" sz="3200" dirty="0"/>
              <a:t>make sure it's providing high-quality care that's based around your individual needs, that it encourages learning and innovation, and that it promotes an open and fair culture.</a:t>
            </a:r>
          </a:p>
        </p:txBody>
      </p:sp>
    </p:spTree>
    <p:extLst>
      <p:ext uri="{BB962C8B-B14F-4D97-AF65-F5344CB8AC3E}">
        <p14:creationId xmlns:p14="http://schemas.microsoft.com/office/powerpoint/2010/main" val="117274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268760"/>
            <a:ext cx="7272808" cy="3539430"/>
          </a:xfrm>
          <a:prstGeom prst="rect">
            <a:avLst/>
          </a:prstGeom>
          <a:noFill/>
        </p:spPr>
        <p:txBody>
          <a:bodyPr wrap="square" rtlCol="0">
            <a:spAutoFit/>
          </a:bodyPr>
          <a:lstStyle/>
          <a:p>
            <a:r>
              <a:rPr lang="en-US" sz="4400" b="1" dirty="0">
                <a:solidFill>
                  <a:srgbClr val="FF0000"/>
                </a:solidFill>
                <a:latin typeface="Arial" charset="0"/>
                <a:ea typeface="Arial" charset="0"/>
                <a:cs typeface="Arial" charset="0"/>
              </a:rPr>
              <a:t>DOING IT WITH DIGNITY?</a:t>
            </a:r>
          </a:p>
          <a:p>
            <a:r>
              <a:rPr lang="en-US" sz="2000" b="1" dirty="0"/>
              <a:t>WHERE IS THE DIGNITY</a:t>
            </a:r>
          </a:p>
          <a:p>
            <a:r>
              <a:rPr lang="en-US" b="1" dirty="0"/>
              <a:t>IS THE SERVICE: </a:t>
            </a:r>
          </a:p>
          <a:p>
            <a:r>
              <a:rPr lang="en-US" b="1" dirty="0"/>
              <a:t>    SAFE?           EFFECTIVE?         CARING?         RESPONSIVE         WELL LED?  </a:t>
            </a:r>
          </a:p>
          <a:p>
            <a:endParaRPr lang="en-US" b="1" dirty="0"/>
          </a:p>
          <a:p>
            <a:endParaRPr lang="en-US" b="1" dirty="0"/>
          </a:p>
          <a:p>
            <a:endParaRPr lang="en-US" b="1" dirty="0"/>
          </a:p>
          <a:p>
            <a:endParaRPr lang="en-US" b="1" dirty="0"/>
          </a:p>
          <a:p>
            <a:endParaRPr lang="en-US" b="1" dirty="0"/>
          </a:p>
          <a:p>
            <a:endParaRPr lang="en-US" b="1" dirty="0"/>
          </a:p>
          <a:p>
            <a:r>
              <a:rPr lang="en-US" b="1" dirty="0"/>
              <a:t>    </a:t>
            </a:r>
          </a:p>
        </p:txBody>
      </p:sp>
      <p:pic>
        <p:nvPicPr>
          <p:cNvPr id="3" name="Picture 6" descr="http://www.careimprovementworks.org.uk/Images/Saf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10" y="3431238"/>
            <a:ext cx="944301" cy="9370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http://www.careimprovementworks.org.uk/Images/Effectiv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2182" y="3442893"/>
            <a:ext cx="984473" cy="955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http://www.careimprovementworks.org.uk/Images/Caring.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8441" y="3442893"/>
            <a:ext cx="895527" cy="902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careimprovementworks.org.uk/Images/Responsive.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0032" y="3442893"/>
            <a:ext cx="953135" cy="9605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careimprovementworks.org.uk/Images/Well-led.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82980" y="3398889"/>
            <a:ext cx="937594" cy="94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50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03232" cy="850106"/>
          </a:xfrm>
          <a:ln w="28575">
            <a:solidFill>
              <a:srgbClr val="7030A0"/>
            </a:solidFill>
          </a:ln>
        </p:spPr>
        <p:txBody>
          <a:bodyPr/>
          <a:lstStyle/>
          <a:p>
            <a:r>
              <a:rPr lang="en-GB" dirty="0"/>
              <a:t>Definition of Wellbeing  </a:t>
            </a:r>
          </a:p>
        </p:txBody>
      </p:sp>
      <p:sp>
        <p:nvSpPr>
          <p:cNvPr id="3" name="Content Placeholder 2"/>
          <p:cNvSpPr>
            <a:spLocks noGrp="1"/>
          </p:cNvSpPr>
          <p:nvPr>
            <p:ph idx="1"/>
          </p:nvPr>
        </p:nvSpPr>
        <p:spPr>
          <a:xfrm>
            <a:off x="467544" y="980728"/>
            <a:ext cx="8219256" cy="5661248"/>
          </a:xfrm>
        </p:spPr>
        <p:txBody>
          <a:bodyPr>
            <a:normAutofit fontScale="55000" lnSpcReduction="20000"/>
          </a:bodyPr>
          <a:lstStyle/>
          <a:p>
            <a:endParaRPr lang="en-GB" dirty="0"/>
          </a:p>
          <a:p>
            <a:pPr marL="0" indent="0">
              <a:buNone/>
            </a:pPr>
            <a:r>
              <a:rPr lang="en-GB" sz="4400" b="1" dirty="0"/>
              <a:t>Wellbeing is a broad concept, and the statutory guidance defines it as relating to the following nine areas in particular:</a:t>
            </a:r>
          </a:p>
          <a:p>
            <a:pPr>
              <a:buFont typeface="Wingdings" panose="05000000000000000000" pitchFamily="2" charset="2"/>
              <a:buChar char="Ø"/>
            </a:pPr>
            <a:r>
              <a:rPr lang="en-GB" sz="4400" dirty="0"/>
              <a:t>personal dignity (including treatment of the individual with respect)</a:t>
            </a:r>
          </a:p>
          <a:p>
            <a:pPr>
              <a:buFont typeface="Wingdings" panose="05000000000000000000" pitchFamily="2" charset="2"/>
              <a:buChar char="Ø"/>
            </a:pPr>
            <a:r>
              <a:rPr lang="en-GB" sz="4400" dirty="0"/>
              <a:t>physical and mental health and emotional wellbeing</a:t>
            </a:r>
          </a:p>
          <a:p>
            <a:pPr>
              <a:buFont typeface="Wingdings" panose="05000000000000000000" pitchFamily="2" charset="2"/>
              <a:buChar char="Ø"/>
            </a:pPr>
            <a:r>
              <a:rPr lang="en-GB" sz="4400" dirty="0"/>
              <a:t>protection from abuse and neglect</a:t>
            </a:r>
          </a:p>
          <a:p>
            <a:pPr>
              <a:buFont typeface="Wingdings" panose="05000000000000000000" pitchFamily="2" charset="2"/>
              <a:buChar char="Ø"/>
            </a:pPr>
            <a:r>
              <a:rPr lang="en-GB" sz="4400" dirty="0"/>
              <a:t>control by the individual over day-to-day life (including over care and support provided and the way it is provided)</a:t>
            </a:r>
          </a:p>
          <a:p>
            <a:pPr>
              <a:buFont typeface="Wingdings" panose="05000000000000000000" pitchFamily="2" charset="2"/>
              <a:buChar char="Ø"/>
            </a:pPr>
            <a:r>
              <a:rPr lang="en-GB" sz="4400" dirty="0"/>
              <a:t>participation in work, education, training or recreation</a:t>
            </a:r>
          </a:p>
          <a:p>
            <a:pPr>
              <a:buFont typeface="Wingdings" panose="05000000000000000000" pitchFamily="2" charset="2"/>
              <a:buChar char="Ø"/>
            </a:pPr>
            <a:r>
              <a:rPr lang="en-GB" sz="4400" dirty="0"/>
              <a:t>social and economic wellbeing</a:t>
            </a:r>
          </a:p>
          <a:p>
            <a:pPr>
              <a:buFont typeface="Wingdings" panose="05000000000000000000" pitchFamily="2" charset="2"/>
              <a:buChar char="Ø"/>
            </a:pPr>
            <a:r>
              <a:rPr lang="en-GB" sz="4400" dirty="0"/>
              <a:t>domestic, family and personal relationships</a:t>
            </a:r>
          </a:p>
          <a:p>
            <a:pPr>
              <a:buFont typeface="Wingdings" panose="05000000000000000000" pitchFamily="2" charset="2"/>
              <a:buChar char="Ø"/>
            </a:pPr>
            <a:r>
              <a:rPr lang="en-GB" sz="4400" dirty="0"/>
              <a:t>suitability of living accommodation</a:t>
            </a:r>
          </a:p>
          <a:p>
            <a:pPr>
              <a:buFont typeface="Wingdings" panose="05000000000000000000" pitchFamily="2" charset="2"/>
              <a:buChar char="Ø"/>
            </a:pPr>
            <a:r>
              <a:rPr lang="en-GB" sz="4400" dirty="0"/>
              <a:t>the individual’s contribution to society</a:t>
            </a:r>
          </a:p>
        </p:txBody>
      </p:sp>
    </p:spTree>
    <p:extLst>
      <p:ext uri="{BB962C8B-B14F-4D97-AF65-F5344CB8AC3E}">
        <p14:creationId xmlns:p14="http://schemas.microsoft.com/office/powerpoint/2010/main" val="257694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188640"/>
            <a:ext cx="8229600" cy="1152128"/>
          </a:xfrm>
          <a:ln w="28575">
            <a:solidFill>
              <a:srgbClr val="7030A0"/>
            </a:solidFill>
          </a:ln>
        </p:spPr>
        <p:txBody>
          <a:bodyPr>
            <a:normAutofit fontScale="90000"/>
          </a:bodyPr>
          <a:lstStyle/>
          <a:p>
            <a:br>
              <a:rPr lang="en-US" dirty="0"/>
            </a:br>
            <a:r>
              <a:rPr lang="en-US" dirty="0"/>
              <a:t>Caring for our Future: Reforming care and support</a:t>
            </a:r>
            <a:br>
              <a:rPr lang="en-US" dirty="0"/>
            </a:br>
            <a:endParaRPr lang="en-GB" sz="3600" dirty="0"/>
          </a:p>
        </p:txBody>
      </p:sp>
      <p:sp>
        <p:nvSpPr>
          <p:cNvPr id="4" name="TextBox 3"/>
          <p:cNvSpPr txBox="1"/>
          <p:nvPr/>
        </p:nvSpPr>
        <p:spPr>
          <a:xfrm>
            <a:off x="467544" y="2021096"/>
            <a:ext cx="8532440" cy="4401205"/>
          </a:xfrm>
          <a:prstGeom prst="rect">
            <a:avLst/>
          </a:prstGeom>
          <a:noFill/>
        </p:spPr>
        <p:txBody>
          <a:bodyPr wrap="square" rtlCol="0">
            <a:spAutoFit/>
          </a:bodyPr>
          <a:lstStyle/>
          <a:p>
            <a:r>
              <a:rPr lang="en-US" sz="2800" b="1" dirty="0"/>
              <a:t>Maintaining independence:  </a:t>
            </a:r>
            <a:r>
              <a:rPr lang="en-US" sz="2800" dirty="0"/>
              <a:t>I</a:t>
            </a:r>
            <a:r>
              <a:rPr lang="en-US" sz="2800" b="1" dirty="0"/>
              <a:t> </a:t>
            </a:r>
            <a:r>
              <a:rPr lang="en-US" sz="2800" dirty="0"/>
              <a:t>am supported to maintain my independence for as long as possible</a:t>
            </a:r>
          </a:p>
          <a:p>
            <a:r>
              <a:rPr lang="en-US" sz="2800" b="1" dirty="0"/>
              <a:t>Quality: </a:t>
            </a:r>
            <a:r>
              <a:rPr lang="en-US" sz="2800" dirty="0"/>
              <a:t>I am happy with the quality of my care and support</a:t>
            </a:r>
          </a:p>
          <a:p>
            <a:r>
              <a:rPr lang="en-US" sz="2800" b="1" dirty="0"/>
              <a:t>Dignity and respect: </a:t>
            </a:r>
            <a:r>
              <a:rPr lang="en-US" sz="2800" dirty="0"/>
              <a:t>I know that the person giving me care and support will treat me with dignity and respect.</a:t>
            </a:r>
          </a:p>
          <a:p>
            <a:r>
              <a:rPr lang="en-US" sz="2800" b="1" dirty="0"/>
              <a:t>Taking control: </a:t>
            </a:r>
            <a:r>
              <a:rPr lang="en-US" sz="2800" dirty="0"/>
              <a:t>I am in control of my care and support</a:t>
            </a:r>
          </a:p>
          <a:p>
            <a:r>
              <a:rPr lang="en-US" sz="2800" b="1" dirty="0"/>
              <a:t>How care and support works: </a:t>
            </a:r>
            <a:r>
              <a:rPr lang="en-US" sz="2800" dirty="0"/>
              <a:t>I understand how care and support works, and what my entitlements and responsibilities are.</a:t>
            </a:r>
          </a:p>
        </p:txBody>
      </p:sp>
      <p:sp>
        <p:nvSpPr>
          <p:cNvPr id="5" name="TextBox 4"/>
          <p:cNvSpPr txBox="1"/>
          <p:nvPr/>
        </p:nvSpPr>
        <p:spPr>
          <a:xfrm>
            <a:off x="2141476" y="1559431"/>
            <a:ext cx="5184576" cy="523220"/>
          </a:xfrm>
          <a:prstGeom prst="rect">
            <a:avLst/>
          </a:prstGeom>
          <a:noFill/>
        </p:spPr>
        <p:txBody>
          <a:bodyPr wrap="square" rtlCol="0">
            <a:spAutoFit/>
          </a:bodyPr>
          <a:lstStyle/>
          <a:p>
            <a:pPr algn="ctr"/>
            <a:r>
              <a:rPr lang="en-US" sz="2800" b="1" dirty="0"/>
              <a:t>5 statements</a:t>
            </a:r>
            <a:r>
              <a:rPr lang="en-US" sz="2800" dirty="0"/>
              <a:t>:</a:t>
            </a:r>
            <a:endParaRPr lang="en-GB" sz="2800" dirty="0"/>
          </a:p>
        </p:txBody>
      </p:sp>
    </p:spTree>
    <p:extLst>
      <p:ext uri="{BB962C8B-B14F-4D97-AF65-F5344CB8AC3E}">
        <p14:creationId xmlns:p14="http://schemas.microsoft.com/office/powerpoint/2010/main" val="245571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a:solidFill>
                  <a:srgbClr val="0000FF"/>
                </a:solidFill>
              </a:rPr>
              <a:t>  </a:t>
            </a:r>
          </a:p>
          <a:p>
            <a:pPr marL="0" indent="0" algn="ctr">
              <a:buNone/>
            </a:pPr>
            <a:endParaRPr lang="en-US" sz="4000" dirty="0">
              <a:solidFill>
                <a:srgbClr val="0000FF"/>
              </a:solidFill>
            </a:endParaRPr>
          </a:p>
          <a:p>
            <a:pPr marL="0" indent="0" algn="ctr">
              <a:buNone/>
            </a:pPr>
            <a:r>
              <a:rPr lang="en-US" sz="4400" dirty="0">
                <a:solidFill>
                  <a:srgbClr val="0000FF"/>
                </a:solidFill>
              </a:rPr>
              <a:t>What is a                       Champion?</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63800"/>
            <a:ext cx="2260600" cy="2353964"/>
          </a:xfrm>
          <a:prstGeom prst="rect">
            <a:avLst/>
          </a:prstGeom>
          <a:noFill/>
          <a:ln>
            <a:noFill/>
          </a:ln>
        </p:spPr>
      </p:pic>
    </p:spTree>
    <p:extLst>
      <p:ext uri="{BB962C8B-B14F-4D97-AF65-F5344CB8AC3E}">
        <p14:creationId xmlns:p14="http://schemas.microsoft.com/office/powerpoint/2010/main" val="311223142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2387" y="4077072"/>
            <a:ext cx="8684052" cy="2099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80000"/>
              </a:lnSpc>
              <a:buFontTx/>
              <a:buNone/>
            </a:pPr>
            <a:r>
              <a:rPr lang="en-US" sz="2800" b="1" dirty="0">
                <a:solidFill>
                  <a:srgbClr val="3366FF"/>
                </a:solidFill>
                <a:latin typeface="Franklin Gothic Book"/>
                <a:cs typeface="Franklin Gothic Book"/>
              </a:rPr>
              <a:t>                                 </a:t>
            </a:r>
          </a:p>
          <a:p>
            <a:pPr>
              <a:lnSpc>
                <a:spcPct val="80000"/>
              </a:lnSpc>
              <a:buFontTx/>
              <a:buNone/>
            </a:pPr>
            <a:r>
              <a:rPr lang="en-US" sz="2800" b="1" dirty="0">
                <a:solidFill>
                  <a:srgbClr val="3366FF"/>
                </a:solidFill>
                <a:latin typeface="Franklin Gothic Book"/>
                <a:cs typeface="Franklin Gothic Book"/>
              </a:rPr>
              <a:t>                       </a:t>
            </a:r>
          </a:p>
          <a:p>
            <a:pPr>
              <a:lnSpc>
                <a:spcPct val="80000"/>
              </a:lnSpc>
              <a:buFontTx/>
              <a:buNone/>
            </a:pPr>
            <a:endParaRPr lang="en-US" sz="2800" b="1" dirty="0">
              <a:solidFill>
                <a:srgbClr val="3366FF"/>
              </a:solidFill>
              <a:latin typeface="Franklin Gothic Book"/>
              <a:cs typeface="Franklin Gothic Book"/>
            </a:endParaRPr>
          </a:p>
          <a:p>
            <a:pPr algn="ctr">
              <a:lnSpc>
                <a:spcPct val="80000"/>
              </a:lnSpc>
              <a:buFontTx/>
              <a:buNone/>
            </a:pPr>
            <a:r>
              <a:rPr lang="en-US" sz="3600" b="1" dirty="0">
                <a:solidFill>
                  <a:srgbClr val="3366FF"/>
                </a:solidFill>
                <a:latin typeface="Didot"/>
                <a:cs typeface="Didot"/>
              </a:rPr>
              <a:t>Ten Dignity Do’s</a:t>
            </a:r>
          </a:p>
          <a:p>
            <a:pPr>
              <a:lnSpc>
                <a:spcPct val="80000"/>
              </a:lnSpc>
            </a:pPr>
            <a:endParaRPr lang="en-US" dirty="0">
              <a:latin typeface="Franklin Gothic Book"/>
              <a:cs typeface="Franklin Gothic Book"/>
            </a:endParaRPr>
          </a:p>
          <a:p>
            <a:pPr>
              <a:lnSpc>
                <a:spcPct val="80000"/>
              </a:lnSpc>
            </a:pPr>
            <a:r>
              <a:rPr lang="en-US" sz="2400" dirty="0">
                <a:latin typeface="Franklin Gothic Book"/>
                <a:cs typeface="Franklin Gothic Book"/>
              </a:rPr>
              <a:t>.    </a:t>
            </a:r>
            <a:endParaRPr lang="en-GB" sz="2400" dirty="0">
              <a:solidFill>
                <a:schemeClr val="accent1"/>
              </a:solidFill>
              <a:latin typeface="Franklin Gothic Book"/>
              <a:cs typeface="Franklin Gothic Book"/>
            </a:endParaRPr>
          </a:p>
        </p:txBody>
      </p:sp>
      <p:sp>
        <p:nvSpPr>
          <p:cNvPr id="7172" name="Rectangle 4"/>
          <p:cNvSpPr>
            <a:spLocks noChangeArrowheads="1"/>
          </p:cNvSpPr>
          <p:nvPr/>
        </p:nvSpPr>
        <p:spPr bwMode="auto">
          <a:xfrm>
            <a:off x="685800" y="22860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GB" sz="4500">
                <a:solidFill>
                  <a:schemeClr val="tx2"/>
                </a:solidFill>
                <a:cs typeface="Arial" charset="0"/>
              </a:rPr>
              <a:t>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049767" y="692696"/>
            <a:ext cx="4561876" cy="38466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304417"/>
            <a:ext cx="8636000" cy="1032508"/>
          </a:xfrm>
        </p:spPr>
        <p:txBody>
          <a:bodyPr>
            <a:noAutofit/>
          </a:bodyPr>
          <a:lstStyle/>
          <a:p>
            <a:br>
              <a:rPr lang="en-GB" sz="3200" b="1" dirty="0"/>
            </a:br>
            <a:r>
              <a:rPr lang="en-GB" sz="3200" b="1" dirty="0"/>
              <a:t>       National Dignity Council Aims to </a:t>
            </a:r>
            <a:br>
              <a:rPr lang="en-GB" sz="3200" dirty="0"/>
            </a:br>
            <a:r>
              <a:rPr lang="en-GB" sz="3200" dirty="0"/>
              <a:t>                                </a:t>
            </a:r>
            <a:r>
              <a:rPr lang="en-GB" sz="2000" dirty="0"/>
              <a:t>promote the importance of ‘Dignity’ for all through:-</a:t>
            </a:r>
            <a:br>
              <a:rPr lang="en-GB" sz="2000" dirty="0"/>
            </a:br>
            <a:br>
              <a:rPr lang="en-GB" sz="2000" b="1" dirty="0"/>
            </a:br>
            <a:endParaRPr lang="en-US" sz="2000" dirty="0"/>
          </a:p>
        </p:txBody>
      </p:sp>
      <p:sp>
        <p:nvSpPr>
          <p:cNvPr id="3" name="Content Placeholder 2"/>
          <p:cNvSpPr>
            <a:spLocks noGrp="1"/>
          </p:cNvSpPr>
          <p:nvPr>
            <p:ph idx="1"/>
          </p:nvPr>
        </p:nvSpPr>
        <p:spPr>
          <a:xfrm>
            <a:off x="457200" y="1052827"/>
            <a:ext cx="8229600" cy="5363920"/>
          </a:xfrm>
        </p:spPr>
        <p:txBody>
          <a:bodyPr>
            <a:normAutofit fontScale="55000" lnSpcReduction="20000"/>
          </a:bodyPr>
          <a:lstStyle/>
          <a:p>
            <a:pPr marL="0" indent="0">
              <a:buNone/>
            </a:pPr>
            <a:endParaRPr lang="en-GB" dirty="0"/>
          </a:p>
          <a:p>
            <a:pPr lvl="0"/>
            <a:r>
              <a:rPr lang="en-GB" sz="3800" dirty="0">
                <a:latin typeface="Century Gothic"/>
                <a:cs typeface="Century Gothic"/>
              </a:rPr>
              <a:t>To lead in raising awareness of </a:t>
            </a:r>
            <a:r>
              <a:rPr lang="en-GB" sz="3800" dirty="0">
                <a:solidFill>
                  <a:srgbClr val="3366FF"/>
                </a:solidFill>
                <a:latin typeface="Century Gothic"/>
                <a:cs typeface="Century Gothic"/>
              </a:rPr>
              <a:t>Dignity</a:t>
            </a:r>
            <a:r>
              <a:rPr lang="en-GB" sz="3800" dirty="0">
                <a:latin typeface="Century Gothic"/>
                <a:cs typeface="Century Gothic"/>
              </a:rPr>
              <a:t> and its importance in delivering excellent services.</a:t>
            </a:r>
          </a:p>
          <a:p>
            <a:r>
              <a:rPr lang="en-GB" sz="4000" dirty="0">
                <a:latin typeface="Century Gothic"/>
                <a:cs typeface="Century Gothic"/>
              </a:rPr>
              <a:t>Developing clear guidelines to raise citizen’s awareness on their right to access respectful </a:t>
            </a:r>
            <a:r>
              <a:rPr lang="en-GB" sz="4000" dirty="0">
                <a:solidFill>
                  <a:srgbClr val="3366FF"/>
                </a:solidFill>
                <a:latin typeface="Century Gothic"/>
                <a:cs typeface="Century Gothic"/>
              </a:rPr>
              <a:t>dignified</a:t>
            </a:r>
            <a:r>
              <a:rPr lang="en-GB" sz="4000" dirty="0">
                <a:latin typeface="Century Gothic"/>
                <a:cs typeface="Century Gothic"/>
              </a:rPr>
              <a:t> and </a:t>
            </a:r>
            <a:r>
              <a:rPr lang="en-GB" sz="4000" dirty="0">
                <a:solidFill>
                  <a:srgbClr val="3366FF"/>
                </a:solidFill>
                <a:latin typeface="Century Gothic"/>
                <a:cs typeface="Century Gothic"/>
              </a:rPr>
              <a:t>compassionate</a:t>
            </a:r>
            <a:r>
              <a:rPr lang="en-GB" sz="4000" dirty="0">
                <a:latin typeface="Century Gothic"/>
                <a:cs typeface="Century Gothic"/>
              </a:rPr>
              <a:t> services </a:t>
            </a:r>
          </a:p>
          <a:p>
            <a:pPr lvl="0"/>
            <a:r>
              <a:rPr lang="en-GB" sz="3800" dirty="0">
                <a:latin typeface="Century Gothic"/>
                <a:cs typeface="Century Gothic"/>
              </a:rPr>
              <a:t>To lead and inspire people to take action to promote </a:t>
            </a:r>
            <a:r>
              <a:rPr lang="en-GB" sz="3800" dirty="0">
                <a:solidFill>
                  <a:srgbClr val="3366FF"/>
                </a:solidFill>
                <a:latin typeface="Century Gothic"/>
                <a:cs typeface="Century Gothic"/>
              </a:rPr>
              <a:t>Dignity</a:t>
            </a:r>
          </a:p>
          <a:p>
            <a:pPr lvl="0"/>
            <a:r>
              <a:rPr lang="en-GB" sz="3800" dirty="0">
                <a:latin typeface="Century Gothic"/>
                <a:cs typeface="Century Gothic"/>
              </a:rPr>
              <a:t>To lead and stimulate a National </a:t>
            </a:r>
            <a:r>
              <a:rPr lang="en-GB" sz="3800" dirty="0">
                <a:solidFill>
                  <a:srgbClr val="3366FF"/>
                </a:solidFill>
                <a:latin typeface="Century Gothic"/>
                <a:cs typeface="Century Gothic"/>
              </a:rPr>
              <a:t>Dignity</a:t>
            </a:r>
            <a:r>
              <a:rPr lang="en-GB" sz="3800" dirty="0">
                <a:latin typeface="Century Gothic"/>
                <a:cs typeface="Century Gothic"/>
              </a:rPr>
              <a:t> Campaign. </a:t>
            </a:r>
          </a:p>
          <a:p>
            <a:pPr lvl="0"/>
            <a:r>
              <a:rPr lang="en-GB" sz="3800" dirty="0">
                <a:latin typeface="Century Gothic"/>
                <a:cs typeface="Century Gothic"/>
              </a:rPr>
              <a:t>To support and maintain growing networks of </a:t>
            </a:r>
            <a:r>
              <a:rPr lang="en-GB" sz="3800" dirty="0">
                <a:solidFill>
                  <a:srgbClr val="3366FF"/>
                </a:solidFill>
                <a:latin typeface="Century Gothic"/>
                <a:cs typeface="Century Gothic"/>
              </a:rPr>
              <a:t>Dignity</a:t>
            </a:r>
            <a:r>
              <a:rPr lang="en-GB" sz="3800" dirty="0">
                <a:latin typeface="Century Gothic"/>
                <a:cs typeface="Century Gothic"/>
              </a:rPr>
              <a:t> Champions</a:t>
            </a:r>
          </a:p>
          <a:p>
            <a:r>
              <a:rPr lang="en-GB" sz="4000" dirty="0">
                <a:latin typeface="Century Gothic"/>
                <a:cs typeface="Century Gothic"/>
              </a:rPr>
              <a:t>Inspire champions to be true to their role and uphold the ten </a:t>
            </a:r>
            <a:r>
              <a:rPr lang="en-GB" sz="4000" dirty="0">
                <a:solidFill>
                  <a:srgbClr val="3366FF"/>
                </a:solidFill>
                <a:latin typeface="Century Gothic"/>
                <a:cs typeface="Century Gothic"/>
              </a:rPr>
              <a:t>Dignity Dos</a:t>
            </a:r>
          </a:p>
          <a:p>
            <a:r>
              <a:rPr lang="en-GB" sz="4000" dirty="0">
                <a:latin typeface="Century Gothic"/>
                <a:cs typeface="Century Gothic"/>
              </a:rPr>
              <a:t>To lead in designing, planning and promoting an annual National </a:t>
            </a:r>
            <a:r>
              <a:rPr lang="en-GB" sz="4000" dirty="0">
                <a:solidFill>
                  <a:srgbClr val="3366FF"/>
                </a:solidFill>
                <a:latin typeface="Century Gothic"/>
                <a:cs typeface="Century Gothic"/>
              </a:rPr>
              <a:t>Dignity</a:t>
            </a:r>
            <a:r>
              <a:rPr lang="en-GB" sz="4000" dirty="0">
                <a:solidFill>
                  <a:srgbClr val="FF0000"/>
                </a:solidFill>
                <a:latin typeface="Century Gothic"/>
                <a:cs typeface="Century Gothic"/>
              </a:rPr>
              <a:t> </a:t>
            </a:r>
            <a:r>
              <a:rPr lang="en-GB" sz="4000" dirty="0">
                <a:latin typeface="Century Gothic"/>
                <a:cs typeface="Century Gothic"/>
              </a:rPr>
              <a:t>Action Day.</a:t>
            </a:r>
          </a:p>
          <a:p>
            <a:r>
              <a:rPr lang="en-GB" sz="4000" dirty="0">
                <a:latin typeface="Century Gothic"/>
                <a:cs typeface="Century Gothic"/>
              </a:rPr>
              <a:t>To ensure the sustainability of the National </a:t>
            </a:r>
            <a:r>
              <a:rPr lang="en-GB" sz="4000" dirty="0">
                <a:solidFill>
                  <a:srgbClr val="3366FF"/>
                </a:solidFill>
                <a:latin typeface="Century Gothic"/>
                <a:cs typeface="Century Gothic"/>
              </a:rPr>
              <a:t>Dignity</a:t>
            </a:r>
            <a:r>
              <a:rPr lang="en-GB" sz="4000" dirty="0">
                <a:solidFill>
                  <a:srgbClr val="FF0000"/>
                </a:solidFill>
                <a:latin typeface="Century Gothic"/>
                <a:cs typeface="Century Gothic"/>
              </a:rPr>
              <a:t> </a:t>
            </a:r>
            <a:r>
              <a:rPr lang="en-GB" sz="4000" dirty="0">
                <a:latin typeface="Century Gothic"/>
                <a:cs typeface="Century Gothic"/>
              </a:rPr>
              <a:t>Council. </a:t>
            </a:r>
          </a:p>
          <a:p>
            <a:endParaRPr lang="en-GB" sz="4000" dirty="0">
              <a:solidFill>
                <a:srgbClr val="3366FF"/>
              </a:solidFill>
              <a:latin typeface="Century Gothic"/>
              <a:cs typeface="Century Gothic"/>
            </a:endParaRPr>
          </a:p>
          <a:p>
            <a:pPr lvl="0"/>
            <a:endParaRPr lang="en-GB" sz="3800" dirty="0">
              <a:latin typeface="Century Gothic"/>
              <a:cs typeface="Century Gothic"/>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70933" y="133184"/>
            <a:ext cx="1750856" cy="1203741"/>
          </a:xfrm>
          <a:prstGeom prst="rect">
            <a:avLst/>
          </a:prstGeom>
          <a:noFill/>
          <a:ln>
            <a:noFill/>
          </a:ln>
        </p:spPr>
      </p:pic>
    </p:spTree>
    <p:extLst>
      <p:ext uri="{BB962C8B-B14F-4D97-AF65-F5344CB8AC3E}">
        <p14:creationId xmlns:p14="http://schemas.microsoft.com/office/powerpoint/2010/main" val="356084879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14" y="147948"/>
            <a:ext cx="8057986" cy="850700"/>
          </a:xfrm>
        </p:spPr>
        <p:txBody>
          <a:bodyPr>
            <a:normAutofit fontScale="90000"/>
          </a:bodyPr>
          <a:lstStyle/>
          <a:p>
            <a:br>
              <a:rPr lang="en-GB" sz="3200" b="1" dirty="0"/>
            </a:br>
            <a:r>
              <a:rPr lang="en-GB" sz="3600" b="1" dirty="0">
                <a:solidFill>
                  <a:srgbClr val="FF0000"/>
                </a:solidFill>
              </a:rPr>
              <a:t>Key Aims for Dignity Champions</a:t>
            </a:r>
            <a:br>
              <a:rPr lang="en-GB" sz="3600" b="1" dirty="0"/>
            </a:br>
            <a:endParaRPr lang="en-US" sz="3600" b="1" dirty="0"/>
          </a:p>
        </p:txBody>
      </p:sp>
      <p:sp>
        <p:nvSpPr>
          <p:cNvPr id="3" name="Content Placeholder 2"/>
          <p:cNvSpPr>
            <a:spLocks noGrp="1"/>
          </p:cNvSpPr>
          <p:nvPr>
            <p:ph idx="1"/>
          </p:nvPr>
        </p:nvSpPr>
        <p:spPr>
          <a:xfrm>
            <a:off x="457200" y="998648"/>
            <a:ext cx="8229600" cy="5127515"/>
          </a:xfrm>
        </p:spPr>
        <p:txBody>
          <a:bodyPr>
            <a:normAutofit fontScale="70000" lnSpcReduction="20000"/>
          </a:bodyPr>
          <a:lstStyle/>
          <a:p>
            <a:pPr lvl="0"/>
            <a:r>
              <a:rPr lang="en-GB" sz="3400" dirty="0"/>
              <a:t>Stand up and challenge disrespectful behaviour rather than just tolerate it.</a:t>
            </a:r>
          </a:p>
          <a:p>
            <a:pPr lvl="0"/>
            <a:r>
              <a:rPr lang="en-GB" sz="3400" dirty="0"/>
              <a:t>Act as a good role model by treating other people with respect particularly those who are less able to stand up for themselves</a:t>
            </a:r>
          </a:p>
          <a:p>
            <a:pPr lvl="0"/>
            <a:r>
              <a:rPr lang="en-GB" sz="3400" dirty="0"/>
              <a:t>Speak up about Dignity to improve the way that services are organised and delivered</a:t>
            </a:r>
          </a:p>
          <a:p>
            <a:pPr lvl="0"/>
            <a:r>
              <a:rPr lang="en-GB" sz="3400" dirty="0"/>
              <a:t>Influence and inform colleagues</a:t>
            </a:r>
          </a:p>
          <a:p>
            <a:pPr lvl="0"/>
            <a:r>
              <a:rPr lang="en-GB" sz="3400" dirty="0"/>
              <a:t>Listen to and understand the views and experiences of citizens</a:t>
            </a:r>
          </a:p>
          <a:p>
            <a:pPr lvl="0"/>
            <a:r>
              <a:rPr lang="en-GB" sz="3400" dirty="0"/>
              <a:t>Making sure dignity, compassion and respect is at the heart of everyday practice and isn’t an addition to it.</a:t>
            </a:r>
          </a:p>
          <a:p>
            <a:pPr lvl="0"/>
            <a:r>
              <a:rPr lang="en-GB" sz="3400" dirty="0"/>
              <a:t>Treating everyone as a unique individual</a:t>
            </a:r>
          </a:p>
          <a:p>
            <a:pPr lvl="0"/>
            <a:r>
              <a:rPr lang="en-GB" sz="3400" dirty="0"/>
              <a:t>Promoting independence, well-being and quality of care /life</a:t>
            </a:r>
          </a:p>
          <a:p>
            <a:pPr lvl="0"/>
            <a:r>
              <a:rPr lang="en-GB" sz="3400" dirty="0"/>
              <a:t>Uphold and promote the Ten Dignity Do’s</a:t>
            </a:r>
          </a:p>
          <a:p>
            <a:pPr lvl="0"/>
            <a:endParaRPr lang="en-GB" dirty="0"/>
          </a:p>
          <a:p>
            <a:endParaRPr lang="en-US" dirty="0"/>
          </a:p>
        </p:txBody>
      </p:sp>
    </p:spTree>
    <p:extLst>
      <p:ext uri="{BB962C8B-B14F-4D97-AF65-F5344CB8AC3E}">
        <p14:creationId xmlns:p14="http://schemas.microsoft.com/office/powerpoint/2010/main" val="370339780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0" y="3429000"/>
            <a:ext cx="8924370" cy="2785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80000"/>
              </a:lnSpc>
              <a:buFontTx/>
              <a:buNone/>
            </a:pPr>
            <a:r>
              <a:rPr lang="en-US" sz="2800" b="1" dirty="0">
                <a:solidFill>
                  <a:srgbClr val="3366FF"/>
                </a:solidFill>
                <a:latin typeface="Franklin Gothic Book"/>
                <a:cs typeface="Franklin Gothic Book"/>
              </a:rPr>
              <a:t>                                 </a:t>
            </a:r>
          </a:p>
          <a:p>
            <a:pPr>
              <a:lnSpc>
                <a:spcPct val="80000"/>
              </a:lnSpc>
              <a:buFontTx/>
              <a:buNone/>
            </a:pPr>
            <a:r>
              <a:rPr lang="en-US" sz="2800" b="1" dirty="0">
                <a:solidFill>
                  <a:srgbClr val="3366FF"/>
                </a:solidFill>
                <a:latin typeface="Franklin Gothic Book"/>
                <a:cs typeface="Franklin Gothic Book"/>
              </a:rPr>
              <a:t>                       </a:t>
            </a:r>
            <a:endParaRPr lang="en-US" sz="3600" b="1" dirty="0">
              <a:solidFill>
                <a:srgbClr val="3366FF"/>
              </a:solidFill>
              <a:latin typeface="Didot"/>
              <a:cs typeface="Didot"/>
            </a:endParaRPr>
          </a:p>
          <a:p>
            <a:pPr algn="ctr">
              <a:lnSpc>
                <a:spcPct val="80000"/>
              </a:lnSpc>
              <a:buFontTx/>
              <a:buNone/>
            </a:pPr>
            <a:endParaRPr lang="en-US" sz="3600" b="1" dirty="0">
              <a:solidFill>
                <a:srgbClr val="FF0000"/>
              </a:solidFill>
              <a:latin typeface="Didot"/>
              <a:cs typeface="Didot"/>
            </a:endParaRPr>
          </a:p>
          <a:p>
            <a:pPr algn="ctr">
              <a:lnSpc>
                <a:spcPct val="80000"/>
              </a:lnSpc>
              <a:buFontTx/>
              <a:buNone/>
            </a:pPr>
            <a:r>
              <a:rPr lang="en-US" sz="3600" b="1" dirty="0">
                <a:solidFill>
                  <a:srgbClr val="3366FF"/>
                </a:solidFill>
                <a:latin typeface="Didot"/>
                <a:cs typeface="Didot"/>
              </a:rPr>
              <a:t>DIGNITY CHAMPIONS</a:t>
            </a:r>
          </a:p>
          <a:p>
            <a:pPr algn="ctr">
              <a:lnSpc>
                <a:spcPct val="80000"/>
              </a:lnSpc>
              <a:buFontTx/>
              <a:buNone/>
            </a:pPr>
            <a:r>
              <a:rPr lang="en-US" sz="3600" b="1" dirty="0">
                <a:solidFill>
                  <a:srgbClr val="FF0000"/>
                </a:solidFill>
                <a:latin typeface="Didot"/>
                <a:cs typeface="Didot"/>
              </a:rPr>
              <a:t> SIGN UP TO UPHOLD </a:t>
            </a:r>
          </a:p>
          <a:p>
            <a:pPr algn="ctr">
              <a:lnSpc>
                <a:spcPct val="80000"/>
              </a:lnSpc>
              <a:buFontTx/>
              <a:buNone/>
            </a:pPr>
            <a:r>
              <a:rPr lang="en-US" sz="3600" b="1" dirty="0">
                <a:solidFill>
                  <a:srgbClr val="3366FF"/>
                </a:solidFill>
                <a:latin typeface="Didot"/>
                <a:cs typeface="Didot"/>
              </a:rPr>
              <a:t>THE TEN DIGNITY DO'S</a:t>
            </a:r>
          </a:p>
          <a:p>
            <a:pPr>
              <a:lnSpc>
                <a:spcPct val="80000"/>
              </a:lnSpc>
            </a:pPr>
            <a:endParaRPr lang="en-US" dirty="0">
              <a:latin typeface="Franklin Gothic Book"/>
              <a:cs typeface="Franklin Gothic Book"/>
            </a:endParaRPr>
          </a:p>
        </p:txBody>
      </p:sp>
      <p:sp>
        <p:nvSpPr>
          <p:cNvPr id="7172" name="Rectangle 4"/>
          <p:cNvSpPr>
            <a:spLocks noChangeArrowheads="1"/>
          </p:cNvSpPr>
          <p:nvPr/>
        </p:nvSpPr>
        <p:spPr bwMode="auto">
          <a:xfrm>
            <a:off x="685800" y="22860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GB" sz="4500">
                <a:solidFill>
                  <a:schemeClr val="tx2"/>
                </a:solidFill>
                <a:cs typeface="Arial" charset="0"/>
              </a:rPr>
              <a:t>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059057" y="197265"/>
            <a:ext cx="4561876" cy="3846644"/>
          </a:xfrm>
          <a:prstGeom prst="rect">
            <a:avLst/>
          </a:prstGeom>
          <a:noFill/>
          <a:ln>
            <a:noFill/>
          </a:ln>
        </p:spPr>
      </p:pic>
    </p:spTree>
    <p:extLst>
      <p:ext uri="{BB962C8B-B14F-4D97-AF65-F5344CB8AC3E}">
        <p14:creationId xmlns:p14="http://schemas.microsoft.com/office/powerpoint/2010/main" val="28122425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723" y="233963"/>
            <a:ext cx="8354501" cy="6647973"/>
          </a:xfrm>
          <a:prstGeom prst="rect">
            <a:avLst/>
          </a:prstGeom>
          <a:noFill/>
        </p:spPr>
        <p:txBody>
          <a:bodyPr wrap="square" rtlCol="0">
            <a:spAutoFit/>
          </a:bodyPr>
          <a:lstStyle/>
          <a:p>
            <a:pPr marL="457200" indent="-457200">
              <a:buFont typeface="+mj-lt"/>
              <a:buAutoNum type="arabicPeriod"/>
            </a:pPr>
            <a:r>
              <a:rPr lang="en-US" sz="2400" b="1" dirty="0">
                <a:latin typeface="Arial"/>
                <a:cs typeface="Arial"/>
              </a:rPr>
              <a:t>Have zero tolerance of all forms of abuse</a:t>
            </a:r>
          </a:p>
          <a:p>
            <a:pPr marL="457200" indent="-457200">
              <a:buFont typeface="+mj-lt"/>
              <a:buAutoNum type="arabicPeriod"/>
            </a:pPr>
            <a:r>
              <a:rPr lang="en-US" sz="2400" b="1" dirty="0">
                <a:latin typeface="Arial"/>
                <a:cs typeface="Arial"/>
              </a:rPr>
              <a:t>Support people with the same respect  and compassion that you would  want for yourself or A member of your family! </a:t>
            </a:r>
          </a:p>
          <a:p>
            <a:pPr marL="457200" indent="-457200">
              <a:buFont typeface="+mj-lt"/>
              <a:buAutoNum type="arabicPeriod"/>
            </a:pPr>
            <a:r>
              <a:rPr lang="en-GB" sz="2400" b="1" dirty="0">
                <a:latin typeface="Arial"/>
                <a:cs typeface="Arial"/>
              </a:rPr>
              <a:t>Treat each person as an individual by offering a personalised service</a:t>
            </a:r>
          </a:p>
          <a:p>
            <a:pPr marL="457200" indent="-457200">
              <a:buFont typeface="+mj-lt"/>
              <a:buAutoNum type="arabicPeriod"/>
            </a:pPr>
            <a:r>
              <a:rPr lang="en-GB" sz="2400" b="1" dirty="0">
                <a:latin typeface="Arial"/>
                <a:cs typeface="Arial"/>
              </a:rPr>
              <a:t>Listen and support people to express their needs and wants</a:t>
            </a:r>
          </a:p>
          <a:p>
            <a:pPr marL="457200" indent="-457200">
              <a:buFont typeface="+mj-lt"/>
              <a:buAutoNum type="arabicPeriod"/>
            </a:pPr>
            <a:r>
              <a:rPr lang="en-GB" sz="2400" b="1" dirty="0">
                <a:latin typeface="Arial"/>
                <a:cs typeface="Arial"/>
              </a:rPr>
              <a:t>Respect people’s right to privacy</a:t>
            </a:r>
          </a:p>
          <a:p>
            <a:pPr marL="457200" indent="-457200">
              <a:buFont typeface="+mj-lt"/>
              <a:buAutoNum type="arabicPeriod"/>
            </a:pPr>
            <a:r>
              <a:rPr lang="en-GB" sz="2400" b="1" dirty="0">
                <a:latin typeface="Arial"/>
                <a:cs typeface="Arial"/>
              </a:rPr>
              <a:t>Enable people to maintain the maximum possible level of independence, choice and control</a:t>
            </a:r>
          </a:p>
          <a:p>
            <a:pPr marL="457200" indent="-457200">
              <a:buFont typeface="+mj-lt"/>
              <a:buAutoNum type="arabicPeriod"/>
            </a:pPr>
            <a:r>
              <a:rPr lang="en-GB" sz="2400" b="1" dirty="0">
                <a:latin typeface="Arial"/>
                <a:cs typeface="Arial"/>
              </a:rPr>
              <a:t>Ensure people are able to complain without fear of retribution</a:t>
            </a:r>
          </a:p>
          <a:p>
            <a:pPr marL="457200" indent="-457200">
              <a:buFont typeface="+mj-lt"/>
              <a:buAutoNum type="arabicPeriod"/>
            </a:pPr>
            <a:r>
              <a:rPr lang="en-GB" sz="2400" b="1" dirty="0">
                <a:latin typeface="Arial"/>
                <a:cs typeface="Arial"/>
              </a:rPr>
              <a:t>Engage with family members and carers</a:t>
            </a:r>
          </a:p>
          <a:p>
            <a:pPr marL="457200" indent="-457200">
              <a:buFont typeface="+mj-lt"/>
              <a:buAutoNum type="arabicPeriod"/>
            </a:pPr>
            <a:r>
              <a:rPr lang="en-GB" sz="2400" b="1" dirty="0">
                <a:latin typeface="Arial"/>
                <a:cs typeface="Arial"/>
              </a:rPr>
              <a:t>Assist people to maintain confidence and a positive self-esteem</a:t>
            </a:r>
          </a:p>
          <a:p>
            <a:pPr marL="457200" indent="-457200">
              <a:buFont typeface="+mj-lt"/>
              <a:buAutoNum type="arabicPeriod"/>
            </a:pPr>
            <a:r>
              <a:rPr lang="en-GB" sz="2400" b="1" dirty="0">
                <a:solidFill>
                  <a:srgbClr val="000000"/>
                </a:solidFill>
                <a:latin typeface="Arial"/>
                <a:cs typeface="Arial"/>
              </a:rPr>
              <a:t>Act to alleviate people’s loneliness and isolation</a:t>
            </a:r>
            <a:endParaRPr lang="en-US" sz="2400" b="1" dirty="0">
              <a:solidFill>
                <a:srgbClr val="000000"/>
              </a:solidFill>
              <a:latin typeface="Arial"/>
              <a:cs typeface="Arial"/>
            </a:endParaRPr>
          </a:p>
          <a:p>
            <a:pPr algn="ctr"/>
            <a:endParaRPr lang="en-US" dirty="0">
              <a:latin typeface="Didot"/>
              <a:cs typeface="Didot"/>
            </a:endParaRPr>
          </a:p>
        </p:txBody>
      </p:sp>
    </p:spTree>
    <p:extLst>
      <p:ext uri="{BB962C8B-B14F-4D97-AF65-F5344CB8AC3E}">
        <p14:creationId xmlns:p14="http://schemas.microsoft.com/office/powerpoint/2010/main" val="208116734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604" y="6896"/>
            <a:ext cx="4730593"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66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196752"/>
            <a:ext cx="6291365" cy="4246672"/>
          </a:xfrm>
          <a:prstGeom prst="rect">
            <a:avLst/>
          </a:prstGeom>
        </p:spPr>
      </p:pic>
    </p:spTree>
    <p:extLst>
      <p:ext uri="{BB962C8B-B14F-4D97-AF65-F5344CB8AC3E}">
        <p14:creationId xmlns:p14="http://schemas.microsoft.com/office/powerpoint/2010/main" val="476786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692696"/>
            <a:ext cx="5328592" cy="5328592"/>
          </a:xfrm>
          <a:prstGeom prst="rect">
            <a:avLst/>
          </a:prstGeom>
        </p:spPr>
      </p:pic>
    </p:spTree>
    <p:extLst>
      <p:ext uri="{BB962C8B-B14F-4D97-AF65-F5344CB8AC3E}">
        <p14:creationId xmlns:p14="http://schemas.microsoft.com/office/powerpoint/2010/main" val="1889741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26" y="1340767"/>
            <a:ext cx="6806566" cy="4335855"/>
          </a:xfrm>
          <a:prstGeom prst="rect">
            <a:avLst/>
          </a:prstGeom>
        </p:spPr>
      </p:pic>
      <p:sp>
        <p:nvSpPr>
          <p:cNvPr id="3" name="TextBox 2"/>
          <p:cNvSpPr txBox="1"/>
          <p:nvPr/>
        </p:nvSpPr>
        <p:spPr>
          <a:xfrm>
            <a:off x="399511" y="5949280"/>
            <a:ext cx="8280920" cy="400110"/>
          </a:xfrm>
          <a:prstGeom prst="rect">
            <a:avLst/>
          </a:prstGeom>
          <a:noFill/>
        </p:spPr>
        <p:txBody>
          <a:bodyPr wrap="square" rtlCol="0">
            <a:spAutoFit/>
          </a:bodyPr>
          <a:lstStyle/>
          <a:p>
            <a:r>
              <a:rPr lang="en-GB" sz="2000" b="1"/>
              <a:t>SAFE </a:t>
            </a:r>
            <a:r>
              <a:rPr lang="en-GB" sz="2000" b="1" dirty="0"/>
              <a:t>JOURNEY!</a:t>
            </a:r>
          </a:p>
        </p:txBody>
      </p:sp>
    </p:spTree>
    <p:extLst>
      <p:ext uri="{BB962C8B-B14F-4D97-AF65-F5344CB8AC3E}">
        <p14:creationId xmlns:p14="http://schemas.microsoft.com/office/powerpoint/2010/main" val="10476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we start to learn about dignity?</a:t>
            </a:r>
          </a:p>
        </p:txBody>
      </p:sp>
      <p:pic>
        <p:nvPicPr>
          <p:cNvPr id="4" name="Content Placeholder 3"/>
          <p:cNvPicPr>
            <a:picLocks noGrp="1" noChangeAspect="1"/>
          </p:cNvPicPr>
          <p:nvPr>
            <p:ph idx="1"/>
          </p:nvPr>
        </p:nvPicPr>
        <p:blipFill>
          <a:blip r:embed="rId3"/>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109956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1143000"/>
          </a:xfrm>
        </p:spPr>
        <p:txBody>
          <a:bodyPr>
            <a:normAutofit fontScale="90000"/>
          </a:bodyPr>
          <a:lstStyle/>
          <a:p>
            <a:r>
              <a:rPr lang="en-US" dirty="0">
                <a:latin typeface="Lucida Calligraphy" charset="0"/>
                <a:ea typeface="Lucida Calligraphy" charset="0"/>
                <a:cs typeface="Lucida Calligraphy" charset="0"/>
              </a:rPr>
              <a:t>How do you define dignity?</a:t>
            </a:r>
          </a:p>
        </p:txBody>
      </p:sp>
    </p:spTree>
    <p:extLst>
      <p:ext uri="{BB962C8B-B14F-4D97-AF65-F5344CB8AC3E}">
        <p14:creationId xmlns:p14="http://schemas.microsoft.com/office/powerpoint/2010/main" val="327709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4288"/>
          </a:xfrm>
        </p:spPr>
        <p:txBody>
          <a:bodyPr>
            <a:normAutofit/>
          </a:bodyPr>
          <a:lstStyle/>
          <a:p>
            <a:r>
              <a:rPr lang="en-US" sz="3200" dirty="0">
                <a:latin typeface="Didot"/>
                <a:cs typeface="Didot"/>
              </a:rPr>
              <a:t>Definition of dignity</a:t>
            </a:r>
          </a:p>
        </p:txBody>
      </p:sp>
      <p:sp>
        <p:nvSpPr>
          <p:cNvPr id="3" name="Content Placeholder 2"/>
          <p:cNvSpPr>
            <a:spLocks noGrp="1"/>
          </p:cNvSpPr>
          <p:nvPr>
            <p:ph idx="1"/>
          </p:nvPr>
        </p:nvSpPr>
        <p:spPr>
          <a:xfrm>
            <a:off x="457200" y="1158925"/>
            <a:ext cx="8398570" cy="5258307"/>
          </a:xfrm>
        </p:spPr>
        <p:txBody>
          <a:bodyPr>
            <a:normAutofit fontScale="85000" lnSpcReduction="10000"/>
          </a:bodyPr>
          <a:lstStyle/>
          <a:p>
            <a:r>
              <a:rPr lang="en-US" dirty="0">
                <a:latin typeface="Didot"/>
                <a:cs typeface="Didot"/>
              </a:rPr>
              <a:t>Dignity consists of many overlapping aspects, involving </a:t>
            </a:r>
            <a:r>
              <a:rPr lang="en-US" b="1" dirty="0">
                <a:solidFill>
                  <a:srgbClr val="FF0000"/>
                </a:solidFill>
                <a:latin typeface="Didot"/>
                <a:cs typeface="Didot"/>
              </a:rPr>
              <a:t>respect, privacy, autonomy and self-worth</a:t>
            </a:r>
          </a:p>
          <a:p>
            <a:r>
              <a:rPr lang="en-US" dirty="0">
                <a:latin typeface="Didot"/>
                <a:cs typeface="Didot"/>
              </a:rPr>
              <a:t> a standard dictionary definition: </a:t>
            </a:r>
            <a:r>
              <a:rPr lang="en-US" b="1" dirty="0">
                <a:solidFill>
                  <a:srgbClr val="FF0000"/>
                </a:solidFill>
                <a:latin typeface="Didot"/>
                <a:cs typeface="Didot"/>
              </a:rPr>
              <a:t>a state, quality or manner worthy of esteem or respect</a:t>
            </a:r>
            <a:r>
              <a:rPr lang="en-US" dirty="0">
                <a:latin typeface="Didot"/>
                <a:cs typeface="Didot"/>
              </a:rPr>
              <a:t>; and (by extension) </a:t>
            </a:r>
            <a:r>
              <a:rPr lang="en-US" b="1" dirty="0">
                <a:solidFill>
                  <a:srgbClr val="FF0000"/>
                </a:solidFill>
                <a:latin typeface="Didot"/>
                <a:cs typeface="Didot"/>
              </a:rPr>
              <a:t>self-respect</a:t>
            </a:r>
            <a:r>
              <a:rPr lang="en-US" dirty="0">
                <a:latin typeface="Didot"/>
                <a:cs typeface="Didot"/>
              </a:rPr>
              <a:t>. </a:t>
            </a:r>
          </a:p>
          <a:p>
            <a:r>
              <a:rPr lang="en-US" dirty="0">
                <a:latin typeface="Didot"/>
                <a:cs typeface="Didot"/>
              </a:rPr>
              <a:t>Dignity in care, therefore, means the kind of care, in any setting, which </a:t>
            </a:r>
            <a:r>
              <a:rPr lang="en-US" b="1" dirty="0">
                <a:solidFill>
                  <a:srgbClr val="FF0000"/>
                </a:solidFill>
                <a:latin typeface="Didot"/>
                <a:cs typeface="Didot"/>
              </a:rPr>
              <a:t>supports and promotes</a:t>
            </a:r>
            <a:r>
              <a:rPr lang="en-US" dirty="0">
                <a:latin typeface="Didot"/>
                <a:cs typeface="Didot"/>
              </a:rPr>
              <a:t>, and </a:t>
            </a:r>
            <a:r>
              <a:rPr lang="en-US" b="1" dirty="0">
                <a:solidFill>
                  <a:srgbClr val="FF0000"/>
                </a:solidFill>
                <a:latin typeface="Didot"/>
                <a:cs typeface="Didot"/>
              </a:rPr>
              <a:t>does not undermine, a person’s self- respect regardless of any perceived difference.</a:t>
            </a:r>
            <a:endParaRPr lang="en-GB" b="1" dirty="0">
              <a:solidFill>
                <a:srgbClr val="FF0000"/>
              </a:solidFill>
              <a:latin typeface="Didot"/>
              <a:cs typeface="Didot"/>
            </a:endParaRPr>
          </a:p>
          <a:p>
            <a:r>
              <a:rPr lang="en-US" dirty="0">
                <a:latin typeface="Didot"/>
                <a:cs typeface="Didot"/>
              </a:rPr>
              <a:t>While ‘dignity’ may be difficult to define, what is clear is that </a:t>
            </a:r>
            <a:r>
              <a:rPr lang="en-US" b="1" dirty="0">
                <a:solidFill>
                  <a:srgbClr val="FF0000"/>
                </a:solidFill>
                <a:latin typeface="Didot"/>
                <a:cs typeface="Didot"/>
              </a:rPr>
              <a:t>people know when they have not been treated with dignity and respect</a:t>
            </a:r>
          </a:p>
          <a:p>
            <a:pPr marL="0" indent="0">
              <a:buNone/>
            </a:pPr>
            <a:r>
              <a:rPr lang="en-US" sz="2300" i="1" dirty="0"/>
              <a:t>SCIE- Dignity in care guide</a:t>
            </a:r>
            <a:endParaRPr lang="en-GB" sz="2300" i="1" dirty="0"/>
          </a:p>
        </p:txBody>
      </p:sp>
    </p:spTree>
    <p:extLst>
      <p:ext uri="{BB962C8B-B14F-4D97-AF65-F5344CB8AC3E}">
        <p14:creationId xmlns:p14="http://schemas.microsoft.com/office/powerpoint/2010/main" val="225080947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276872"/>
            <a:ext cx="8118866" cy="2554545"/>
          </a:xfrm>
          <a:prstGeom prst="rect">
            <a:avLst/>
          </a:prstGeom>
          <a:noFill/>
        </p:spPr>
        <p:txBody>
          <a:bodyPr wrap="none" rtlCol="0">
            <a:spAutoFit/>
          </a:bodyPr>
          <a:lstStyle/>
          <a:p>
            <a:r>
              <a:rPr lang="en-US" sz="4000" dirty="0"/>
              <a:t>Dignity is: </a:t>
            </a:r>
          </a:p>
          <a:p>
            <a:r>
              <a:rPr lang="en-US" sz="4000" dirty="0">
                <a:solidFill>
                  <a:srgbClr val="0000FF"/>
                </a:solidFill>
                <a:latin typeface="Apple Chancery"/>
                <a:cs typeface="Apple Chancery"/>
              </a:rPr>
              <a:t>		Kindness </a:t>
            </a:r>
          </a:p>
          <a:p>
            <a:r>
              <a:rPr lang="en-US" sz="4000" dirty="0"/>
              <a:t>				  </a:t>
            </a:r>
            <a:r>
              <a:rPr lang="en-US" sz="4000" dirty="0">
                <a:solidFill>
                  <a:srgbClr val="0000FF"/>
                </a:solidFill>
                <a:latin typeface="Apple Chancery"/>
                <a:cs typeface="Apple Chancery"/>
              </a:rPr>
              <a:t>Respect </a:t>
            </a:r>
          </a:p>
          <a:p>
            <a:r>
              <a:rPr lang="en-US" sz="4000" dirty="0"/>
              <a:t>					      </a:t>
            </a:r>
            <a:r>
              <a:rPr lang="en-US" sz="4000" dirty="0">
                <a:solidFill>
                  <a:srgbClr val="0000FF"/>
                </a:solidFill>
                <a:latin typeface="Apple Chancery"/>
                <a:cs typeface="Apple Chancery"/>
              </a:rPr>
              <a:t>Compassion</a:t>
            </a:r>
          </a:p>
        </p:txBody>
      </p:sp>
    </p:spTree>
    <p:extLst>
      <p:ext uri="{BB962C8B-B14F-4D97-AF65-F5344CB8AC3E}">
        <p14:creationId xmlns:p14="http://schemas.microsoft.com/office/powerpoint/2010/main" val="96607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49" y="1124744"/>
            <a:ext cx="8501045" cy="3970318"/>
          </a:xfrm>
          <a:prstGeom prst="rect">
            <a:avLst/>
          </a:prstGeom>
          <a:noFill/>
        </p:spPr>
        <p:txBody>
          <a:bodyPr wrap="none" rtlCol="0">
            <a:spAutoFit/>
          </a:bodyPr>
          <a:lstStyle/>
          <a:p>
            <a:pPr algn="ctr"/>
            <a:r>
              <a:rPr lang="en-US" sz="3600" b="1" dirty="0">
                <a:latin typeface="Lucida Calligraphy" charset="0"/>
                <a:ea typeface="Lucida Calligraphy" charset="0"/>
                <a:cs typeface="Lucida Calligraphy" charset="0"/>
              </a:rPr>
              <a:t>When was the last time you were </a:t>
            </a:r>
          </a:p>
          <a:p>
            <a:pPr algn="ctr"/>
            <a:r>
              <a:rPr lang="en-US" sz="3600" b="1" dirty="0">
                <a:latin typeface="Lucida Calligraphy" charset="0"/>
                <a:ea typeface="Lucida Calligraphy" charset="0"/>
                <a:cs typeface="Lucida Calligraphy" charset="0"/>
              </a:rPr>
              <a:t>not </a:t>
            </a:r>
          </a:p>
          <a:p>
            <a:pPr algn="ctr"/>
            <a:r>
              <a:rPr lang="en-US" sz="3600" b="1" dirty="0">
                <a:latin typeface="Lucida Calligraphy" charset="0"/>
                <a:ea typeface="Lucida Calligraphy" charset="0"/>
                <a:cs typeface="Lucida Calligraphy" charset="0"/>
              </a:rPr>
              <a:t>treated with dignity </a:t>
            </a:r>
          </a:p>
          <a:p>
            <a:pPr algn="ctr"/>
            <a:r>
              <a:rPr lang="en-US" sz="3600" b="1" dirty="0">
                <a:latin typeface="Lucida Calligraphy" charset="0"/>
                <a:ea typeface="Lucida Calligraphy" charset="0"/>
                <a:cs typeface="Lucida Calligraphy" charset="0"/>
              </a:rPr>
              <a:t>and respect? </a:t>
            </a:r>
          </a:p>
          <a:p>
            <a:pPr algn="ctr"/>
            <a:r>
              <a:rPr lang="en-US" sz="3600" b="1" dirty="0">
                <a:latin typeface="Lucida Calligraphy" charset="0"/>
                <a:ea typeface="Lucida Calligraphy" charset="0"/>
                <a:cs typeface="Lucida Calligraphy" charset="0"/>
              </a:rPr>
              <a:t>What happened?</a:t>
            </a:r>
          </a:p>
          <a:p>
            <a:pPr algn="ctr"/>
            <a:r>
              <a:rPr lang="en-US" sz="3600" b="1" dirty="0">
                <a:latin typeface="Lucida Calligraphy" charset="0"/>
                <a:ea typeface="Lucida Calligraphy" charset="0"/>
                <a:cs typeface="Lucida Calligraphy" charset="0"/>
              </a:rPr>
              <a:t>How did you feel?</a:t>
            </a:r>
          </a:p>
          <a:p>
            <a:pPr algn="ctr"/>
            <a:r>
              <a:rPr lang="en-US" sz="3600" b="1" dirty="0">
                <a:latin typeface="Lucida Calligraphy" charset="0"/>
                <a:ea typeface="Lucida Calligraphy" charset="0"/>
                <a:cs typeface="Lucida Calligraphy" charset="0"/>
              </a:rPr>
              <a:t>How did you behave?</a:t>
            </a:r>
          </a:p>
        </p:txBody>
      </p:sp>
    </p:spTree>
    <p:extLst>
      <p:ext uri="{BB962C8B-B14F-4D97-AF65-F5344CB8AC3E}">
        <p14:creationId xmlns:p14="http://schemas.microsoft.com/office/powerpoint/2010/main" val="46628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59932"/>
            <a:ext cx="8352927" cy="4278094"/>
          </a:xfrm>
          <a:prstGeom prst="rect">
            <a:avLst/>
          </a:prstGeom>
          <a:ln w="38100">
            <a:solidFill>
              <a:srgbClr val="FF0000"/>
            </a:solidFill>
          </a:ln>
        </p:spPr>
        <p:txBody>
          <a:bodyPr wrap="square">
            <a:spAutoFit/>
          </a:bodyPr>
          <a:lstStyle/>
          <a:p>
            <a:r>
              <a:rPr lang="en-GB" sz="2400" b="1" dirty="0">
                <a:latin typeface="Arial" charset="0"/>
                <a:ea typeface="Arial" charset="0"/>
                <a:cs typeface="Arial" charset="0"/>
              </a:rPr>
              <a:t>Treat people as individuals and uphold their dignity </a:t>
            </a:r>
            <a:r>
              <a:rPr lang="en-GB" sz="2400" b="1" dirty="0"/>
              <a:t>To achieve this, you must</a:t>
            </a:r>
            <a:r>
              <a:rPr lang="en-GB" sz="2800" b="1" dirty="0"/>
              <a:t>:</a:t>
            </a:r>
          </a:p>
          <a:p>
            <a:r>
              <a:rPr lang="en-GB" sz="2400" dirty="0">
                <a:latin typeface="Arial" charset="0"/>
                <a:ea typeface="Arial" charset="0"/>
                <a:cs typeface="Arial" charset="0"/>
              </a:rPr>
              <a:t>1.1</a:t>
            </a:r>
            <a:r>
              <a:rPr lang="en-GB" sz="2800" dirty="0">
                <a:latin typeface="Arial" charset="0"/>
                <a:ea typeface="Arial" charset="0"/>
                <a:cs typeface="Arial" charset="0"/>
              </a:rPr>
              <a:t> T</a:t>
            </a:r>
            <a:r>
              <a:rPr lang="en-GB" sz="2400" dirty="0">
                <a:latin typeface="Arial" charset="0"/>
                <a:ea typeface="Arial" charset="0"/>
                <a:cs typeface="Arial" charset="0"/>
              </a:rPr>
              <a:t>reat people with kindness, respect and compassion</a:t>
            </a:r>
          </a:p>
          <a:p>
            <a:r>
              <a:rPr lang="en-GB" sz="2400" dirty="0">
                <a:latin typeface="Arial" charset="0"/>
                <a:ea typeface="Arial" charset="0"/>
                <a:cs typeface="Arial" charset="0"/>
              </a:rPr>
              <a:t>1.2 Make sure you deliver the fundamentals of care effectively</a:t>
            </a:r>
          </a:p>
          <a:p>
            <a:r>
              <a:rPr lang="en-GB" sz="2400" dirty="0">
                <a:latin typeface="Arial" charset="0"/>
                <a:ea typeface="Arial" charset="0"/>
                <a:cs typeface="Arial" charset="0"/>
              </a:rPr>
              <a:t>1.3 Avoid making assumptions and recognise diversity and individual choice</a:t>
            </a:r>
          </a:p>
          <a:p>
            <a:r>
              <a:rPr lang="en-GB" sz="2400" dirty="0">
                <a:latin typeface="Arial" charset="0"/>
                <a:ea typeface="Arial" charset="0"/>
                <a:cs typeface="Arial" charset="0"/>
              </a:rPr>
              <a:t>1.4 Make sure that any treatment, assistance or care for which you are responsible is delivered without undue delay and</a:t>
            </a:r>
          </a:p>
          <a:p>
            <a:r>
              <a:rPr lang="en-GB" sz="2400" dirty="0">
                <a:latin typeface="Arial" charset="0"/>
                <a:ea typeface="Arial" charset="0"/>
                <a:cs typeface="Arial" charset="0"/>
              </a:rPr>
              <a:t>1.5 Respect and uphold people’s human rights</a:t>
            </a:r>
          </a:p>
        </p:txBody>
      </p:sp>
      <p:sp>
        <p:nvSpPr>
          <p:cNvPr id="3" name="TextBox 2"/>
          <p:cNvSpPr txBox="1"/>
          <p:nvPr/>
        </p:nvSpPr>
        <p:spPr>
          <a:xfrm>
            <a:off x="467544" y="404664"/>
            <a:ext cx="7488832" cy="523220"/>
          </a:xfrm>
          <a:prstGeom prst="rect">
            <a:avLst/>
          </a:prstGeom>
          <a:noFill/>
        </p:spPr>
        <p:txBody>
          <a:bodyPr wrap="square" rtlCol="0">
            <a:spAutoFit/>
          </a:bodyPr>
          <a:lstStyle/>
          <a:p>
            <a:r>
              <a:rPr lang="en-US" sz="2800" b="1" dirty="0">
                <a:latin typeface="Arial" charset="0"/>
                <a:ea typeface="Arial" charset="0"/>
                <a:cs typeface="Arial" charset="0"/>
              </a:rPr>
              <a:t>Defining Dignity – the NMC Code</a:t>
            </a:r>
            <a:endParaRPr lang="en-GB" sz="2800" dirty="0">
              <a:latin typeface="Arial" charset="0"/>
              <a:ea typeface="Arial" charset="0"/>
              <a:cs typeface="Arial" charset="0"/>
            </a:endParaRPr>
          </a:p>
        </p:txBody>
      </p:sp>
      <p:sp>
        <p:nvSpPr>
          <p:cNvPr id="4" name="TextBox 3"/>
          <p:cNvSpPr txBox="1"/>
          <p:nvPr/>
        </p:nvSpPr>
        <p:spPr>
          <a:xfrm>
            <a:off x="434139" y="836712"/>
            <a:ext cx="5400600" cy="523220"/>
          </a:xfrm>
          <a:prstGeom prst="rect">
            <a:avLst/>
          </a:prstGeom>
          <a:noFill/>
        </p:spPr>
        <p:txBody>
          <a:bodyPr wrap="square" rtlCol="0">
            <a:spAutoFit/>
          </a:bodyPr>
          <a:lstStyle/>
          <a:p>
            <a:r>
              <a:rPr lang="en-GB" sz="2800" dirty="0">
                <a:latin typeface="Arial" charset="0"/>
                <a:ea typeface="Arial" charset="0"/>
                <a:cs typeface="Arial" charset="0"/>
              </a:rPr>
              <a:t>The Prioritise People Standard</a:t>
            </a:r>
            <a:r>
              <a:rPr lang="en-GB" dirty="0">
                <a:latin typeface="Arial" charset="0"/>
                <a:ea typeface="Arial" charset="0"/>
                <a:cs typeface="Arial" charset="0"/>
              </a:rPr>
              <a:t>: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3012"/>
            <a:ext cx="1180728" cy="101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96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2387" y="4077072"/>
            <a:ext cx="8684052" cy="209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80000"/>
              </a:lnSpc>
            </a:pPr>
            <a:r>
              <a:rPr lang="en-US" sz="2800" b="1" dirty="0">
                <a:solidFill>
                  <a:srgbClr val="3366FF"/>
                </a:solidFill>
                <a:latin typeface="Franklin Gothic Book"/>
                <a:cs typeface="Franklin Gothic Book"/>
              </a:rPr>
              <a:t>                                 </a:t>
            </a:r>
          </a:p>
          <a:p>
            <a:pPr>
              <a:lnSpc>
                <a:spcPct val="80000"/>
              </a:lnSpc>
            </a:pPr>
            <a:r>
              <a:rPr lang="en-US" sz="2800" b="1" dirty="0">
                <a:solidFill>
                  <a:srgbClr val="3366FF"/>
                </a:solidFill>
                <a:latin typeface="Franklin Gothic Book"/>
                <a:cs typeface="Franklin Gothic Book"/>
              </a:rPr>
              <a:t>                       </a:t>
            </a:r>
          </a:p>
          <a:p>
            <a:pPr>
              <a:lnSpc>
                <a:spcPct val="80000"/>
              </a:lnSpc>
            </a:pPr>
            <a:endParaRPr lang="en-US" sz="2800" b="1" dirty="0">
              <a:solidFill>
                <a:srgbClr val="3366FF"/>
              </a:solidFill>
              <a:latin typeface="Franklin Gothic Book"/>
              <a:cs typeface="Franklin Gothic Book"/>
            </a:endParaRPr>
          </a:p>
          <a:p>
            <a:pPr algn="ctr">
              <a:lnSpc>
                <a:spcPct val="80000"/>
              </a:lnSpc>
            </a:pPr>
            <a:r>
              <a:rPr lang="en-US" sz="3600" b="1" dirty="0">
                <a:solidFill>
                  <a:srgbClr val="3366FF"/>
                </a:solidFill>
                <a:latin typeface="Didot"/>
                <a:cs typeface="Didot"/>
              </a:rPr>
              <a:t>Delivering Services with Dignity </a:t>
            </a:r>
          </a:p>
          <a:p>
            <a:pPr>
              <a:lnSpc>
                <a:spcPct val="80000"/>
              </a:lnSpc>
            </a:pPr>
            <a:endParaRPr lang="en-US" dirty="0">
              <a:solidFill>
                <a:prstClr val="black"/>
              </a:solidFill>
              <a:latin typeface="Franklin Gothic Book"/>
              <a:cs typeface="Franklin Gothic Book"/>
            </a:endParaRPr>
          </a:p>
          <a:p>
            <a:pPr>
              <a:lnSpc>
                <a:spcPct val="80000"/>
              </a:lnSpc>
            </a:pPr>
            <a:r>
              <a:rPr lang="en-US" sz="2400" dirty="0">
                <a:solidFill>
                  <a:prstClr val="black"/>
                </a:solidFill>
                <a:latin typeface="Franklin Gothic Book"/>
                <a:cs typeface="Franklin Gothic Book"/>
              </a:rPr>
              <a:t>.    </a:t>
            </a:r>
            <a:endParaRPr lang="en-GB" sz="2400" dirty="0">
              <a:solidFill>
                <a:srgbClr val="4F81BD"/>
              </a:solidFill>
              <a:latin typeface="Franklin Gothic Book"/>
              <a:cs typeface="Franklin Gothic Book"/>
            </a:endParaRPr>
          </a:p>
        </p:txBody>
      </p:sp>
      <p:sp>
        <p:nvSpPr>
          <p:cNvPr id="7172" name="Rectangle 4"/>
          <p:cNvSpPr>
            <a:spLocks noChangeArrowheads="1"/>
          </p:cNvSpPr>
          <p:nvPr/>
        </p:nvSpPr>
        <p:spPr bwMode="auto">
          <a:xfrm>
            <a:off x="685800"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GB" sz="4500">
                <a:solidFill>
                  <a:srgbClr val="1F497D"/>
                </a:solidFill>
                <a:cs typeface="Arial" charset="0"/>
              </a:rPr>
              <a:t>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049767" y="692696"/>
            <a:ext cx="4561876" cy="3846644"/>
          </a:xfrm>
          <a:prstGeom prst="rect">
            <a:avLst/>
          </a:prstGeom>
          <a:noFill/>
          <a:ln>
            <a:noFill/>
          </a:ln>
        </p:spPr>
      </p:pic>
    </p:spTree>
    <p:extLst>
      <p:ext uri="{BB962C8B-B14F-4D97-AF65-F5344CB8AC3E}">
        <p14:creationId xmlns:p14="http://schemas.microsoft.com/office/powerpoint/2010/main" val="10109450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15632</TotalTime>
  <Words>2024</Words>
  <Application>Microsoft Office PowerPoint</Application>
  <PresentationFormat>On-screen Show (4:3)</PresentationFormat>
  <Paragraphs>197</Paragraphs>
  <Slides>26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Apple Chancery</vt:lpstr>
      <vt:lpstr>Arial</vt:lpstr>
      <vt:lpstr>Calibri</vt:lpstr>
      <vt:lpstr>Century Gothic</vt:lpstr>
      <vt:lpstr>Didot</vt:lpstr>
      <vt:lpstr>Franklin Gothic Book</vt:lpstr>
      <vt:lpstr>Lucida Calligraphy</vt:lpstr>
      <vt:lpstr>Wingdings</vt:lpstr>
      <vt:lpstr>ヒラギノ角ゴ Pro W3</vt:lpstr>
      <vt:lpstr>Office Theme</vt:lpstr>
      <vt:lpstr>PowerPoint Presentation</vt:lpstr>
      <vt:lpstr>        National Dignity Council Aims to                                  promote the importance of ‘Dignity’ for all through:-  </vt:lpstr>
      <vt:lpstr>Where do we start to learn about dignity?</vt:lpstr>
      <vt:lpstr>How do you define dignity?</vt:lpstr>
      <vt:lpstr>Definition of dignity</vt:lpstr>
      <vt:lpstr>PowerPoint Presentation</vt:lpstr>
      <vt:lpstr>PowerPoint Presentation</vt:lpstr>
      <vt:lpstr>PowerPoint Presentation</vt:lpstr>
      <vt:lpstr>PowerPoint Presentation</vt:lpstr>
      <vt:lpstr>PowerPoint Presentation</vt:lpstr>
      <vt:lpstr>CQC operating model</vt:lpstr>
      <vt:lpstr>PowerPoint Presentation</vt:lpstr>
      <vt:lpstr>We ask the same five questions of all the services we inspect</vt:lpstr>
      <vt:lpstr>PowerPoint Presentation</vt:lpstr>
      <vt:lpstr>PowerPoint Presentation</vt:lpstr>
      <vt:lpstr>Definition of Wellbeing  </vt:lpstr>
      <vt:lpstr> Caring for our Future: Reforming care and support </vt:lpstr>
      <vt:lpstr>PowerPoint Presentation</vt:lpstr>
      <vt:lpstr>PowerPoint Presentation</vt:lpstr>
      <vt:lpstr> Key Aims for Dignity Champions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Heaven</dc:creator>
  <cp:lastModifiedBy>liz</cp:lastModifiedBy>
  <cp:revision>282</cp:revision>
  <cp:lastPrinted>2018-03-11T21:23:10Z</cp:lastPrinted>
  <dcterms:created xsi:type="dcterms:W3CDTF">2014-09-29T12:09:28Z</dcterms:created>
  <dcterms:modified xsi:type="dcterms:W3CDTF">2018-09-24T09:06:11Z</dcterms:modified>
</cp:coreProperties>
</file>