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8" r:id="rId3"/>
    <p:sldId id="259" r:id="rId4"/>
    <p:sldId id="260" r:id="rId5"/>
    <p:sldId id="314" r:id="rId6"/>
    <p:sldId id="261"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262" r:id="rId28"/>
    <p:sldId id="269" r:id="rId29"/>
    <p:sldId id="270" r:id="rId30"/>
    <p:sldId id="271" r:id="rId31"/>
    <p:sldId id="272" r:id="rId32"/>
    <p:sldId id="273" r:id="rId33"/>
    <p:sldId id="274" r:id="rId34"/>
    <p:sldId id="275" r:id="rId35"/>
    <p:sldId id="276" r:id="rId36"/>
    <p:sldId id="277" r:id="rId37"/>
    <p:sldId id="278" r:id="rId38"/>
    <p:sldId id="279" r:id="rId39"/>
    <p:sldId id="263"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65" r:id="rId54"/>
    <p:sldId id="313" r:id="rId55"/>
    <p:sldId id="266" r:id="rId56"/>
    <p:sldId id="267" r:id="rId57"/>
    <p:sldId id="26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717" autoAdjust="0"/>
  </p:normalViewPr>
  <p:slideViewPr>
    <p:cSldViewPr>
      <p:cViewPr varScale="1">
        <p:scale>
          <a:sx n="103" d="100"/>
          <a:sy n="103" d="100"/>
        </p:scale>
        <p:origin x="-21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809AC0-14FF-48B9-BBA1-E143758696A0}" type="datetimeFigureOut">
              <a:rPr lang="en-GB" smtClean="0"/>
              <a:pPr/>
              <a:t>13/10/2014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264258-A221-4059-8B60-B7DD14BE5272}"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CC3D37-4A6F-4BE8-8189-9A318EE066A9}" type="slidenum">
              <a:rPr lang="en-GB" altLang="en-US" smtClean="0">
                <a:solidFill>
                  <a:srgbClr val="000000"/>
                </a:solidFill>
              </a:rPr>
              <a:pPr/>
              <a:t>12</a:t>
            </a:fld>
            <a:endParaRPr lang="en-GB" alt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768486-82BD-4CFA-8E0F-7A14AD574304}" type="slidenum">
              <a:rPr lang="en-GB" smtClean="0"/>
              <a:pPr/>
              <a:t>33</a:t>
            </a:fld>
            <a:endParaRPr lang="en-GB"/>
          </a:p>
        </p:txBody>
      </p:sp>
    </p:spTree>
    <p:extLst>
      <p:ext uri="{BB962C8B-B14F-4D97-AF65-F5344CB8AC3E}">
        <p14:creationId xmlns="" xmlns:p14="http://schemas.microsoft.com/office/powerpoint/2010/main" val="2311029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768486-82BD-4CFA-8E0F-7A14AD574304}" type="slidenum">
              <a:rPr lang="en-GB" smtClean="0"/>
              <a:pPr/>
              <a:t>34</a:t>
            </a:fld>
            <a:endParaRPr lang="en-GB"/>
          </a:p>
        </p:txBody>
      </p:sp>
    </p:spTree>
    <p:extLst>
      <p:ext uri="{BB962C8B-B14F-4D97-AF65-F5344CB8AC3E}">
        <p14:creationId xmlns="" xmlns:p14="http://schemas.microsoft.com/office/powerpoint/2010/main" val="552911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768486-82BD-4CFA-8E0F-7A14AD574304}" type="slidenum">
              <a:rPr lang="en-GB" smtClean="0"/>
              <a:pPr/>
              <a:t>35</a:t>
            </a:fld>
            <a:endParaRPr lang="en-GB"/>
          </a:p>
        </p:txBody>
      </p:sp>
    </p:spTree>
    <p:extLst>
      <p:ext uri="{BB962C8B-B14F-4D97-AF65-F5344CB8AC3E}">
        <p14:creationId xmlns="" xmlns:p14="http://schemas.microsoft.com/office/powerpoint/2010/main" val="2757709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768486-82BD-4CFA-8E0F-7A14AD574304}" type="slidenum">
              <a:rPr lang="en-GB" smtClean="0"/>
              <a:pPr/>
              <a:t>36</a:t>
            </a:fld>
            <a:endParaRPr lang="en-GB"/>
          </a:p>
        </p:txBody>
      </p:sp>
    </p:spTree>
    <p:extLst>
      <p:ext uri="{BB962C8B-B14F-4D97-AF65-F5344CB8AC3E}">
        <p14:creationId xmlns="" xmlns:p14="http://schemas.microsoft.com/office/powerpoint/2010/main" val="1173955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768486-82BD-4CFA-8E0F-7A14AD574304}" type="slidenum">
              <a:rPr lang="en-GB" smtClean="0"/>
              <a:pPr/>
              <a:t>37</a:t>
            </a:fld>
            <a:endParaRPr lang="en-GB"/>
          </a:p>
        </p:txBody>
      </p:sp>
    </p:spTree>
    <p:extLst>
      <p:ext uri="{BB962C8B-B14F-4D97-AF65-F5344CB8AC3E}">
        <p14:creationId xmlns="" xmlns:p14="http://schemas.microsoft.com/office/powerpoint/2010/main" val="662017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768486-82BD-4CFA-8E0F-7A14AD574304}" type="slidenum">
              <a:rPr lang="en-GB" smtClean="0"/>
              <a:pPr/>
              <a:t>38</a:t>
            </a:fld>
            <a:endParaRPr lang="en-GB"/>
          </a:p>
        </p:txBody>
      </p:sp>
    </p:spTree>
    <p:extLst>
      <p:ext uri="{BB962C8B-B14F-4D97-AF65-F5344CB8AC3E}">
        <p14:creationId xmlns="" xmlns:p14="http://schemas.microsoft.com/office/powerpoint/2010/main" val="556149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83852" y="8684899"/>
            <a:ext cx="2972547" cy="457639"/>
          </a:xfrm>
          <a:prstGeom prst="rect">
            <a:avLst/>
          </a:prstGeom>
          <a:noFill/>
          <a:ln w="9525">
            <a:noFill/>
            <a:miter lim="800000"/>
            <a:headEnd/>
            <a:tailEnd/>
          </a:ln>
        </p:spPr>
        <p:txBody>
          <a:bodyPr lIns="90723" tIns="45362" rIns="90723" bIns="45362" anchor="b"/>
          <a:lstStyle/>
          <a:p>
            <a:pPr algn="r" defTabSz="908050"/>
            <a:fld id="{B792EEDA-A460-491A-A507-501267CCAD4B}" type="slidenum">
              <a:rPr lang="en-GB" altLang="en-US" sz="1200"/>
              <a:pPr algn="r" defTabSz="908050"/>
              <a:t>40</a:t>
            </a:fld>
            <a:endParaRPr lang="en-GB" altLang="en-US" sz="1200"/>
          </a:p>
        </p:txBody>
      </p:sp>
      <p:sp>
        <p:nvSpPr>
          <p:cNvPr id="17411" name="Rectangle 2"/>
          <p:cNvSpPr>
            <a:spLocks noGrp="1" noRot="1" noChangeAspect="1" noChangeArrowheads="1" noTextEdit="1"/>
          </p:cNvSpPr>
          <p:nvPr>
            <p:ph type="sldImg"/>
          </p:nvPr>
        </p:nvSpPr>
        <p:spPr>
          <a:xfrm>
            <a:off x="1143000" y="684213"/>
            <a:ext cx="4576763" cy="3432175"/>
          </a:xfrm>
          <a:ln/>
        </p:spPr>
      </p:sp>
      <p:sp>
        <p:nvSpPr>
          <p:cNvPr id="17412" name="Rectangle 3"/>
          <p:cNvSpPr>
            <a:spLocks noGrp="1" noChangeArrowheads="1"/>
          </p:cNvSpPr>
          <p:nvPr>
            <p:ph type="body" idx="1"/>
          </p:nvPr>
        </p:nvSpPr>
        <p:spPr>
          <a:xfrm>
            <a:off x="685480" y="4343912"/>
            <a:ext cx="5487041" cy="4115823"/>
          </a:xfrm>
          <a:noFill/>
          <a:ln/>
        </p:spPr>
        <p:txBody>
          <a:bodyPr lIns="90723" tIns="45362" rIns="90723" bIns="45362"/>
          <a:lstStyle/>
          <a:p>
            <a:pPr eaLnBrk="1" hangingPunct="1">
              <a:lnSpc>
                <a:spcPct val="90000"/>
              </a:lnSpc>
            </a:pPr>
            <a:endParaRPr lang="en-GB" altLang="en-US" smtClean="0">
              <a:latin typeface="Arial" charset="0"/>
              <a:ea typeface="ヒラギノ角ゴ Pro W3" pitchFamily="-1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163638" y="704850"/>
            <a:ext cx="4573587" cy="3429000"/>
          </a:xfrm>
          <a:ln/>
        </p:spPr>
      </p:sp>
      <p:sp>
        <p:nvSpPr>
          <p:cNvPr id="18435" name="Rectangle 3"/>
          <p:cNvSpPr>
            <a:spLocks noGrp="1" noChangeArrowheads="1"/>
          </p:cNvSpPr>
          <p:nvPr>
            <p:ph type="body" idx="1"/>
          </p:nvPr>
        </p:nvSpPr>
        <p:spPr>
          <a:noFill/>
          <a:ln/>
        </p:spPr>
        <p:txBody>
          <a:bodyPr/>
          <a:lstStyle/>
          <a:p>
            <a:pPr eaLnBrk="1" hangingPunct="1"/>
            <a:endParaRPr lang="en-GB" altLang="en-US" smtClean="0">
              <a:latin typeface="Arial" charset="0"/>
              <a:ea typeface="ヒラギノ角ゴ Pro W3" pitchFamily="-1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GB" altLang="en-US" smtClean="0">
              <a:latin typeface="Arial" charset="0"/>
              <a:ea typeface="ヒラギノ角ゴ Pro W3" pitchFamily="-16" charset="-128"/>
            </a:endParaRPr>
          </a:p>
        </p:txBody>
      </p:sp>
      <p:sp>
        <p:nvSpPr>
          <p:cNvPr id="19460" name="Slide Number Placeholder 3"/>
          <p:cNvSpPr>
            <a:spLocks noGrp="1"/>
          </p:cNvSpPr>
          <p:nvPr>
            <p:ph type="sldNum" sz="quarter" idx="5"/>
          </p:nvPr>
        </p:nvSpPr>
        <p:spPr>
          <a:noFill/>
        </p:spPr>
        <p:txBody>
          <a:bodyPr/>
          <a:lstStyle/>
          <a:p>
            <a:fld id="{57166083-1D7A-4E2F-9947-F5F9CC66F842}" type="slidenum">
              <a:rPr lang="en-GB" altLang="en-US" smtClean="0">
                <a:latin typeface="Arial" charset="0"/>
                <a:ea typeface="ヒラギノ角ゴ Pro W3" pitchFamily="-16" charset="-128"/>
              </a:rPr>
              <a:pPr/>
              <a:t>42</a:t>
            </a:fld>
            <a:endParaRPr lang="en-GB" altLang="en-US" smtClean="0">
              <a:latin typeface="Arial" charset="0"/>
              <a:ea typeface="ヒラギノ角ゴ Pro W3" pitchFamily="-1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en-GB" altLang="en-US" smtClean="0">
              <a:latin typeface="Arial" charset="0"/>
              <a:ea typeface="ヒラギノ角ゴ Pro W3" pitchFamily="-16" charset="-128"/>
            </a:endParaRPr>
          </a:p>
        </p:txBody>
      </p:sp>
      <p:sp>
        <p:nvSpPr>
          <p:cNvPr id="20484" name="Slide Number Placeholder 3"/>
          <p:cNvSpPr>
            <a:spLocks noGrp="1"/>
          </p:cNvSpPr>
          <p:nvPr>
            <p:ph type="sldNum" sz="quarter" idx="5"/>
          </p:nvPr>
        </p:nvSpPr>
        <p:spPr>
          <a:noFill/>
        </p:spPr>
        <p:txBody>
          <a:bodyPr/>
          <a:lstStyle/>
          <a:p>
            <a:fld id="{32D34930-60FE-48FD-8E02-C6A409EB3205}" type="slidenum">
              <a:rPr lang="en-GB" altLang="en-US" smtClean="0">
                <a:latin typeface="Arial" charset="0"/>
                <a:ea typeface="ヒラギノ角ゴ Pro W3" pitchFamily="-16" charset="-128"/>
              </a:rPr>
              <a:pPr/>
              <a:t>43</a:t>
            </a:fld>
            <a:endParaRPr lang="en-GB" altLang="en-US" smtClean="0">
              <a:latin typeface="Arial" charset="0"/>
              <a:ea typeface="ヒラギノ角ゴ Pro W3" pitchFamily="-1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2064D0-2304-4F09-B269-BA369E73B51F}" type="slidenum">
              <a:rPr lang="en-GB" altLang="en-US" smtClean="0">
                <a:solidFill>
                  <a:srgbClr val="000000"/>
                </a:solidFill>
              </a:rPr>
              <a:pPr/>
              <a:t>13</a:t>
            </a:fld>
            <a:endParaRPr lang="en-GB" alt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GB" altLang="en-US" smtClean="0">
              <a:latin typeface="Arial" charset="0"/>
              <a:ea typeface="ヒラギノ角ゴ Pro W3" pitchFamily="-16" charset="-128"/>
            </a:endParaRPr>
          </a:p>
        </p:txBody>
      </p:sp>
      <p:sp>
        <p:nvSpPr>
          <p:cNvPr id="21508" name="Slide Number Placeholder 3"/>
          <p:cNvSpPr>
            <a:spLocks noGrp="1"/>
          </p:cNvSpPr>
          <p:nvPr>
            <p:ph type="sldNum" sz="quarter" idx="5"/>
          </p:nvPr>
        </p:nvSpPr>
        <p:spPr>
          <a:noFill/>
        </p:spPr>
        <p:txBody>
          <a:bodyPr/>
          <a:lstStyle/>
          <a:p>
            <a:fld id="{050CE65D-210C-46A0-A014-3C914F76838C}" type="slidenum">
              <a:rPr lang="en-GB" altLang="en-US" smtClean="0">
                <a:latin typeface="Arial" charset="0"/>
                <a:ea typeface="ヒラギノ角ゴ Pro W3" pitchFamily="-16" charset="-128"/>
              </a:rPr>
              <a:pPr/>
              <a:t>44</a:t>
            </a:fld>
            <a:endParaRPr lang="en-GB" altLang="en-US" smtClean="0">
              <a:latin typeface="Arial" charset="0"/>
              <a:ea typeface="ヒラギノ角ゴ Pro W3" pitchFamily="-1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marL="742950" lvl="1" indent="-285750">
              <a:buFontTx/>
              <a:buChar char="•"/>
            </a:pPr>
            <a:r>
              <a:rPr lang="en-GB" altLang="en-US" sz="1400" smtClean="0">
                <a:latin typeface="Arial" charset="0"/>
                <a:ea typeface="ヒラギノ角ゴ Pro W3" pitchFamily="-16" charset="-128"/>
              </a:rPr>
              <a:t>Following each inspection, we will judge whether services are outstanding, good, requires improvement or are inadequate. </a:t>
            </a:r>
          </a:p>
          <a:p>
            <a:pPr marL="742950" lvl="1" indent="-285750">
              <a:buFontTx/>
              <a:buChar char="•"/>
            </a:pPr>
            <a:r>
              <a:rPr lang="en-GB" altLang="en-US" sz="1400" smtClean="0">
                <a:latin typeface="Arial" charset="0"/>
                <a:ea typeface="ヒラギノ角ゴ Pro W3" pitchFamily="-16" charset="-128"/>
              </a:rPr>
              <a:t>We have developed characteristics to describe what each of these ratings looks like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GB" altLang="en-US" smtClean="0">
              <a:latin typeface="Arial" charset="0"/>
              <a:ea typeface="ヒラギノ角ゴ Pro W3" pitchFamily="-16" charset="-128"/>
            </a:endParaRPr>
          </a:p>
        </p:txBody>
      </p:sp>
      <p:sp>
        <p:nvSpPr>
          <p:cNvPr id="23556" name="Slide Number Placeholder 3"/>
          <p:cNvSpPr>
            <a:spLocks noGrp="1"/>
          </p:cNvSpPr>
          <p:nvPr>
            <p:ph type="sldNum" sz="quarter" idx="5"/>
          </p:nvPr>
        </p:nvSpPr>
        <p:spPr>
          <a:noFill/>
        </p:spPr>
        <p:txBody>
          <a:bodyPr/>
          <a:lstStyle/>
          <a:p>
            <a:fld id="{BAC554DC-E818-4CB9-ACAA-A0204244B2ED}" type="slidenum">
              <a:rPr lang="en-GB" altLang="en-US" smtClean="0">
                <a:latin typeface="Arial" charset="0"/>
                <a:ea typeface="ヒラギノ角ゴ Pro W3" pitchFamily="-16" charset="-128"/>
              </a:rPr>
              <a:pPr/>
              <a:t>49</a:t>
            </a:fld>
            <a:endParaRPr lang="en-GB" altLang="en-US" smtClean="0">
              <a:latin typeface="Arial" charset="0"/>
              <a:ea typeface="ヒラギノ角ゴ Pro W3" pitchFamily="-1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450047" y="4343913"/>
            <a:ext cx="5957908" cy="4114361"/>
          </a:xfrm>
          <a:noFill/>
          <a:ln/>
        </p:spPr>
        <p:txBody>
          <a:bodyPr/>
          <a:lstStyle/>
          <a:p>
            <a:endParaRPr lang="en-GB" altLang="en-US" sz="1400" b="1" smtClean="0">
              <a:latin typeface="Arial" charset="0"/>
              <a:ea typeface="ヒラギノ角ゴ Pro W3" pitchFamily="-1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GB" altLang="en-US" smtClean="0">
              <a:latin typeface="Arial" charset="0"/>
              <a:ea typeface="ヒラギノ角ゴ Pro W3" pitchFamily="-16" charset="-128"/>
            </a:endParaRPr>
          </a:p>
        </p:txBody>
      </p:sp>
      <p:sp>
        <p:nvSpPr>
          <p:cNvPr id="25604" name="Slide Number Placeholder 3"/>
          <p:cNvSpPr>
            <a:spLocks noGrp="1"/>
          </p:cNvSpPr>
          <p:nvPr>
            <p:ph type="sldNum" sz="quarter" idx="5"/>
          </p:nvPr>
        </p:nvSpPr>
        <p:spPr>
          <a:noFill/>
        </p:spPr>
        <p:txBody>
          <a:bodyPr/>
          <a:lstStyle/>
          <a:p>
            <a:fld id="{D18DFB0F-FCF9-4E2D-859D-E43E3FDDD54C}" type="slidenum">
              <a:rPr lang="en-GB" altLang="en-US" smtClean="0">
                <a:latin typeface="Arial" charset="0"/>
                <a:ea typeface="ヒラギノ角ゴ Pro W3" pitchFamily="-16" charset="-128"/>
              </a:rPr>
              <a:pPr/>
              <a:t>51</a:t>
            </a:fld>
            <a:endParaRPr lang="en-GB" altLang="en-US" smtClean="0">
              <a:latin typeface="Arial" charset="0"/>
              <a:ea typeface="ヒラギノ角ゴ Pro W3" pitchFamily="-1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450047" y="4343913"/>
            <a:ext cx="5957908" cy="4114361"/>
          </a:xfrm>
          <a:noFill/>
          <a:ln/>
        </p:spPr>
        <p:txBody>
          <a:bodyPr/>
          <a:lstStyle/>
          <a:p>
            <a:endParaRPr lang="en-GB" altLang="en-US" sz="1400" b="1" smtClean="0">
              <a:latin typeface="Arial" charset="0"/>
              <a:ea typeface="ヒラギノ角ゴ Pro W3" pitchFamily="-16" charset="-128"/>
            </a:endParaRPr>
          </a:p>
          <a:p>
            <a:endParaRPr lang="en-GB" altLang="en-US" sz="1400" smtClean="0">
              <a:latin typeface="Arial" charset="0"/>
              <a:ea typeface="ヒラギノ角ゴ Pro W3" pitchFamily="-1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CEBF9E-C0E0-49BD-98A3-AD81B45EBEBF}" type="slidenum">
              <a:rPr lang="en-GB" altLang="en-US" smtClean="0"/>
              <a:pPr/>
              <a:t>21</a:t>
            </a:fld>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CAC90B-6454-474A-8422-CBDAD643ACFC}" type="slidenum">
              <a:rPr lang="en-GB" altLang="en-US" smtClean="0"/>
              <a:pPr/>
              <a:t>22</a:t>
            </a:fld>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smtClean="0"/>
          </a:p>
          <a:p>
            <a:endParaRPr lang="en-GB" altLang="en-US" dirty="0" smtClean="0"/>
          </a:p>
        </p:txBody>
      </p:sp>
      <p:sp>
        <p:nvSpPr>
          <p:cNvPr id="4" name="Slide Number Placeholder 3"/>
          <p:cNvSpPr>
            <a:spLocks noGrp="1"/>
          </p:cNvSpPr>
          <p:nvPr>
            <p:ph type="sldNum" sz="quarter" idx="10"/>
          </p:nvPr>
        </p:nvSpPr>
        <p:spPr/>
        <p:txBody>
          <a:bodyPr/>
          <a:lstStyle/>
          <a:p>
            <a:fld id="{16768486-82BD-4CFA-8E0F-7A14AD574304}" type="slidenum">
              <a:rPr lang="en-GB" smtClean="0"/>
              <a:pPr/>
              <a:t>28</a:t>
            </a:fld>
            <a:endParaRPr lang="en-GB"/>
          </a:p>
        </p:txBody>
      </p:sp>
    </p:spTree>
    <p:extLst>
      <p:ext uri="{BB962C8B-B14F-4D97-AF65-F5344CB8AC3E}">
        <p14:creationId xmlns="" xmlns:p14="http://schemas.microsoft.com/office/powerpoint/2010/main" val="162321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768486-82BD-4CFA-8E0F-7A14AD574304}" type="slidenum">
              <a:rPr lang="en-GB" smtClean="0"/>
              <a:pPr/>
              <a:t>29</a:t>
            </a:fld>
            <a:endParaRPr lang="en-GB"/>
          </a:p>
        </p:txBody>
      </p:sp>
    </p:spTree>
    <p:extLst>
      <p:ext uri="{BB962C8B-B14F-4D97-AF65-F5344CB8AC3E}">
        <p14:creationId xmlns="" xmlns:p14="http://schemas.microsoft.com/office/powerpoint/2010/main" val="416935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768486-82BD-4CFA-8E0F-7A14AD574304}" type="slidenum">
              <a:rPr lang="en-GB" smtClean="0"/>
              <a:pPr/>
              <a:t>30</a:t>
            </a:fld>
            <a:endParaRPr lang="en-GB"/>
          </a:p>
        </p:txBody>
      </p:sp>
    </p:spTree>
    <p:extLst>
      <p:ext uri="{BB962C8B-B14F-4D97-AF65-F5344CB8AC3E}">
        <p14:creationId xmlns="" xmlns:p14="http://schemas.microsoft.com/office/powerpoint/2010/main" val="1723386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768486-82BD-4CFA-8E0F-7A14AD574304}" type="slidenum">
              <a:rPr lang="en-GB" smtClean="0"/>
              <a:pPr/>
              <a:t>31</a:t>
            </a:fld>
            <a:endParaRPr lang="en-GB"/>
          </a:p>
        </p:txBody>
      </p:sp>
    </p:spTree>
    <p:extLst>
      <p:ext uri="{BB962C8B-B14F-4D97-AF65-F5344CB8AC3E}">
        <p14:creationId xmlns="" xmlns:p14="http://schemas.microsoft.com/office/powerpoint/2010/main" val="364060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768486-82BD-4CFA-8E0F-7A14AD574304}" type="slidenum">
              <a:rPr lang="en-GB" smtClean="0"/>
              <a:pPr/>
              <a:t>32</a:t>
            </a:fld>
            <a:endParaRPr lang="en-GB"/>
          </a:p>
        </p:txBody>
      </p:sp>
    </p:spTree>
    <p:extLst>
      <p:ext uri="{BB962C8B-B14F-4D97-AF65-F5344CB8AC3E}">
        <p14:creationId xmlns="" xmlns:p14="http://schemas.microsoft.com/office/powerpoint/2010/main" val="326315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D7DA8F-176A-48B2-AF2C-8BBEA43E08E7}" type="datetimeFigureOut">
              <a:rPr lang="en-GB" smtClean="0"/>
              <a:pPr/>
              <a:t>13/10/2014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CAE677-CA9C-4D8E-B27A-EDCF6B8230A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7DA8F-176A-48B2-AF2C-8BBEA43E08E7}" type="datetimeFigureOut">
              <a:rPr lang="en-GB" smtClean="0"/>
              <a:pPr/>
              <a:t>13/10/2014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AE677-CA9C-4D8E-B27A-EDCF6B8230A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team@adass.org.uk"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hyperlink" Target="http://www.adass.org.uk/"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3356992"/>
            <a:ext cx="7772400" cy="1470025"/>
          </a:xfrm>
        </p:spPr>
        <p:txBody>
          <a:bodyPr/>
          <a:lstStyle/>
          <a:p>
            <a:r>
              <a:rPr lang="en-GB" dirty="0" smtClean="0">
                <a:solidFill>
                  <a:srgbClr val="0070C0"/>
                </a:solidFill>
                <a:latin typeface="Arial Black" pitchFamily="34" charset="0"/>
              </a:rPr>
              <a:t>National Dignity Council</a:t>
            </a:r>
            <a:br>
              <a:rPr lang="en-GB" dirty="0" smtClean="0">
                <a:solidFill>
                  <a:srgbClr val="0070C0"/>
                </a:solidFill>
                <a:latin typeface="Arial Black" pitchFamily="34" charset="0"/>
              </a:rPr>
            </a:br>
            <a:r>
              <a:rPr lang="en-GB" dirty="0" smtClean="0">
                <a:solidFill>
                  <a:srgbClr val="0070C0"/>
                </a:solidFill>
                <a:latin typeface="Arial Black" pitchFamily="34" charset="0"/>
              </a:rPr>
              <a:t>Annual Conference 2014</a:t>
            </a:r>
            <a:endParaRPr lang="en-GB" dirty="0">
              <a:solidFill>
                <a:srgbClr val="0070C0"/>
              </a:solidFill>
              <a:latin typeface="Arial Black" pitchFamily="34" charset="0"/>
            </a:endParaRPr>
          </a:p>
        </p:txBody>
      </p:sp>
      <p:sp>
        <p:nvSpPr>
          <p:cNvPr id="3" name="Subtitle 2"/>
          <p:cNvSpPr>
            <a:spLocks noGrp="1"/>
          </p:cNvSpPr>
          <p:nvPr>
            <p:ph type="subTitle" idx="1"/>
          </p:nvPr>
        </p:nvSpPr>
        <p:spPr/>
        <p:txBody>
          <a:bodyPr/>
          <a:lstStyle/>
          <a:p>
            <a:endParaRPr lang="en-GB" dirty="0" smtClean="0"/>
          </a:p>
          <a:p>
            <a:endParaRPr lang="en-GB" dirty="0"/>
          </a:p>
          <a:p>
            <a:r>
              <a:rPr lang="en-GB" dirty="0" smtClean="0">
                <a:solidFill>
                  <a:schemeClr val="accent2"/>
                </a:solidFill>
              </a:rPr>
              <a:t>Dignity the spice of life?</a:t>
            </a:r>
            <a:endParaRPr lang="en-GB" dirty="0">
              <a:solidFill>
                <a:schemeClr val="accent2"/>
              </a:solidFill>
            </a:endParaRPr>
          </a:p>
        </p:txBody>
      </p:sp>
      <p:pic>
        <p:nvPicPr>
          <p:cNvPr id="4" name="Picture 3"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419872" y="260648"/>
            <a:ext cx="2276475" cy="2276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50825" y="692150"/>
            <a:ext cx="6697663" cy="941388"/>
          </a:xfrm>
        </p:spPr>
        <p:txBody>
          <a:bodyPr/>
          <a:lstStyle/>
          <a:p>
            <a:r>
              <a:rPr lang="en-GB" altLang="en-US" smtClean="0"/>
              <a:t>Social care funding</a:t>
            </a:r>
          </a:p>
        </p:txBody>
      </p:sp>
      <p:sp>
        <p:nvSpPr>
          <p:cNvPr id="6147" name="Content Placeholder 2"/>
          <p:cNvSpPr>
            <a:spLocks noGrp="1"/>
          </p:cNvSpPr>
          <p:nvPr>
            <p:ph idx="1"/>
          </p:nvPr>
        </p:nvSpPr>
        <p:spPr>
          <a:xfrm>
            <a:off x="250825" y="1700213"/>
            <a:ext cx="8642350" cy="3735387"/>
          </a:xfrm>
        </p:spPr>
        <p:txBody>
          <a:bodyPr>
            <a:normAutofit fontScale="92500"/>
          </a:bodyPr>
          <a:lstStyle/>
          <a:p>
            <a:pPr marL="0" indent="0">
              <a:buFontTx/>
              <a:buNone/>
              <a:defRPr/>
            </a:pPr>
            <a:r>
              <a:rPr lang="en-GB" altLang="en-US" sz="2400" dirty="0" smtClean="0"/>
              <a:t>Savings of 12% in cash and 14% due to increasing need, gone from 30% to 35% of local authority expenditure</a:t>
            </a:r>
          </a:p>
          <a:p>
            <a:pPr marL="0" indent="0">
              <a:buFontTx/>
              <a:buNone/>
              <a:defRPr/>
            </a:pPr>
            <a:endParaRPr lang="en-GB" altLang="en-US" sz="2400" dirty="0" smtClean="0"/>
          </a:p>
          <a:p>
            <a:pPr marL="0" indent="0">
              <a:buFontTx/>
              <a:buNone/>
              <a:defRPr/>
            </a:pPr>
            <a:r>
              <a:rPr lang="en-GB" altLang="en-US" sz="2400" dirty="0" smtClean="0"/>
              <a:t>Directors are worried that:</a:t>
            </a:r>
          </a:p>
          <a:p>
            <a:pPr>
              <a:defRPr/>
            </a:pPr>
            <a:r>
              <a:rPr lang="en-GB" altLang="en-US" sz="2400" dirty="0" smtClean="0"/>
              <a:t>People who may need services will not be able to access them</a:t>
            </a:r>
          </a:p>
          <a:p>
            <a:pPr>
              <a:defRPr/>
            </a:pPr>
            <a:r>
              <a:rPr lang="en-GB" altLang="en-US" sz="2400" dirty="0" smtClean="0"/>
              <a:t>Providers will get into financial difficulty</a:t>
            </a:r>
          </a:p>
          <a:p>
            <a:pPr>
              <a:defRPr/>
            </a:pPr>
            <a:r>
              <a:rPr lang="en-GB" altLang="en-US" sz="2400" dirty="0" smtClean="0"/>
              <a:t>There will be more legal challenges</a:t>
            </a:r>
          </a:p>
          <a:p>
            <a:pPr>
              <a:defRPr/>
            </a:pPr>
            <a:r>
              <a:rPr lang="en-GB" altLang="en-US" sz="2400" dirty="0" smtClean="0"/>
              <a:t>It will be difficult to support the NHS with the pressures</a:t>
            </a:r>
          </a:p>
          <a:p>
            <a:pPr>
              <a:defRPr/>
            </a:pPr>
            <a:r>
              <a:rPr lang="en-GB" altLang="en-US" sz="2400" dirty="0" smtClean="0"/>
              <a:t>Concern that the quality of care and the quality of life may be worse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altLang="en-US" sz="2800" smtClean="0"/>
              <a:t>The national audit office – 2014 the state of social care in England</a:t>
            </a:r>
          </a:p>
        </p:txBody>
      </p:sp>
      <p:sp>
        <p:nvSpPr>
          <p:cNvPr id="7171" name="Rectangle 3"/>
          <p:cNvSpPr>
            <a:spLocks noGrp="1" noChangeArrowheads="1"/>
          </p:cNvSpPr>
          <p:nvPr>
            <p:ph type="body" idx="1"/>
          </p:nvPr>
        </p:nvSpPr>
        <p:spPr/>
        <p:txBody>
          <a:bodyPr/>
          <a:lstStyle/>
          <a:p>
            <a:pPr marL="57150" indent="0" eaLnBrk="1" hangingPunct="1">
              <a:buFontTx/>
              <a:buNone/>
            </a:pPr>
            <a:endParaRPr lang="en-GB" altLang="en-US" sz="2800" smtClean="0"/>
          </a:p>
          <a:p>
            <a:pPr marL="57150" indent="0" eaLnBrk="1" hangingPunct="1">
              <a:buFontTx/>
              <a:buNone/>
            </a:pPr>
            <a:r>
              <a:rPr lang="en-GB" altLang="en-US" sz="2800" smtClean="0"/>
              <a:t>“People are living longer and have some long term and complex health conditions that require managing through care. Need for care is rising while public spending is falling, and there is unmet need. Departments do not know if we are approaching the limits of the capacity of the system to continue to absorb these pressures.”</a:t>
            </a:r>
            <a:endParaRPr lang="en-GB" altLang="en-US" sz="3200"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50825" y="620713"/>
            <a:ext cx="6697663" cy="1152525"/>
          </a:xfrm>
        </p:spPr>
        <p:txBody>
          <a:bodyPr/>
          <a:lstStyle/>
          <a:p>
            <a:r>
              <a:rPr lang="en-GB" altLang="en-US" sz="3200" smtClean="0"/>
              <a:t>Deprivation of Liberty Safeguards</a:t>
            </a:r>
          </a:p>
        </p:txBody>
      </p:sp>
      <p:sp>
        <p:nvSpPr>
          <p:cNvPr id="6147" name="Content Placeholder 2"/>
          <p:cNvSpPr>
            <a:spLocks noGrp="1"/>
          </p:cNvSpPr>
          <p:nvPr>
            <p:ph idx="1"/>
          </p:nvPr>
        </p:nvSpPr>
        <p:spPr>
          <a:xfrm>
            <a:off x="250825" y="1628775"/>
            <a:ext cx="8642350" cy="4464050"/>
          </a:xfrm>
        </p:spPr>
        <p:txBody>
          <a:bodyPr/>
          <a:lstStyle/>
          <a:p>
            <a:pPr>
              <a:defRPr/>
            </a:pPr>
            <a:r>
              <a:rPr lang="en-GB" altLang="en-US" sz="2200" dirty="0" smtClean="0"/>
              <a:t>People who lack capacity and are in need of continual supervision</a:t>
            </a:r>
          </a:p>
          <a:p>
            <a:pPr>
              <a:defRPr/>
            </a:pPr>
            <a:r>
              <a:rPr lang="en-GB" altLang="en-US" sz="2200" dirty="0" smtClean="0"/>
              <a:t>Best Interest Assessors leading to authorisation by local authority </a:t>
            </a:r>
          </a:p>
          <a:p>
            <a:pPr>
              <a:defRPr/>
            </a:pPr>
            <a:r>
              <a:rPr lang="en-GB" altLang="en-US" sz="2200" dirty="0" smtClean="0"/>
              <a:t>For people outside hospital or care home process goes to the Court of Protection</a:t>
            </a:r>
          </a:p>
          <a:p>
            <a:pPr>
              <a:defRPr/>
            </a:pPr>
            <a:r>
              <a:rPr lang="en-GB" altLang="en-US" sz="2200" dirty="0" smtClean="0"/>
              <a:t>10 fold increase since Supreme Court judgement in March 2014</a:t>
            </a:r>
          </a:p>
          <a:p>
            <a:pPr>
              <a:defRPr/>
            </a:pPr>
            <a:r>
              <a:rPr lang="en-GB" altLang="en-US" sz="2200" dirty="0" smtClean="0"/>
              <a:t>Dignity involves having needs assessed in timely manner</a:t>
            </a:r>
          </a:p>
          <a:p>
            <a:pPr>
              <a:defRPr/>
            </a:pPr>
            <a:r>
              <a:rPr lang="en-GB" altLang="en-US" sz="2200" dirty="0" smtClean="0"/>
              <a:t>In discussion with the Government about resources to meet increased need and changed in the law.</a:t>
            </a:r>
            <a:endParaRPr lang="en-GB" altLang="en-US" sz="2200" dirty="0"/>
          </a:p>
          <a:p>
            <a:pPr>
              <a:defRPr/>
            </a:pPr>
            <a:r>
              <a:rPr lang="en-GB" altLang="en-US" sz="2200" dirty="0" smtClean="0"/>
              <a:t>Value of lasting power of attorney</a:t>
            </a:r>
          </a:p>
          <a:p>
            <a:pPr marL="0" indent="0" algn="ctr">
              <a:buFontTx/>
              <a:buNone/>
              <a:defRPr/>
            </a:pPr>
            <a:endParaRPr lang="en-GB" altLang="en-US" sz="2200" dirty="0" smtClean="0"/>
          </a:p>
          <a:p>
            <a:pPr marL="0" indent="0" algn="ctr">
              <a:buFontTx/>
              <a:buNone/>
              <a:defRPr/>
            </a:pPr>
            <a:r>
              <a:rPr lang="en-GB" altLang="en-US" sz="2200" dirty="0" smtClean="0"/>
              <a:t>Some better news…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50825" y="692150"/>
            <a:ext cx="6697663" cy="1152525"/>
          </a:xfrm>
        </p:spPr>
        <p:txBody>
          <a:bodyPr/>
          <a:lstStyle/>
          <a:p>
            <a:r>
              <a:rPr lang="en-GB" altLang="en-US" sz="2800" smtClean="0"/>
              <a:t>The Care Act sets a template for future care</a:t>
            </a:r>
          </a:p>
        </p:txBody>
      </p:sp>
      <p:sp>
        <p:nvSpPr>
          <p:cNvPr id="9219" name="Content Placeholder 2"/>
          <p:cNvSpPr>
            <a:spLocks noGrp="1"/>
          </p:cNvSpPr>
          <p:nvPr>
            <p:ph idx="1"/>
          </p:nvPr>
        </p:nvSpPr>
        <p:spPr>
          <a:xfrm>
            <a:off x="250825" y="1989138"/>
            <a:ext cx="8642350" cy="4248150"/>
          </a:xfrm>
        </p:spPr>
        <p:txBody>
          <a:bodyPr/>
          <a:lstStyle/>
          <a:p>
            <a:r>
              <a:rPr lang="en-GB" altLang="en-US" sz="2800" smtClean="0"/>
              <a:t>Promoting health and wellbeing</a:t>
            </a:r>
          </a:p>
          <a:p>
            <a:endParaRPr lang="en-GB" altLang="en-US" sz="2800" smtClean="0"/>
          </a:p>
          <a:p>
            <a:r>
              <a:rPr lang="en-GB" altLang="en-US" sz="2800" smtClean="0"/>
              <a:t>Giving people choice and control through person-centred, co-ordinated care and support integrated, joined up approaches between health care and other services</a:t>
            </a:r>
          </a:p>
          <a:p>
            <a:endParaRPr lang="en-GB" altLang="en-US" sz="2800" smtClean="0"/>
          </a:p>
          <a:p>
            <a:r>
              <a:rPr lang="en-GB" altLang="en-US" sz="2800" smtClean="0"/>
              <a:t>Integrating health and care and other public services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2" cstate="print"/>
          <a:srcRect/>
          <a:stretch>
            <a:fillRect/>
          </a:stretch>
        </p:blipFill>
        <p:spPr bwMode="auto">
          <a:xfrm>
            <a:off x="900113" y="1617663"/>
            <a:ext cx="7056437" cy="388778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250825" y="1557338"/>
            <a:ext cx="8642350" cy="4094162"/>
          </a:xfrm>
        </p:spPr>
        <p:txBody>
          <a:bodyPr>
            <a:normAutofit lnSpcReduction="10000"/>
          </a:bodyPr>
          <a:lstStyle/>
          <a:p>
            <a:pPr marL="0" indent="0">
              <a:buFontTx/>
              <a:buNone/>
              <a:defRPr/>
            </a:pPr>
            <a:r>
              <a:rPr lang="en-GB" altLang="en-US" sz="2200" dirty="0" smtClean="0"/>
              <a:t>Changes 2015/16</a:t>
            </a:r>
          </a:p>
          <a:p>
            <a:pPr>
              <a:defRPr/>
            </a:pPr>
            <a:r>
              <a:rPr lang="en-GB" altLang="en-US" sz="2200" dirty="0" smtClean="0"/>
              <a:t>Prevention and early intervention</a:t>
            </a:r>
          </a:p>
          <a:p>
            <a:pPr>
              <a:defRPr/>
            </a:pPr>
            <a:r>
              <a:rPr lang="en-GB" altLang="en-US" sz="2200" dirty="0" smtClean="0"/>
              <a:t>Advice and information</a:t>
            </a:r>
          </a:p>
          <a:p>
            <a:pPr>
              <a:defRPr/>
            </a:pPr>
            <a:r>
              <a:rPr lang="en-GB" altLang="en-US" sz="2200" dirty="0" smtClean="0"/>
              <a:t>Assessment and eligibility</a:t>
            </a:r>
          </a:p>
          <a:p>
            <a:pPr>
              <a:defRPr/>
            </a:pPr>
            <a:r>
              <a:rPr lang="en-GB" altLang="en-US" sz="2200" dirty="0" smtClean="0"/>
              <a:t>Carers services</a:t>
            </a:r>
          </a:p>
          <a:p>
            <a:pPr>
              <a:defRPr/>
            </a:pPr>
            <a:r>
              <a:rPr lang="en-GB" altLang="en-US" sz="2200" dirty="0" smtClean="0"/>
              <a:t>Deferred payments</a:t>
            </a:r>
          </a:p>
          <a:p>
            <a:pPr>
              <a:defRPr/>
            </a:pPr>
            <a:r>
              <a:rPr lang="en-GB" altLang="en-US" sz="2200" dirty="0" smtClean="0"/>
              <a:t>Personal budgets</a:t>
            </a:r>
          </a:p>
          <a:p>
            <a:pPr>
              <a:defRPr/>
            </a:pPr>
            <a:r>
              <a:rPr lang="en-GB" altLang="en-US" sz="2200" dirty="0" smtClean="0"/>
              <a:t>Safeguarding</a:t>
            </a:r>
          </a:p>
          <a:p>
            <a:pPr>
              <a:defRPr/>
            </a:pPr>
            <a:r>
              <a:rPr lang="en-GB" altLang="en-US" sz="2200" dirty="0" smtClean="0"/>
              <a:t>Social care in prisons </a:t>
            </a:r>
          </a:p>
          <a:p>
            <a:pPr>
              <a:defRPr/>
            </a:pPr>
            <a:r>
              <a:rPr lang="en-GB" altLang="en-US" sz="2200" dirty="0" smtClean="0"/>
              <a:t>Responsible for a sustainable, improving market and one in which the terms and conditions of staff are consistent with high quality care</a:t>
            </a:r>
          </a:p>
        </p:txBody>
      </p:sp>
      <p:sp>
        <p:nvSpPr>
          <p:cNvPr id="11267" name="Title 1"/>
          <p:cNvSpPr>
            <a:spLocks noGrp="1"/>
          </p:cNvSpPr>
          <p:nvPr>
            <p:ph type="title"/>
          </p:nvPr>
        </p:nvSpPr>
        <p:spPr>
          <a:xfrm>
            <a:off x="250825" y="692150"/>
            <a:ext cx="6697663" cy="941388"/>
          </a:xfrm>
        </p:spPr>
        <p:txBody>
          <a:bodyPr/>
          <a:lstStyle/>
          <a:p>
            <a:r>
              <a:rPr lang="en-GB" altLang="en-US" smtClean="0"/>
              <a:t>The Care Act </a:t>
            </a:r>
          </a:p>
        </p:txBody>
      </p:sp>
      <p:pic>
        <p:nvPicPr>
          <p:cNvPr id="11268" name="Picture 2"/>
          <p:cNvPicPr>
            <a:picLocks noChangeAspect="1" noChangeArrowheads="1"/>
          </p:cNvPicPr>
          <p:nvPr/>
        </p:nvPicPr>
        <p:blipFill>
          <a:blip r:embed="rId2" cstate="print"/>
          <a:srcRect/>
          <a:stretch>
            <a:fillRect/>
          </a:stretch>
        </p:blipFill>
        <p:spPr bwMode="auto">
          <a:xfrm>
            <a:off x="5867400" y="1557338"/>
            <a:ext cx="2847975" cy="35369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50825" y="765175"/>
            <a:ext cx="6697663" cy="941388"/>
          </a:xfrm>
        </p:spPr>
        <p:txBody>
          <a:bodyPr/>
          <a:lstStyle/>
          <a:p>
            <a:r>
              <a:rPr lang="en-GB" altLang="en-US" smtClean="0"/>
              <a:t>The Care Act</a:t>
            </a:r>
          </a:p>
        </p:txBody>
      </p:sp>
      <p:sp>
        <p:nvSpPr>
          <p:cNvPr id="10243" name="Content Placeholder 2"/>
          <p:cNvSpPr>
            <a:spLocks noGrp="1"/>
          </p:cNvSpPr>
          <p:nvPr>
            <p:ph idx="1"/>
          </p:nvPr>
        </p:nvSpPr>
        <p:spPr>
          <a:xfrm>
            <a:off x="250825" y="1844675"/>
            <a:ext cx="8642350" cy="4094163"/>
          </a:xfrm>
        </p:spPr>
        <p:txBody>
          <a:bodyPr/>
          <a:lstStyle/>
          <a:p>
            <a:pPr marL="0" indent="0">
              <a:buFontTx/>
              <a:buNone/>
              <a:defRPr/>
            </a:pPr>
            <a:r>
              <a:rPr lang="en-GB" altLang="en-US" sz="2200" dirty="0" smtClean="0"/>
              <a:t>Changes 2016/17</a:t>
            </a:r>
          </a:p>
          <a:p>
            <a:pPr>
              <a:defRPr/>
            </a:pPr>
            <a:r>
              <a:rPr lang="en-GB" altLang="en-US" sz="2200" dirty="0" smtClean="0"/>
              <a:t>Change the financial threshold for means tested care from £23,250 to £118,000 </a:t>
            </a:r>
          </a:p>
          <a:p>
            <a:pPr>
              <a:defRPr/>
            </a:pPr>
            <a:r>
              <a:rPr lang="en-GB" altLang="en-US" sz="2200" dirty="0" smtClean="0"/>
              <a:t>Cap on care costs of £72,000, although there will be some costs, accommodation will remain</a:t>
            </a:r>
          </a:p>
          <a:p>
            <a:pPr>
              <a:defRPr/>
            </a:pPr>
            <a:r>
              <a:rPr lang="en-GB" altLang="en-US" sz="2200" dirty="0" smtClean="0"/>
              <a:t>A policy that extends the arm of the state, but spreads the reducing funding even more thinly, is not a dignity policy</a:t>
            </a:r>
          </a:p>
          <a:p>
            <a:pPr>
              <a:defRPr/>
            </a:pPr>
            <a:r>
              <a:rPr lang="en-GB" altLang="en-US" sz="2200" dirty="0" smtClean="0"/>
              <a:t>Care and support in this country is malnourished</a:t>
            </a:r>
          </a:p>
          <a:p>
            <a:pPr>
              <a:defRPr/>
            </a:pPr>
            <a:r>
              <a:rPr lang="en-GB" altLang="en-US" sz="2200" dirty="0" smtClean="0"/>
              <a:t>We need to decide as a nation whether we really believe in dignity because this is partly represented in the level if investment</a:t>
            </a:r>
          </a:p>
          <a:p>
            <a:pPr>
              <a:defRPr/>
            </a:pPr>
            <a:endParaRPr lang="en-GB" altLang="en-US" sz="2200" dirty="0" smtClean="0"/>
          </a:p>
          <a:p>
            <a:pPr>
              <a:defRPr/>
            </a:pPr>
            <a:endParaRPr lang="en-GB" altLang="en-US" sz="2200"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50825" y="765175"/>
            <a:ext cx="6697663" cy="941388"/>
          </a:xfrm>
        </p:spPr>
        <p:txBody>
          <a:bodyPr/>
          <a:lstStyle/>
          <a:p>
            <a:r>
              <a:rPr lang="en-GB" smtClean="0"/>
              <a:t>What is the approach?</a:t>
            </a:r>
          </a:p>
        </p:txBody>
      </p:sp>
      <p:sp>
        <p:nvSpPr>
          <p:cNvPr id="13315" name="Content Placeholder 2"/>
          <p:cNvSpPr>
            <a:spLocks noGrp="1"/>
          </p:cNvSpPr>
          <p:nvPr>
            <p:ph idx="1"/>
          </p:nvPr>
        </p:nvSpPr>
        <p:spPr>
          <a:xfrm>
            <a:off x="250825" y="1773238"/>
            <a:ext cx="8642350" cy="4094162"/>
          </a:xfrm>
        </p:spPr>
        <p:txBody>
          <a:bodyPr>
            <a:normAutofit fontScale="85000" lnSpcReduction="10000"/>
          </a:bodyPr>
          <a:lstStyle/>
          <a:p>
            <a:r>
              <a:rPr lang="en-GB" smtClean="0"/>
              <a:t>Good advice and information</a:t>
            </a:r>
          </a:p>
          <a:p>
            <a:r>
              <a:rPr lang="en-GB" smtClean="0"/>
              <a:t>Prevention, early intervention and helping people in crisis</a:t>
            </a:r>
          </a:p>
          <a:p>
            <a:r>
              <a:rPr lang="en-GB" smtClean="0"/>
              <a:t>Assessment of needs, indicative budgets for people and support planning</a:t>
            </a:r>
          </a:p>
          <a:p>
            <a:r>
              <a:rPr lang="en-GB" smtClean="0"/>
              <a:t>Providing a personal budget, through a "managed budget" or a Direct Payment</a:t>
            </a:r>
          </a:p>
          <a:p>
            <a:r>
              <a:rPr lang="en-GB" smtClean="0"/>
              <a:t>Building community capacity through social action, supporting informal carers, neighbourhood and community action and support</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50825" y="620713"/>
            <a:ext cx="6697663" cy="792162"/>
          </a:xfrm>
        </p:spPr>
        <p:txBody>
          <a:bodyPr/>
          <a:lstStyle/>
          <a:p>
            <a:r>
              <a:rPr lang="en-GB" altLang="en-US" smtClean="0"/>
              <a:t>Some of the answers</a:t>
            </a:r>
          </a:p>
        </p:txBody>
      </p:sp>
      <p:sp>
        <p:nvSpPr>
          <p:cNvPr id="11267" name="Content Placeholder 2"/>
          <p:cNvSpPr>
            <a:spLocks noGrp="1"/>
          </p:cNvSpPr>
          <p:nvPr>
            <p:ph idx="1"/>
          </p:nvPr>
        </p:nvSpPr>
        <p:spPr>
          <a:xfrm>
            <a:off x="250825" y="1412875"/>
            <a:ext cx="8642350" cy="4895850"/>
          </a:xfrm>
        </p:spPr>
        <p:txBody>
          <a:bodyPr/>
          <a:lstStyle/>
          <a:p>
            <a:pPr>
              <a:defRPr/>
            </a:pPr>
            <a:r>
              <a:rPr lang="en-GB" altLang="en-US" sz="2200" dirty="0" smtClean="0"/>
              <a:t>New regime for Care Quality Commission</a:t>
            </a:r>
          </a:p>
          <a:p>
            <a:pPr>
              <a:defRPr/>
            </a:pPr>
            <a:r>
              <a:rPr lang="en-GB" altLang="en-US" sz="2200" dirty="0" smtClean="0"/>
              <a:t>Joining up care to meet best outcomes</a:t>
            </a:r>
          </a:p>
          <a:p>
            <a:pPr>
              <a:defRPr/>
            </a:pPr>
            <a:r>
              <a:rPr lang="en-GB" altLang="en-US" sz="2200" dirty="0" smtClean="0"/>
              <a:t>Make Care a career choice</a:t>
            </a:r>
          </a:p>
          <a:p>
            <a:pPr>
              <a:defRPr/>
            </a:pPr>
            <a:r>
              <a:rPr lang="en-GB" altLang="en-US" sz="2200" dirty="0" smtClean="0"/>
              <a:t>Invest in training </a:t>
            </a:r>
          </a:p>
          <a:p>
            <a:pPr>
              <a:defRPr/>
            </a:pPr>
            <a:r>
              <a:rPr lang="en-GB" altLang="en-US" sz="2200" dirty="0" smtClean="0"/>
              <a:t>Link the level of investment in care to that of health</a:t>
            </a:r>
          </a:p>
          <a:p>
            <a:pPr>
              <a:defRPr/>
            </a:pPr>
            <a:r>
              <a:rPr lang="en-GB" altLang="en-US" sz="2200" dirty="0" smtClean="0"/>
              <a:t>Help people to explore and manage the risks</a:t>
            </a:r>
          </a:p>
          <a:p>
            <a:pPr>
              <a:defRPr/>
            </a:pPr>
            <a:r>
              <a:rPr lang="en-GB" altLang="en-US" sz="2200" dirty="0" smtClean="0"/>
              <a:t>Combat discrimination including disability hate crime</a:t>
            </a:r>
          </a:p>
          <a:p>
            <a:pPr>
              <a:defRPr/>
            </a:pPr>
            <a:r>
              <a:rPr lang="en-GB" altLang="en-US" sz="2200" dirty="0" smtClean="0"/>
              <a:t>National awareness campaigns</a:t>
            </a:r>
          </a:p>
          <a:p>
            <a:pPr>
              <a:defRPr/>
            </a:pPr>
            <a:r>
              <a:rPr lang="en-GB" altLang="en-US" sz="2200" dirty="0" smtClean="0"/>
              <a:t>Create a bigger social movement</a:t>
            </a:r>
          </a:p>
          <a:p>
            <a:pPr>
              <a:defRPr/>
            </a:pPr>
            <a:r>
              <a:rPr lang="en-GB" altLang="en-US" sz="2200" dirty="0" smtClean="0"/>
              <a:t>Dignity in care from 55,000 to 550,000</a:t>
            </a:r>
          </a:p>
          <a:p>
            <a:pPr>
              <a:defRPr/>
            </a:pPr>
            <a:endParaRPr lang="en-GB" altLang="en-US" sz="2200" dirty="0"/>
          </a:p>
          <a:p>
            <a:pPr marL="0" indent="0" algn="ctr">
              <a:buFontTx/>
              <a:buNone/>
              <a:defRPr/>
            </a:pPr>
            <a:r>
              <a:rPr lang="en-GB" altLang="en-US" sz="2400" dirty="0" smtClean="0"/>
              <a:t>Every Britain counts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50825" y="908050"/>
            <a:ext cx="6697663" cy="941388"/>
          </a:xfrm>
        </p:spPr>
        <p:txBody>
          <a:bodyPr/>
          <a:lstStyle/>
          <a:p>
            <a:r>
              <a:rPr lang="en-GB" altLang="en-US" smtClean="0"/>
              <a:t>Personalise services	</a:t>
            </a:r>
          </a:p>
        </p:txBody>
      </p:sp>
      <p:sp>
        <p:nvSpPr>
          <p:cNvPr id="11267" name="Content Placeholder 2"/>
          <p:cNvSpPr>
            <a:spLocks noGrp="1"/>
          </p:cNvSpPr>
          <p:nvPr>
            <p:ph idx="1"/>
          </p:nvPr>
        </p:nvSpPr>
        <p:spPr>
          <a:xfrm>
            <a:off x="250825" y="1773238"/>
            <a:ext cx="8642350" cy="4094162"/>
          </a:xfrm>
        </p:spPr>
        <p:txBody>
          <a:bodyPr/>
          <a:lstStyle/>
          <a:p>
            <a:pPr marL="0" indent="0">
              <a:buFontTx/>
              <a:buNone/>
              <a:defRPr/>
            </a:pPr>
            <a:r>
              <a:rPr lang="en-GB" altLang="en-US" sz="2400" dirty="0" smtClean="0"/>
              <a:t>This means from being person-centred to giving people the  money to manage care if they wish</a:t>
            </a:r>
          </a:p>
          <a:p>
            <a:pPr>
              <a:defRPr/>
            </a:pPr>
            <a:endParaRPr lang="en-GB" altLang="en-US" sz="2400" dirty="0"/>
          </a:p>
          <a:p>
            <a:pPr marL="0" indent="0">
              <a:buFontTx/>
              <a:buNone/>
              <a:defRPr/>
            </a:pPr>
            <a:r>
              <a:rPr lang="en-GB" altLang="en-US" sz="2400" dirty="0" smtClean="0"/>
              <a:t>2001 – Mandatory for local authorities to offer a direct payment</a:t>
            </a:r>
          </a:p>
          <a:p>
            <a:pPr marL="0" indent="0">
              <a:buFontTx/>
              <a:buNone/>
              <a:defRPr/>
            </a:pPr>
            <a:endParaRPr lang="en-GB" altLang="en-US" sz="2400" dirty="0" smtClean="0"/>
          </a:p>
          <a:p>
            <a:pPr marL="0" indent="0">
              <a:buFontTx/>
              <a:buNone/>
              <a:defRPr/>
            </a:pPr>
            <a:r>
              <a:rPr lang="en-GB" altLang="en-US" sz="2400" dirty="0" smtClean="0"/>
              <a:t>2008 – Putting people first</a:t>
            </a:r>
          </a:p>
          <a:p>
            <a:pPr marL="0" indent="0">
              <a:buFontTx/>
              <a:buNone/>
              <a:defRPr/>
            </a:pPr>
            <a:endParaRPr lang="en-GB" altLang="en-US" sz="2400" dirty="0" smtClean="0"/>
          </a:p>
          <a:p>
            <a:pPr marL="0" indent="0">
              <a:buFontTx/>
              <a:buNone/>
              <a:defRPr/>
            </a:pPr>
            <a:r>
              <a:rPr lang="en-GB" altLang="en-US" sz="2400" dirty="0" smtClean="0"/>
              <a:t>2009 – People who lack capacity entitled to direct payments</a:t>
            </a:r>
          </a:p>
          <a:p>
            <a:pPr marL="0" indent="0">
              <a:buFontTx/>
              <a:buNone/>
              <a:defRPr/>
            </a:pPr>
            <a:endParaRPr lang="en-GB" altLang="en-US" sz="2400" dirty="0"/>
          </a:p>
          <a:p>
            <a:pPr marL="0" indent="0">
              <a:buFontTx/>
              <a:buNone/>
              <a:defRPr/>
            </a:pPr>
            <a:endParaRPr lang="en-GB" altLang="en-US" sz="2400" dirty="0"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564904"/>
            <a:ext cx="7772400" cy="1470025"/>
          </a:xfrm>
        </p:spPr>
        <p:txBody>
          <a:bodyPr/>
          <a:lstStyle/>
          <a:p>
            <a:r>
              <a:rPr lang="en-GB" dirty="0" smtClean="0">
                <a:solidFill>
                  <a:srgbClr val="0070C0"/>
                </a:solidFill>
              </a:rPr>
              <a:t>Jan Burns</a:t>
            </a:r>
            <a:endParaRPr lang="en-GB" dirty="0">
              <a:solidFill>
                <a:srgbClr val="0070C0"/>
              </a:solidFill>
            </a:endParaRPr>
          </a:p>
        </p:txBody>
      </p:sp>
      <p:sp>
        <p:nvSpPr>
          <p:cNvPr id="5" name="Subtitle 4"/>
          <p:cNvSpPr>
            <a:spLocks noGrp="1"/>
          </p:cNvSpPr>
          <p:nvPr>
            <p:ph type="subTitle" idx="1"/>
          </p:nvPr>
        </p:nvSpPr>
        <p:spPr/>
        <p:txBody>
          <a:bodyPr/>
          <a:lstStyle/>
          <a:p>
            <a:r>
              <a:rPr lang="en-GB" dirty="0" smtClean="0">
                <a:solidFill>
                  <a:schemeClr val="accent2"/>
                </a:solidFill>
              </a:rPr>
              <a:t>Chair of the National Dignity Council</a:t>
            </a:r>
            <a:endParaRPr lang="en-GB" dirty="0">
              <a:solidFill>
                <a:schemeClr val="accent2"/>
              </a:solidFill>
            </a:endParaRPr>
          </a:p>
        </p:txBody>
      </p:sp>
      <p:pic>
        <p:nvPicPr>
          <p:cNvPr id="6" name="Picture 5"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250825" y="1484313"/>
            <a:ext cx="8642350" cy="4094162"/>
          </a:xfrm>
        </p:spPr>
        <p:txBody>
          <a:bodyPr>
            <a:normAutofit fontScale="92500" lnSpcReduction="10000"/>
          </a:bodyPr>
          <a:lstStyle/>
          <a:p>
            <a:pPr marL="0" indent="0">
              <a:buFontTx/>
              <a:buNone/>
              <a:defRPr/>
            </a:pPr>
            <a:r>
              <a:rPr lang="en-GB" altLang="en-US" sz="2400" b="1" dirty="0" smtClean="0"/>
              <a:t>Joint announcement of NHS, ADASS, Local Government Association and Think, Local, Act Personal (a partnership of over 40 national organisations promoting personalisation of services) for integrated personal health and care budgets.</a:t>
            </a:r>
          </a:p>
          <a:p>
            <a:pPr marL="0" indent="0">
              <a:buFontTx/>
              <a:buNone/>
              <a:defRPr/>
            </a:pPr>
            <a:endParaRPr lang="en-GB" altLang="en-US" sz="2400" b="1" dirty="0"/>
          </a:p>
          <a:p>
            <a:pPr marL="0" indent="0">
              <a:buFontTx/>
              <a:buNone/>
              <a:defRPr/>
            </a:pPr>
            <a:r>
              <a:rPr lang="en-GB" altLang="en-US" sz="2400" b="1" dirty="0" smtClean="0"/>
              <a:t>“North of 5 million”</a:t>
            </a:r>
          </a:p>
          <a:p>
            <a:pPr marL="0" indent="0">
              <a:buFontTx/>
              <a:buNone/>
              <a:defRPr/>
            </a:pPr>
            <a:endParaRPr lang="en-GB" altLang="en-US" sz="2800" b="1" dirty="0"/>
          </a:p>
          <a:p>
            <a:pPr lvl="1">
              <a:buFont typeface="Wingdings" panose="05000000000000000000" pitchFamily="2" charset="2"/>
              <a:buChar char="q"/>
              <a:defRPr/>
            </a:pPr>
            <a:r>
              <a:rPr lang="en-GB" altLang="en-US" sz="2100" i="1" dirty="0"/>
              <a:t>“We need to stop treating people as a collection of health problems and treatments. We need to treat them as individuals whose needs and preferences should be seen in the round and whose choices shape services, not the other way round” </a:t>
            </a:r>
          </a:p>
          <a:p>
            <a:pPr marL="457200" lvl="1" indent="0">
              <a:buFontTx/>
              <a:buNone/>
              <a:defRPr/>
            </a:pPr>
            <a:r>
              <a:rPr lang="en-GB" altLang="en-US" sz="2100" i="1" dirty="0"/>
              <a:t>    </a:t>
            </a:r>
            <a:r>
              <a:rPr lang="en-GB" altLang="en-US" sz="2000" dirty="0"/>
              <a:t>Simon Stevens, July 2014</a:t>
            </a:r>
          </a:p>
          <a:p>
            <a:pPr marL="0" indent="0">
              <a:buFontTx/>
              <a:buNone/>
              <a:defRPr/>
            </a:pPr>
            <a:endParaRPr lang="en-GB" altLang="en-US" sz="2800" dirty="0"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250825" y="4508500"/>
            <a:ext cx="8642350" cy="1728788"/>
          </a:xfrm>
        </p:spPr>
        <p:txBody>
          <a:bodyPr>
            <a:normAutofit lnSpcReduction="10000"/>
          </a:bodyPr>
          <a:lstStyle/>
          <a:p>
            <a:pPr marL="0" indent="0">
              <a:lnSpc>
                <a:spcPct val="80000"/>
              </a:lnSpc>
              <a:buFontTx/>
              <a:buNone/>
              <a:defRPr/>
            </a:pPr>
            <a:r>
              <a:rPr lang="en-GB" altLang="en-US" sz="1600" dirty="0" smtClean="0"/>
              <a:t>Joint project between Nottinghamshire County Council and Alzheimer’s Society to promote use of Personal Budgets for people with dementia. This showed that:</a:t>
            </a:r>
          </a:p>
          <a:p>
            <a:pPr>
              <a:lnSpc>
                <a:spcPct val="80000"/>
              </a:lnSpc>
              <a:defRPr/>
            </a:pPr>
            <a:endParaRPr lang="en-GB" altLang="en-US" sz="1600" dirty="0" smtClean="0"/>
          </a:p>
          <a:p>
            <a:pPr lvl="1">
              <a:lnSpc>
                <a:spcPct val="80000"/>
              </a:lnSpc>
              <a:buFont typeface="Wingdings" panose="05000000000000000000" pitchFamily="2" charset="2"/>
              <a:buChar char="§"/>
              <a:defRPr/>
            </a:pPr>
            <a:r>
              <a:rPr lang="en-GB" altLang="en-US" sz="1600" dirty="0" smtClean="0"/>
              <a:t>Personal Budgets for people with dementia can be very cost effective. Case studies evidence that people with dementia and other health conditions can live in the community with the right support, at comparable or less cost than in residential care </a:t>
            </a:r>
          </a:p>
          <a:p>
            <a:pPr lvl="1">
              <a:lnSpc>
                <a:spcPct val="80000"/>
              </a:lnSpc>
              <a:buFont typeface="Wingdings" panose="05000000000000000000" pitchFamily="2" charset="2"/>
              <a:buChar char="§"/>
              <a:defRPr/>
            </a:pPr>
            <a:r>
              <a:rPr lang="en-GB" altLang="en-US" sz="1600" dirty="0" smtClean="0"/>
              <a:t>Factors that make community and home based support effective in maintaining people with dementia at home - reliability, continuity of carers, trust and consistency</a:t>
            </a:r>
          </a:p>
          <a:p>
            <a:pPr>
              <a:lnSpc>
                <a:spcPct val="80000"/>
              </a:lnSpc>
              <a:defRPr/>
            </a:pPr>
            <a:endParaRPr lang="en-GB" altLang="en-US" sz="1600" dirty="0" smtClean="0"/>
          </a:p>
        </p:txBody>
      </p:sp>
      <p:sp>
        <p:nvSpPr>
          <p:cNvPr id="5" name="Rounded Rectangle 4"/>
          <p:cNvSpPr/>
          <p:nvPr/>
        </p:nvSpPr>
        <p:spPr>
          <a:xfrm>
            <a:off x="250825" y="1557338"/>
            <a:ext cx="8496300" cy="2663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altLang="en-US" sz="1600" dirty="0" smtClean="0">
                <a:solidFill>
                  <a:schemeClr val="tx2"/>
                </a:solidFill>
                <a:latin typeface="Arial Unicode MS" pitchFamily="34" charset="-128"/>
              </a:rPr>
              <a:t>Mrs K is 84 years old, has been diagnosed with dementia and has a range of other health problems. Following a fall she was admitted to hospital and from there to a step up bed in a care home and was at risk of remaining in long term residential care.  </a:t>
            </a:r>
          </a:p>
          <a:p>
            <a:pPr eaLnBrk="1" hangingPunct="1">
              <a:defRPr/>
            </a:pPr>
            <a:r>
              <a:rPr lang="en-GB" altLang="en-US" sz="1600" dirty="0" smtClean="0">
                <a:solidFill>
                  <a:schemeClr val="tx2"/>
                </a:solidFill>
                <a:latin typeface="Arial Unicode MS" pitchFamily="34" charset="-128"/>
              </a:rPr>
              <a:t> </a:t>
            </a:r>
          </a:p>
          <a:p>
            <a:pPr eaLnBrk="1" hangingPunct="1">
              <a:defRPr/>
            </a:pPr>
            <a:r>
              <a:rPr lang="en-GB" altLang="en-US" sz="1600" dirty="0" smtClean="0">
                <a:solidFill>
                  <a:schemeClr val="tx2"/>
                </a:solidFill>
                <a:latin typeface="Arial Unicode MS" pitchFamily="34" charset="-128"/>
              </a:rPr>
              <a:t>With input from Short Term Assessment and Reablement Team brokerage, her husband chose one of three agencies that expressed an ability to offer home based support to Mrs K on her discharge. Mrs. K was discharged home with a direct payment with her husband acting as her Suitable Person.  The care agency Mr K chose provides daily support mornings and evenings. Total cost of direct payment £147 per week.</a:t>
            </a:r>
          </a:p>
        </p:txBody>
      </p:sp>
      <p:sp>
        <p:nvSpPr>
          <p:cNvPr id="17412" name="Title 5"/>
          <p:cNvSpPr>
            <a:spLocks noGrp="1"/>
          </p:cNvSpPr>
          <p:nvPr>
            <p:ph type="title"/>
          </p:nvPr>
        </p:nvSpPr>
        <p:spPr>
          <a:xfrm>
            <a:off x="250825" y="620713"/>
            <a:ext cx="6697663" cy="1008062"/>
          </a:xfrm>
        </p:spPr>
        <p:txBody>
          <a:bodyPr/>
          <a:lstStyle/>
          <a:p>
            <a:r>
              <a:rPr lang="en-GB" altLang="en-US" smtClean="0"/>
              <a:t>What the impact can be</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250825" y="4941888"/>
            <a:ext cx="8642350" cy="1295400"/>
          </a:xfrm>
        </p:spPr>
        <p:txBody>
          <a:bodyPr/>
          <a:lstStyle/>
          <a:p>
            <a:pPr lvl="1">
              <a:lnSpc>
                <a:spcPct val="80000"/>
              </a:lnSpc>
              <a:buFont typeface="Wingdings" pitchFamily="2" charset="2"/>
              <a:buChar char="§"/>
            </a:pPr>
            <a:r>
              <a:rPr lang="en-GB" altLang="en-US" sz="1600" smtClean="0"/>
              <a:t>Personal budgets can help people to remain at home who previously would have been in a care home</a:t>
            </a:r>
          </a:p>
          <a:p>
            <a:pPr lvl="1">
              <a:lnSpc>
                <a:spcPct val="80000"/>
              </a:lnSpc>
              <a:buFont typeface="Wingdings" pitchFamily="2" charset="2"/>
              <a:buChar char="§"/>
            </a:pPr>
            <a:r>
              <a:rPr lang="en-GB" altLang="en-US" sz="1600" smtClean="0"/>
              <a:t>START brokerage helps to source the support of choice </a:t>
            </a:r>
          </a:p>
          <a:p>
            <a:pPr lvl="1">
              <a:lnSpc>
                <a:spcPct val="80000"/>
              </a:lnSpc>
              <a:buFont typeface="Wingdings" pitchFamily="2" charset="2"/>
              <a:buChar char="§"/>
            </a:pPr>
            <a:r>
              <a:rPr lang="en-GB" altLang="en-US" sz="1600" smtClean="0"/>
              <a:t>The prepayment card is a way of making the direct payment more manageable and reduces transaction costs</a:t>
            </a:r>
          </a:p>
          <a:p>
            <a:pPr lvl="1">
              <a:lnSpc>
                <a:spcPct val="80000"/>
              </a:lnSpc>
              <a:buFont typeface="Wingdings" pitchFamily="2" charset="2"/>
              <a:buChar char="ü"/>
            </a:pPr>
            <a:endParaRPr lang="en-GB" altLang="en-US" sz="1200" smtClean="0"/>
          </a:p>
          <a:p>
            <a:pPr>
              <a:lnSpc>
                <a:spcPct val="80000"/>
              </a:lnSpc>
            </a:pPr>
            <a:endParaRPr lang="en-GB" altLang="en-US" sz="1200" smtClean="0"/>
          </a:p>
        </p:txBody>
      </p:sp>
      <p:sp>
        <p:nvSpPr>
          <p:cNvPr id="5" name="Rounded Rectangle 4"/>
          <p:cNvSpPr/>
          <p:nvPr/>
        </p:nvSpPr>
        <p:spPr>
          <a:xfrm>
            <a:off x="323850" y="1557338"/>
            <a:ext cx="8496300" cy="3095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GB" altLang="en-US" sz="1600" dirty="0" smtClean="0">
              <a:latin typeface="+mn-lt"/>
            </a:endParaRPr>
          </a:p>
          <a:p>
            <a:pPr>
              <a:defRPr/>
            </a:pPr>
            <a:r>
              <a:rPr lang="en-GB" altLang="en-US" sz="1600" dirty="0" smtClean="0">
                <a:latin typeface="+mn-lt"/>
              </a:rPr>
              <a:t>Mr D. </a:t>
            </a:r>
            <a:r>
              <a:rPr lang="en-GB" altLang="en-US" sz="1600" dirty="0">
                <a:latin typeface="+mn-lt"/>
              </a:rPr>
              <a:t>h</a:t>
            </a:r>
            <a:r>
              <a:rPr lang="en-GB" altLang="en-US" sz="1600" dirty="0" smtClean="0">
                <a:latin typeface="+mn-lt"/>
              </a:rPr>
              <a:t>as Lewy Body dementia and gets anxious and agitated when his routine changes. His mobility is also very slow. He has recently been discharged home after 26 weeks in hospital after being admitted with a  severe leg infection causing him to hallucinate and not recognise his family.</a:t>
            </a:r>
          </a:p>
          <a:p>
            <a:pPr>
              <a:defRPr/>
            </a:pPr>
            <a:r>
              <a:rPr lang="en-GB" altLang="en-US" sz="1600" dirty="0" smtClean="0">
                <a:latin typeface="+mn-lt"/>
              </a:rPr>
              <a:t>He was keen to remain independent at home for as long as possible, but is aware he has memory difficulties.</a:t>
            </a:r>
          </a:p>
          <a:p>
            <a:pPr>
              <a:defRPr/>
            </a:pPr>
            <a:r>
              <a:rPr lang="en-GB" altLang="en-US" sz="1600" dirty="0" smtClean="0">
                <a:latin typeface="+mn-lt"/>
              </a:rPr>
              <a:t>A direct payment was put in place with his daughter acting as a Suitable Person. She is using a prepayment card to manage the direct payment finances. Following input from START brokerage a support agency was identified that could provide practical support and personal care and could work around his need for consistency and reliability of carers. Total cost of Direct Payment £175 per week.</a:t>
            </a:r>
          </a:p>
          <a:p>
            <a:pPr>
              <a:defRPr/>
            </a:pPr>
            <a:endParaRPr lang="en-GB" altLang="en-US" sz="1600" dirty="0" smtClean="0"/>
          </a:p>
        </p:txBody>
      </p:sp>
      <p:sp>
        <p:nvSpPr>
          <p:cNvPr id="18436" name="Title 5"/>
          <p:cNvSpPr>
            <a:spLocks noGrp="1"/>
          </p:cNvSpPr>
          <p:nvPr>
            <p:ph type="title"/>
          </p:nvPr>
        </p:nvSpPr>
        <p:spPr>
          <a:xfrm>
            <a:off x="250825" y="549275"/>
            <a:ext cx="6697663" cy="863600"/>
          </a:xfrm>
        </p:spPr>
        <p:txBody>
          <a:bodyPr>
            <a:normAutofit fontScale="90000"/>
          </a:bodyPr>
          <a:lstStyle/>
          <a:p>
            <a:r>
              <a:rPr lang="en-GB" altLang="en-US" smtClean="0"/>
              <a:t>What the impact can be (cont’d)</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50825" y="981075"/>
            <a:ext cx="6697663" cy="941388"/>
          </a:xfrm>
        </p:spPr>
        <p:txBody>
          <a:bodyPr/>
          <a:lstStyle/>
          <a:p>
            <a:r>
              <a:rPr lang="en-GB" altLang="en-US" smtClean="0"/>
              <a:t>So … to culture</a:t>
            </a:r>
          </a:p>
        </p:txBody>
      </p:sp>
      <p:sp>
        <p:nvSpPr>
          <p:cNvPr id="19459" name="Content Placeholder 2"/>
          <p:cNvSpPr>
            <a:spLocks noGrp="1"/>
          </p:cNvSpPr>
          <p:nvPr>
            <p:ph idx="1"/>
          </p:nvPr>
        </p:nvSpPr>
        <p:spPr/>
        <p:txBody>
          <a:bodyPr/>
          <a:lstStyle/>
          <a:p>
            <a:r>
              <a:rPr lang="en-GB" altLang="en-US" sz="2400" b="1" smtClean="0"/>
              <a:t>Starts with leaders – the single biggest factor is the quality of the manager</a:t>
            </a:r>
          </a:p>
          <a:p>
            <a:r>
              <a:rPr lang="en-GB" altLang="en-US" sz="2400" b="1" smtClean="0"/>
              <a:t>Training and development including awareness through the lens of the service user</a:t>
            </a:r>
          </a:p>
          <a:p>
            <a:r>
              <a:rPr lang="en-GB" altLang="en-US" sz="2400" b="1" smtClean="0"/>
              <a:t>Dealing with different behaviour</a:t>
            </a:r>
          </a:p>
          <a:p>
            <a:r>
              <a:rPr lang="en-GB" altLang="en-US" sz="2400" b="1" smtClean="0"/>
              <a:t>Leadership is about setting an example and challenging poor practice – but this is everyone’s job</a:t>
            </a:r>
          </a:p>
          <a:p>
            <a:r>
              <a:rPr lang="en-GB" altLang="en-US" sz="2400" b="1" smtClean="0"/>
              <a:t>Supervision involves considering emotional impact and not just tasks</a:t>
            </a:r>
            <a:endParaRPr lang="en-GB" altLang="en-US" sz="2000" smtClean="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50825" y="692150"/>
            <a:ext cx="6697663" cy="941388"/>
          </a:xfrm>
        </p:spPr>
        <p:txBody>
          <a:bodyPr/>
          <a:lstStyle/>
          <a:p>
            <a:r>
              <a:rPr lang="en-GB" altLang="en-US" smtClean="0"/>
              <a:t>Some thoughts …</a:t>
            </a:r>
          </a:p>
        </p:txBody>
      </p:sp>
      <p:sp>
        <p:nvSpPr>
          <p:cNvPr id="20483" name="Content Placeholder 2"/>
          <p:cNvSpPr>
            <a:spLocks noGrp="1"/>
          </p:cNvSpPr>
          <p:nvPr>
            <p:ph idx="1"/>
          </p:nvPr>
        </p:nvSpPr>
        <p:spPr>
          <a:xfrm>
            <a:off x="250825" y="1628775"/>
            <a:ext cx="8642350" cy="4094163"/>
          </a:xfrm>
        </p:spPr>
        <p:txBody>
          <a:bodyPr>
            <a:normAutofit lnSpcReduction="10000"/>
          </a:bodyPr>
          <a:lstStyle/>
          <a:p>
            <a:pPr marL="0" indent="0">
              <a:buFontTx/>
              <a:buNone/>
            </a:pPr>
            <a:r>
              <a:rPr lang="en-GB" altLang="en-US" sz="2200" b="1" smtClean="0"/>
              <a:t>Dignity is not just about care but how we, as a nation, treat all with respect and make every citizen count</a:t>
            </a:r>
          </a:p>
          <a:p>
            <a:pPr marL="0" indent="0">
              <a:buFontTx/>
              <a:buNone/>
            </a:pPr>
            <a:endParaRPr lang="en-GB" altLang="en-US" sz="2200" b="1" smtClean="0"/>
          </a:p>
          <a:p>
            <a:pPr marL="0" indent="0">
              <a:buFontTx/>
              <a:buNone/>
            </a:pPr>
            <a:r>
              <a:rPr lang="en-GB" altLang="en-US" sz="2200" b="1" smtClean="0"/>
              <a:t>Public services need to work with citizens and communities to add quality to life not just years to life</a:t>
            </a:r>
          </a:p>
          <a:p>
            <a:pPr marL="0" indent="0">
              <a:buFontTx/>
              <a:buNone/>
            </a:pPr>
            <a:endParaRPr lang="en-GB" altLang="en-US" sz="2200" b="1" smtClean="0"/>
          </a:p>
          <a:p>
            <a:pPr marL="0" indent="0">
              <a:buFontTx/>
              <a:buNone/>
            </a:pPr>
            <a:r>
              <a:rPr lang="en-GB" altLang="en-US" sz="2200" b="1" smtClean="0"/>
              <a:t>Dignity is about being treated with compassion and respect but more than this – helping to maintain independence, choice and control</a:t>
            </a:r>
          </a:p>
          <a:p>
            <a:pPr marL="0" indent="0">
              <a:buFontTx/>
              <a:buNone/>
            </a:pPr>
            <a:endParaRPr lang="en-GB" altLang="en-US" sz="2200" b="1" smtClean="0"/>
          </a:p>
          <a:p>
            <a:pPr marL="0" indent="0">
              <a:buFontTx/>
              <a:buNone/>
            </a:pPr>
            <a:r>
              <a:rPr lang="en-GB" altLang="en-US" sz="2200" b="1" smtClean="0"/>
              <a:t>It is about the sensitivity of services across public services, in families, neighbourhoods and communities</a:t>
            </a:r>
            <a:endParaRPr lang="en-GB" altLang="en-US" sz="2200" smtClean="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0" y="0"/>
            <a:ext cx="9144000" cy="539750"/>
          </a:xfrm>
          <a:prstGeom prst="rect">
            <a:avLst/>
          </a:prstGeom>
          <a:solidFill>
            <a:srgbClr val="DDDDDD"/>
          </a:solidFill>
          <a:ln w="9525">
            <a:noFill/>
            <a:miter lim="800000"/>
            <a:headEnd/>
            <a:tailEnd/>
          </a:ln>
          <a:effectLst/>
        </p:spPr>
        <p:txBody>
          <a:bodyPr wrap="none" anchor="ctr"/>
          <a:lstStyle/>
          <a:p>
            <a:endParaRPr lang="en-GB" altLang="en-US"/>
          </a:p>
        </p:txBody>
      </p:sp>
      <p:sp>
        <p:nvSpPr>
          <p:cNvPr id="21507" name="Rectangle 5"/>
          <p:cNvSpPr>
            <a:spLocks noChangeArrowheads="1"/>
          </p:cNvSpPr>
          <p:nvPr/>
        </p:nvSpPr>
        <p:spPr bwMode="auto">
          <a:xfrm>
            <a:off x="0" y="6318250"/>
            <a:ext cx="9144000" cy="539750"/>
          </a:xfrm>
          <a:prstGeom prst="rect">
            <a:avLst/>
          </a:prstGeom>
          <a:solidFill>
            <a:srgbClr val="DDDDDD"/>
          </a:solidFill>
          <a:ln w="9525">
            <a:noFill/>
            <a:miter lim="800000"/>
            <a:headEnd/>
            <a:tailEnd/>
          </a:ln>
          <a:effectLst/>
        </p:spPr>
        <p:txBody>
          <a:bodyPr wrap="none" anchor="ctr"/>
          <a:lstStyle/>
          <a:p>
            <a:endParaRPr lang="en-GB" altLang="en-US"/>
          </a:p>
        </p:txBody>
      </p:sp>
      <p:pic>
        <p:nvPicPr>
          <p:cNvPr id="21508" name="Picture 6" descr="ADASS LOGO_new spacing"/>
          <p:cNvPicPr>
            <a:picLocks noChangeAspect="1" noChangeArrowheads="1"/>
          </p:cNvPicPr>
          <p:nvPr/>
        </p:nvPicPr>
        <p:blipFill>
          <a:blip r:embed="rId2" cstate="print"/>
          <a:srcRect/>
          <a:stretch>
            <a:fillRect/>
          </a:stretch>
        </p:blipFill>
        <p:spPr bwMode="auto">
          <a:xfrm>
            <a:off x="1692275" y="1268413"/>
            <a:ext cx="5759450" cy="4189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539750"/>
          </a:xfrm>
          <a:prstGeom prst="rect">
            <a:avLst/>
          </a:prstGeom>
          <a:solidFill>
            <a:srgbClr val="DDDDDD"/>
          </a:solidFill>
          <a:ln w="9525">
            <a:noFill/>
            <a:miter lim="800000"/>
            <a:headEnd/>
            <a:tailEnd/>
          </a:ln>
          <a:effectLst/>
        </p:spPr>
        <p:txBody>
          <a:bodyPr wrap="none" anchor="ctr"/>
          <a:lstStyle/>
          <a:p>
            <a:endParaRPr lang="en-GB" altLang="en-US"/>
          </a:p>
        </p:txBody>
      </p:sp>
      <p:sp>
        <p:nvSpPr>
          <p:cNvPr id="22531" name="Rectangle 3"/>
          <p:cNvSpPr>
            <a:spLocks noChangeArrowheads="1"/>
          </p:cNvSpPr>
          <p:nvPr/>
        </p:nvSpPr>
        <p:spPr bwMode="auto">
          <a:xfrm>
            <a:off x="0" y="6318250"/>
            <a:ext cx="9144000" cy="539750"/>
          </a:xfrm>
          <a:prstGeom prst="rect">
            <a:avLst/>
          </a:prstGeom>
          <a:solidFill>
            <a:srgbClr val="DDDDDD"/>
          </a:solidFill>
          <a:ln w="9525">
            <a:noFill/>
            <a:miter lim="800000"/>
            <a:headEnd/>
            <a:tailEnd/>
          </a:ln>
          <a:effectLst/>
        </p:spPr>
        <p:txBody>
          <a:bodyPr wrap="none" anchor="ctr"/>
          <a:lstStyle/>
          <a:p>
            <a:endParaRPr lang="en-GB" altLang="en-US"/>
          </a:p>
        </p:txBody>
      </p:sp>
      <p:pic>
        <p:nvPicPr>
          <p:cNvPr id="22532" name="Picture 4" descr="ADASS LOGO_new spacing"/>
          <p:cNvPicPr>
            <a:picLocks noChangeAspect="1" noChangeArrowheads="1"/>
          </p:cNvPicPr>
          <p:nvPr/>
        </p:nvPicPr>
        <p:blipFill>
          <a:blip r:embed="rId2" cstate="print"/>
          <a:srcRect l="9984" t="14995" r="11789" b="17531"/>
          <a:stretch>
            <a:fillRect/>
          </a:stretch>
        </p:blipFill>
        <p:spPr bwMode="auto">
          <a:xfrm>
            <a:off x="3022600" y="765175"/>
            <a:ext cx="3097213" cy="1943100"/>
          </a:xfrm>
          <a:prstGeom prst="rect">
            <a:avLst/>
          </a:prstGeom>
          <a:noFill/>
          <a:ln w="9525">
            <a:noFill/>
            <a:miter lim="800000"/>
            <a:headEnd/>
            <a:tailEnd/>
          </a:ln>
        </p:spPr>
      </p:pic>
      <p:sp>
        <p:nvSpPr>
          <p:cNvPr id="22533" name="Text Box 5"/>
          <p:cNvSpPr txBox="1">
            <a:spLocks noChangeArrowheads="1"/>
          </p:cNvSpPr>
          <p:nvPr/>
        </p:nvSpPr>
        <p:spPr bwMode="auto">
          <a:xfrm>
            <a:off x="971550" y="2997200"/>
            <a:ext cx="7200900" cy="3167063"/>
          </a:xfrm>
          <a:prstGeom prst="rect">
            <a:avLst/>
          </a:prstGeom>
          <a:noFill/>
          <a:ln w="9525">
            <a:noFill/>
            <a:miter lim="800000"/>
            <a:headEnd/>
            <a:tailEnd/>
          </a:ln>
          <a:effectLst/>
        </p:spPr>
        <p:txBody>
          <a:bodyPr tIns="82800">
            <a:spAutoFit/>
          </a:bodyPr>
          <a:lstStyle/>
          <a:p>
            <a:pPr algn="ctr">
              <a:lnSpc>
                <a:spcPct val="70000"/>
              </a:lnSpc>
              <a:spcBef>
                <a:spcPct val="50000"/>
              </a:spcBef>
            </a:pPr>
            <a:r>
              <a:rPr lang="en-GB" altLang="en-US" sz="2000" b="1">
                <a:solidFill>
                  <a:srgbClr val="8D2F5E"/>
                </a:solidFill>
                <a:latin typeface="Lucida Fax" pitchFamily="18" charset="0"/>
              </a:rPr>
              <a:t>ADASS Business Unit </a:t>
            </a:r>
          </a:p>
          <a:p>
            <a:pPr algn="ctr">
              <a:lnSpc>
                <a:spcPct val="70000"/>
              </a:lnSpc>
              <a:spcBef>
                <a:spcPct val="50000"/>
              </a:spcBef>
            </a:pPr>
            <a:r>
              <a:rPr lang="en-GB" altLang="en-US" sz="2000" b="1">
                <a:solidFill>
                  <a:srgbClr val="8D2F5E"/>
                </a:solidFill>
                <a:latin typeface="Lucida Fax" pitchFamily="18" charset="0"/>
              </a:rPr>
              <a:t>Local Government House</a:t>
            </a:r>
          </a:p>
          <a:p>
            <a:pPr algn="ctr">
              <a:lnSpc>
                <a:spcPct val="70000"/>
              </a:lnSpc>
              <a:spcBef>
                <a:spcPct val="50000"/>
              </a:spcBef>
            </a:pPr>
            <a:r>
              <a:rPr lang="en-GB" altLang="en-US" sz="2000" b="1">
                <a:solidFill>
                  <a:srgbClr val="8D2F5E"/>
                </a:solidFill>
                <a:latin typeface="Lucida Fax" pitchFamily="18" charset="0"/>
              </a:rPr>
              <a:t>Smith Square </a:t>
            </a:r>
          </a:p>
          <a:p>
            <a:pPr algn="ctr">
              <a:lnSpc>
                <a:spcPct val="70000"/>
              </a:lnSpc>
              <a:spcBef>
                <a:spcPct val="50000"/>
              </a:spcBef>
            </a:pPr>
            <a:r>
              <a:rPr lang="en-GB" altLang="en-US" sz="2000" b="1">
                <a:solidFill>
                  <a:srgbClr val="8D2F5E"/>
                </a:solidFill>
                <a:latin typeface="Lucida Fax" pitchFamily="18" charset="0"/>
              </a:rPr>
              <a:t>London  SW1P 3HZ</a:t>
            </a:r>
          </a:p>
          <a:p>
            <a:pPr algn="ctr">
              <a:lnSpc>
                <a:spcPct val="80000"/>
              </a:lnSpc>
              <a:spcBef>
                <a:spcPct val="50000"/>
              </a:spcBef>
            </a:pPr>
            <a:endParaRPr lang="en-GB" altLang="en-US" sz="2000" b="1">
              <a:solidFill>
                <a:srgbClr val="8D2F5E"/>
              </a:solidFill>
              <a:latin typeface="Lucida Fax" pitchFamily="18" charset="0"/>
            </a:endParaRPr>
          </a:p>
          <a:p>
            <a:pPr algn="ctr">
              <a:lnSpc>
                <a:spcPct val="80000"/>
              </a:lnSpc>
              <a:spcBef>
                <a:spcPct val="50000"/>
              </a:spcBef>
            </a:pPr>
            <a:endParaRPr lang="en-GB" altLang="en-US" sz="1200" b="1">
              <a:solidFill>
                <a:srgbClr val="8D2F5E"/>
              </a:solidFill>
              <a:latin typeface="Lucida Fax" pitchFamily="18" charset="0"/>
            </a:endParaRPr>
          </a:p>
          <a:p>
            <a:pPr algn="ctr">
              <a:lnSpc>
                <a:spcPct val="70000"/>
              </a:lnSpc>
              <a:spcBef>
                <a:spcPct val="50000"/>
              </a:spcBef>
            </a:pPr>
            <a:r>
              <a:rPr lang="en-GB" altLang="en-US" sz="2000" b="1">
                <a:solidFill>
                  <a:srgbClr val="8D2F5E"/>
                </a:solidFill>
                <a:latin typeface="Lucida Fax" pitchFamily="18" charset="0"/>
              </a:rPr>
              <a:t>Tel: 020 7072 7433</a:t>
            </a:r>
          </a:p>
          <a:p>
            <a:pPr algn="ctr">
              <a:lnSpc>
                <a:spcPct val="70000"/>
              </a:lnSpc>
              <a:spcBef>
                <a:spcPct val="50000"/>
              </a:spcBef>
            </a:pPr>
            <a:r>
              <a:rPr lang="en-GB" altLang="en-US" sz="2000" b="1">
                <a:solidFill>
                  <a:srgbClr val="8D2F5E"/>
                </a:solidFill>
                <a:latin typeface="Lucida Fax" pitchFamily="18" charset="0"/>
              </a:rPr>
              <a:t>Fax: 020 7863 9133</a:t>
            </a:r>
          </a:p>
          <a:p>
            <a:pPr algn="ctr">
              <a:lnSpc>
                <a:spcPct val="70000"/>
              </a:lnSpc>
              <a:spcBef>
                <a:spcPct val="50000"/>
              </a:spcBef>
            </a:pPr>
            <a:r>
              <a:rPr lang="en-GB" altLang="en-US" sz="2000" b="1">
                <a:solidFill>
                  <a:srgbClr val="8D2F5E"/>
                </a:solidFill>
                <a:latin typeface="Lucida Fax" pitchFamily="18" charset="0"/>
              </a:rPr>
              <a:t>EMAIL:</a:t>
            </a:r>
            <a:r>
              <a:rPr lang="en-GB" altLang="en-US" sz="2000">
                <a:latin typeface="Lucida Fax" pitchFamily="18" charset="0"/>
              </a:rPr>
              <a:t> </a:t>
            </a:r>
            <a:r>
              <a:rPr lang="en-GB" altLang="en-US" sz="2000">
                <a:latin typeface="Lucida Fax" pitchFamily="18" charset="0"/>
                <a:hlinkClick r:id="rId3"/>
              </a:rPr>
              <a:t>team@adass.org.uk</a:t>
            </a:r>
            <a:r>
              <a:rPr lang="en-GB" altLang="en-US" sz="2000">
                <a:latin typeface="Lucida Fax" pitchFamily="18" charset="0"/>
              </a:rPr>
              <a:t>     </a:t>
            </a:r>
            <a:r>
              <a:rPr lang="en-GB" altLang="en-US" sz="2000" b="1">
                <a:solidFill>
                  <a:srgbClr val="8D2F5E"/>
                </a:solidFill>
                <a:latin typeface="Lucida Fax" pitchFamily="18" charset="0"/>
              </a:rPr>
              <a:t>WEB:</a:t>
            </a:r>
            <a:r>
              <a:rPr lang="en-GB" altLang="en-US" sz="2000">
                <a:latin typeface="Lucida Fax" pitchFamily="18" charset="0"/>
              </a:rPr>
              <a:t> </a:t>
            </a:r>
            <a:r>
              <a:rPr lang="en-GB" altLang="en-US" sz="2000">
                <a:latin typeface="Lucida Fax" pitchFamily="18" charset="0"/>
                <a:hlinkClick r:id="rId4"/>
              </a:rPr>
              <a:t>www.adass.org.uk</a:t>
            </a:r>
            <a:r>
              <a:rPr lang="en-GB" altLang="en-US">
                <a:latin typeface="Lucida Fax" pitchFamily="18" charset="0"/>
              </a:rPr>
              <a:t> </a:t>
            </a:r>
            <a:endParaRPr lang="en-US" altLang="en-US">
              <a:latin typeface="Lucida Fax" pitchFamily="18"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2852936"/>
            <a:ext cx="7772400" cy="1470025"/>
          </a:xfrm>
        </p:spPr>
        <p:txBody>
          <a:bodyPr/>
          <a:lstStyle/>
          <a:p>
            <a:r>
              <a:rPr lang="en-GB" dirty="0" smtClean="0">
                <a:solidFill>
                  <a:srgbClr val="0070C0"/>
                </a:solidFill>
              </a:rPr>
              <a:t>Gillian Moncaster</a:t>
            </a:r>
            <a:endParaRPr lang="en-GB" dirty="0">
              <a:solidFill>
                <a:srgbClr val="0070C0"/>
              </a:solidFill>
            </a:endParaRPr>
          </a:p>
        </p:txBody>
      </p:sp>
      <p:sp>
        <p:nvSpPr>
          <p:cNvPr id="5" name="Subtitle 4"/>
          <p:cNvSpPr>
            <a:spLocks noGrp="1"/>
          </p:cNvSpPr>
          <p:nvPr>
            <p:ph type="subTitle" idx="1"/>
          </p:nvPr>
        </p:nvSpPr>
        <p:spPr/>
        <p:txBody>
          <a:bodyPr/>
          <a:lstStyle/>
          <a:p>
            <a:r>
              <a:rPr lang="en-GB" dirty="0" smtClean="0">
                <a:solidFill>
                  <a:schemeClr val="accent2"/>
                </a:solidFill>
              </a:rPr>
              <a:t>Dignity </a:t>
            </a:r>
            <a:r>
              <a:rPr lang="en-GB" dirty="0">
                <a:solidFill>
                  <a:schemeClr val="accent2"/>
                </a:solidFill>
              </a:rPr>
              <a:t>C</a:t>
            </a:r>
            <a:r>
              <a:rPr lang="en-GB" dirty="0" smtClean="0">
                <a:solidFill>
                  <a:schemeClr val="accent2"/>
                </a:solidFill>
              </a:rPr>
              <a:t>ouncil Member</a:t>
            </a:r>
            <a:endParaRPr lang="en-GB" dirty="0">
              <a:solidFill>
                <a:schemeClr val="accent2"/>
              </a:solidFill>
            </a:endParaRPr>
          </a:p>
        </p:txBody>
      </p:sp>
      <p:pic>
        <p:nvPicPr>
          <p:cNvPr id="6" name="Picture 5"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620688"/>
            <a:ext cx="7772400" cy="1470025"/>
          </a:xfrm>
        </p:spPr>
        <p:txBody>
          <a:bodyPr/>
          <a:lstStyle/>
          <a:p>
            <a:r>
              <a:rPr lang="en-GB" dirty="0" smtClean="0"/>
              <a:t>Winston Churchill Fellowship</a:t>
            </a:r>
            <a:br>
              <a:rPr lang="en-GB" dirty="0" smtClean="0"/>
            </a:br>
            <a:r>
              <a:rPr lang="en-GB" dirty="0" smtClean="0"/>
              <a:t>South Africa 2014</a:t>
            </a:r>
            <a:endParaRPr lang="en-GB" dirty="0"/>
          </a:p>
        </p:txBody>
      </p:sp>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15606" t="2159"/>
          <a:stretch/>
        </p:blipFill>
        <p:spPr>
          <a:xfrm>
            <a:off x="847016" y="2340887"/>
            <a:ext cx="5184576" cy="4007109"/>
          </a:xfrm>
          <a:prstGeom prst="rect">
            <a:avLst/>
          </a:prstGeom>
        </p:spPr>
      </p:pic>
      <p:sp>
        <p:nvSpPr>
          <p:cNvPr id="5" name="Rectangle 4"/>
          <p:cNvSpPr/>
          <p:nvPr/>
        </p:nvSpPr>
        <p:spPr>
          <a:xfrm>
            <a:off x="6228184" y="5301208"/>
            <a:ext cx="2699792" cy="1015663"/>
          </a:xfrm>
          <a:prstGeom prst="rect">
            <a:avLst/>
          </a:prstGeom>
        </p:spPr>
        <p:txBody>
          <a:bodyPr wrap="square">
            <a:spAutoFit/>
          </a:bodyPr>
          <a:lstStyle/>
          <a:p>
            <a:r>
              <a:rPr lang="en-GB" sz="2000" dirty="0" smtClean="0"/>
              <a:t>Gillian Moncaster</a:t>
            </a:r>
          </a:p>
          <a:p>
            <a:r>
              <a:rPr lang="en-GB" sz="2000" dirty="0" smtClean="0"/>
              <a:t>Dignity Lead</a:t>
            </a:r>
          </a:p>
          <a:p>
            <a:r>
              <a:rPr lang="en-GB" sz="2000" dirty="0" smtClean="0"/>
              <a:t>Manchester City Council</a:t>
            </a:r>
            <a:endParaRPr lang="en-GB" sz="2000" dirty="0"/>
          </a:p>
        </p:txBody>
      </p:sp>
    </p:spTree>
    <p:extLst>
      <p:ext uri="{BB962C8B-B14F-4D97-AF65-F5344CB8AC3E}">
        <p14:creationId xmlns="" xmlns:p14="http://schemas.microsoft.com/office/powerpoint/2010/main" val="5946733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a:blip r:embed="rId3" cstate="print">
            <a:extLst>
              <a:ext uri="{28A0092B-C50C-407E-A947-70E740481C1C}">
                <a14:useLocalDpi xmlns="" xmlns:a14="http://schemas.microsoft.com/office/drawing/2010/main" val="0"/>
              </a:ext>
            </a:extLst>
          </a:blip>
          <a:stretch>
            <a:fillRect/>
          </a:stretch>
        </p:blipFill>
        <p:spPr>
          <a:xfrm>
            <a:off x="683568" y="284775"/>
            <a:ext cx="8136904" cy="6096553"/>
          </a:xfrm>
        </p:spPr>
      </p:pic>
      <p:pic>
        <p:nvPicPr>
          <p:cNvPr id="12" name="Picture 11"/>
          <p:cNvPicPr>
            <a:picLocks noChangeAspect="1"/>
          </p:cNvPicPr>
          <p:nvPr/>
        </p:nvPicPr>
        <p:blipFill rotWithShape="1">
          <a:blip r:embed="rId4" cstate="print">
            <a:extLst>
              <a:ext uri="{28A0092B-C50C-407E-A947-70E740481C1C}">
                <a14:useLocalDpi xmlns="" xmlns:a14="http://schemas.microsoft.com/office/drawing/2010/main" val="0"/>
              </a:ext>
            </a:extLst>
          </a:blip>
          <a:srcRect l="24618" t="14609" r="25011" b="32808"/>
          <a:stretch/>
        </p:blipFill>
        <p:spPr>
          <a:xfrm>
            <a:off x="1115616" y="332600"/>
            <a:ext cx="2865120" cy="2197240"/>
          </a:xfrm>
          <a:prstGeom prst="rect">
            <a:avLst/>
          </a:prstGeom>
        </p:spPr>
      </p:pic>
    </p:spTree>
    <p:extLst>
      <p:ext uri="{BB962C8B-B14F-4D97-AF65-F5344CB8AC3E}">
        <p14:creationId xmlns="" xmlns:p14="http://schemas.microsoft.com/office/powerpoint/2010/main" val="3158799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11560" y="2924944"/>
            <a:ext cx="7772400" cy="963538"/>
          </a:xfrm>
        </p:spPr>
        <p:txBody>
          <a:bodyPr/>
          <a:lstStyle/>
          <a:p>
            <a:r>
              <a:rPr lang="en-GB" dirty="0" smtClean="0">
                <a:solidFill>
                  <a:srgbClr val="0070C0"/>
                </a:solidFill>
              </a:rPr>
              <a:t>Paul </a:t>
            </a:r>
            <a:r>
              <a:rPr lang="en-GB" dirty="0" err="1" smtClean="0">
                <a:solidFill>
                  <a:srgbClr val="0070C0"/>
                </a:solidFill>
              </a:rPr>
              <a:t>Burstow</a:t>
            </a:r>
            <a:r>
              <a:rPr lang="en-GB" dirty="0" smtClean="0">
                <a:solidFill>
                  <a:srgbClr val="0070C0"/>
                </a:solidFill>
              </a:rPr>
              <a:t> MP</a:t>
            </a:r>
            <a:endParaRPr lang="en-GB" dirty="0">
              <a:solidFill>
                <a:srgbClr val="0070C0"/>
              </a:solidFill>
            </a:endParaRPr>
          </a:p>
        </p:txBody>
      </p:sp>
      <p:sp>
        <p:nvSpPr>
          <p:cNvPr id="6" name="Subtitle 5"/>
          <p:cNvSpPr>
            <a:spLocks noGrp="1"/>
          </p:cNvSpPr>
          <p:nvPr>
            <p:ph type="subTitle" idx="1"/>
          </p:nvPr>
        </p:nvSpPr>
        <p:spPr/>
        <p:txBody>
          <a:bodyPr/>
          <a:lstStyle/>
          <a:p>
            <a:r>
              <a:rPr lang="en-GB" dirty="0" smtClean="0">
                <a:solidFill>
                  <a:schemeClr val="accent2"/>
                </a:solidFill>
              </a:rPr>
              <a:t>Member of Parliament for Sutton, Cheam and Worcester Park</a:t>
            </a:r>
            <a:endParaRPr lang="en-GB" dirty="0">
              <a:solidFill>
                <a:schemeClr val="accent2"/>
              </a:solidFill>
            </a:endParaRPr>
          </a:p>
        </p:txBody>
      </p:sp>
      <p:pic>
        <p:nvPicPr>
          <p:cNvPr id="4" name="Picture 3"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smtClean="0"/>
              <a:t>Talking to the residents</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4865643" y="4124494"/>
            <a:ext cx="4039985" cy="2693324"/>
          </a:xfrm>
        </p:spPr>
      </p:pic>
      <p:pic>
        <p:nvPicPr>
          <p:cNvPr id="7" name="Content Placeholder 6"/>
          <p:cNvPicPr>
            <a:picLocks noGrp="1" noChangeAspect="1"/>
          </p:cNvPicPr>
          <p:nvPr>
            <p:ph sz="half" idx="4294967295"/>
          </p:nvPr>
        </p:nvPicPr>
        <p:blipFill>
          <a:blip r:embed="rId4" cstate="print">
            <a:extLst>
              <a:ext uri="{28A0092B-C50C-407E-A947-70E740481C1C}">
                <a14:useLocalDpi xmlns="" xmlns:a14="http://schemas.microsoft.com/office/drawing/2010/main" val="0"/>
              </a:ext>
            </a:extLst>
          </a:blip>
          <a:stretch>
            <a:fillRect/>
          </a:stretch>
        </p:blipFill>
        <p:spPr>
          <a:xfrm>
            <a:off x="251520" y="1408940"/>
            <a:ext cx="4038600" cy="2268538"/>
          </a:xfr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26340" y="1412776"/>
            <a:ext cx="3718593" cy="2479061"/>
          </a:xfrm>
          <a:prstGeom prst="rect">
            <a:avLst/>
          </a:prstGeom>
        </p:spPr>
      </p:pic>
      <p:pic>
        <p:nvPicPr>
          <p:cNvPr id="9" name="Picture 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48399" y="4163434"/>
            <a:ext cx="3999565" cy="2520280"/>
          </a:xfrm>
          <a:prstGeom prst="rect">
            <a:avLst/>
          </a:prstGeom>
        </p:spPr>
      </p:pic>
      <p:pic>
        <p:nvPicPr>
          <p:cNvPr id="11" name="Picture 10"/>
          <p:cNvPicPr>
            <a:picLocks noChangeAspect="1"/>
          </p:cNvPicPr>
          <p:nvPr/>
        </p:nvPicPr>
        <p:blipFill rotWithShape="1">
          <a:blip r:embed="rId7" cstate="print">
            <a:extLst>
              <a:ext uri="{28A0092B-C50C-407E-A947-70E740481C1C}">
                <a14:useLocalDpi xmlns="" xmlns:a14="http://schemas.microsoft.com/office/drawing/2010/main" val="0"/>
              </a:ext>
            </a:extLst>
          </a:blip>
          <a:srcRect t="11198" r="10441" b="16998"/>
          <a:stretch/>
        </p:blipFill>
        <p:spPr>
          <a:xfrm>
            <a:off x="3788473" y="2852936"/>
            <a:ext cx="1612241" cy="2293767"/>
          </a:xfrm>
          <a:prstGeom prst="rect">
            <a:avLst/>
          </a:prstGeom>
        </p:spPr>
      </p:pic>
    </p:spTree>
    <p:extLst>
      <p:ext uri="{BB962C8B-B14F-4D97-AF65-F5344CB8AC3E}">
        <p14:creationId xmlns="" xmlns:p14="http://schemas.microsoft.com/office/powerpoint/2010/main" val="29575109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GB" dirty="0" smtClean="0"/>
              <a:t>Contrasting outlooks - but…</a:t>
            </a:r>
            <a:endParaRPr lang="en-GB" dirty="0"/>
          </a:p>
        </p:txBody>
      </p:sp>
      <p:pic>
        <p:nvPicPr>
          <p:cNvPr id="7" name="Content Placeholder 6"/>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629041" y="1324290"/>
            <a:ext cx="3510911" cy="2343151"/>
          </a:xfrm>
          <a:prstGeom prst="rect">
            <a:avLst/>
          </a:prstGeom>
        </p:spPr>
      </p:pic>
      <p:pic>
        <p:nvPicPr>
          <p:cNvPr id="15" name="Content Placeholder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1560" y="3933056"/>
            <a:ext cx="3528392" cy="2351453"/>
          </a:xfrm>
          <a:prstGeom prst="rect">
            <a:avLst/>
          </a:prstGeom>
        </p:spPr>
      </p:pic>
      <p:pic>
        <p:nvPicPr>
          <p:cNvPr id="18" name="Picture 1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76056" y="1412776"/>
            <a:ext cx="3511608" cy="2238819"/>
          </a:xfrm>
          <a:prstGeom prst="rect">
            <a:avLst/>
          </a:prstGeom>
        </p:spPr>
      </p:pic>
      <p:pic>
        <p:nvPicPr>
          <p:cNvPr id="19" name="Content Placeholder 3"/>
          <p:cNvPicPr>
            <a:picLocks noChangeAspect="1"/>
          </p:cNvPicPr>
          <p:nvPr/>
        </p:nvPicPr>
        <p:blipFill rotWithShape="1">
          <a:blip r:embed="rId6" cstate="print">
            <a:extLst>
              <a:ext uri="{28A0092B-C50C-407E-A947-70E740481C1C}">
                <a14:useLocalDpi xmlns="" xmlns:a14="http://schemas.microsoft.com/office/drawing/2010/main" val="0"/>
              </a:ext>
            </a:extLst>
          </a:blip>
          <a:srcRect l="19579"/>
          <a:stretch/>
        </p:blipFill>
        <p:spPr>
          <a:xfrm>
            <a:off x="5985654" y="3828050"/>
            <a:ext cx="2934266" cy="2432443"/>
          </a:xfrm>
          <a:prstGeom prst="rect">
            <a:avLst/>
          </a:prstGeom>
        </p:spPr>
      </p:pic>
      <p:pic>
        <p:nvPicPr>
          <p:cNvPr id="20" name="Content Placeholder 6"/>
          <p:cNvPicPr>
            <a:picLocks noGrp="1" noChangeAspect="1"/>
          </p:cNvPicPr>
          <p:nvPr>
            <p:ph idx="1"/>
          </p:nvPr>
        </p:nvPicPr>
        <p:blipFill>
          <a:blip r:embed="rId7" cstate="print">
            <a:extLst>
              <a:ext uri="{28A0092B-C50C-407E-A947-70E740481C1C}">
                <a14:useLocalDpi xmlns="" xmlns:a14="http://schemas.microsoft.com/office/drawing/2010/main" val="0"/>
              </a:ext>
            </a:extLst>
          </a:blip>
          <a:stretch>
            <a:fillRect/>
          </a:stretch>
        </p:blipFill>
        <p:spPr>
          <a:xfrm>
            <a:off x="4289361" y="4256697"/>
            <a:ext cx="1573389" cy="1623180"/>
          </a:xfrm>
        </p:spPr>
      </p:pic>
    </p:spTree>
    <p:extLst>
      <p:ext uri="{BB962C8B-B14F-4D97-AF65-F5344CB8AC3E}">
        <p14:creationId xmlns="" xmlns:p14="http://schemas.microsoft.com/office/powerpoint/2010/main" val="13857015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Contrasting outlooks - but…</a:t>
            </a:r>
            <a:endParaRPr lang="en-GB" dirty="0"/>
          </a:p>
        </p:txBody>
      </p:sp>
      <p:pic>
        <p:nvPicPr>
          <p:cNvPr id="10" name="Content Placeholder 12"/>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407206" y="1628800"/>
            <a:ext cx="3458181" cy="2304256"/>
          </a:xfrm>
        </p:spPr>
      </p:pic>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5536" y="4221088"/>
            <a:ext cx="3527180" cy="2351453"/>
          </a:xfrm>
          <a:prstGeom prst="rect">
            <a:avLst/>
          </a:prstGeom>
        </p:spPr>
      </p:pic>
      <p:pic>
        <p:nvPicPr>
          <p:cNvPr id="17" name="Content Placeholder 16"/>
          <p:cNvPicPr>
            <a:picLocks noGrp="1" noChangeAspect="1"/>
          </p:cNvPicPr>
          <p:nvPr>
            <p:ph sz="quarter" idx="4"/>
          </p:nvPr>
        </p:nvPicPr>
        <p:blipFill>
          <a:blip r:embed="rId5" cstate="print">
            <a:extLst>
              <a:ext uri="{28A0092B-C50C-407E-A947-70E740481C1C}">
                <a14:useLocalDpi xmlns="" xmlns:a14="http://schemas.microsoft.com/office/drawing/2010/main" val="0"/>
              </a:ext>
            </a:extLst>
          </a:blip>
          <a:stretch>
            <a:fillRect/>
          </a:stretch>
        </p:blipFill>
        <p:spPr>
          <a:xfrm>
            <a:off x="4572000" y="1196752"/>
            <a:ext cx="4041775" cy="2694516"/>
          </a:xfrm>
        </p:spPr>
      </p:pic>
      <p:pic>
        <p:nvPicPr>
          <p:cNvPr id="18" name="Picture 1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588224" y="3717032"/>
            <a:ext cx="2016224" cy="3024336"/>
          </a:xfrm>
          <a:prstGeom prst="rect">
            <a:avLst/>
          </a:prstGeom>
        </p:spPr>
      </p:pic>
      <p:pic>
        <p:nvPicPr>
          <p:cNvPr id="19" name="Picture 18"/>
          <p:cNvPicPr>
            <a:picLocks noChangeAspect="1"/>
          </p:cNvPicPr>
          <p:nvPr/>
        </p:nvPicPr>
        <p:blipFill rotWithShape="1">
          <a:blip r:embed="rId7" cstate="print">
            <a:extLst>
              <a:ext uri="{28A0092B-C50C-407E-A947-70E740481C1C}">
                <a14:useLocalDpi xmlns="" xmlns:a14="http://schemas.microsoft.com/office/drawing/2010/main" val="0"/>
              </a:ext>
            </a:extLst>
          </a:blip>
          <a:srcRect l="18011"/>
          <a:stretch/>
        </p:blipFill>
        <p:spPr>
          <a:xfrm>
            <a:off x="3779912" y="3717032"/>
            <a:ext cx="2331609" cy="1895872"/>
          </a:xfrm>
          <a:prstGeom prst="rect">
            <a:avLst/>
          </a:prstGeom>
        </p:spPr>
      </p:pic>
    </p:spTree>
    <p:extLst>
      <p:ext uri="{BB962C8B-B14F-4D97-AF65-F5344CB8AC3E}">
        <p14:creationId xmlns="" xmlns:p14="http://schemas.microsoft.com/office/powerpoint/2010/main" val="2250444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a:normAutofit/>
          </a:bodyPr>
          <a:lstStyle/>
          <a:p>
            <a:r>
              <a:rPr lang="en-GB" dirty="0" smtClean="0"/>
              <a:t> Work in Progress….</a:t>
            </a:r>
            <a:endParaRPr lang="en-GB" dirty="0"/>
          </a:p>
        </p:txBody>
      </p:sp>
      <p:pic>
        <p:nvPicPr>
          <p:cNvPr id="11" name="Content Placeholder 10"/>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6334620" y="1354029"/>
            <a:ext cx="2631976" cy="1754651"/>
          </a:xfrm>
        </p:spPr>
      </p:pic>
      <p:pic>
        <p:nvPicPr>
          <p:cNvPr id="12" name="Content Placeholder 11"/>
          <p:cNvPicPr>
            <a:picLocks noGrp="1" noChangeAspect="1"/>
          </p:cNvPicPr>
          <p:nvPr>
            <p:ph sz="half" idx="1"/>
          </p:nvPr>
        </p:nvPicPr>
        <p:blipFill rotWithShape="1">
          <a:blip r:embed="rId4" cstate="print">
            <a:extLst>
              <a:ext uri="{28A0092B-C50C-407E-A947-70E740481C1C}">
                <a14:useLocalDpi xmlns="" xmlns:a14="http://schemas.microsoft.com/office/drawing/2010/main" val="0"/>
              </a:ext>
            </a:extLst>
          </a:blip>
          <a:srcRect l="21120" r="16851"/>
          <a:stretch/>
        </p:blipFill>
        <p:spPr>
          <a:xfrm>
            <a:off x="467544" y="1234092"/>
            <a:ext cx="1987562" cy="2136155"/>
          </a:xfrm>
        </p:spPr>
      </p:pic>
      <p:pic>
        <p:nvPicPr>
          <p:cNvPr id="14" name="Picture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16982" y="4814462"/>
            <a:ext cx="2437854" cy="1625236"/>
          </a:xfrm>
          <a:prstGeom prst="rect">
            <a:avLst/>
          </a:prstGeom>
        </p:spPr>
      </p:pic>
      <p:pic>
        <p:nvPicPr>
          <p:cNvPr id="17" name="Picture 16"/>
          <p:cNvPicPr>
            <a:picLocks noChangeAspect="1"/>
          </p:cNvPicPr>
          <p:nvPr/>
        </p:nvPicPr>
        <p:blipFill rotWithShape="1">
          <a:blip r:embed="rId6" cstate="print">
            <a:extLst>
              <a:ext uri="{28A0092B-C50C-407E-A947-70E740481C1C}">
                <a14:useLocalDpi xmlns="" xmlns:a14="http://schemas.microsoft.com/office/drawing/2010/main" val="0"/>
              </a:ext>
            </a:extLst>
          </a:blip>
          <a:srcRect l="28939" t="9886" r="29091" b="15271"/>
          <a:stretch/>
        </p:blipFill>
        <p:spPr>
          <a:xfrm>
            <a:off x="184753" y="4805314"/>
            <a:ext cx="1560271" cy="1854892"/>
          </a:xfrm>
          <a:prstGeom prst="rect">
            <a:avLst/>
          </a:prstGeom>
        </p:spPr>
      </p:pic>
      <p:pic>
        <p:nvPicPr>
          <p:cNvPr id="18" name="Picture 17"/>
          <p:cNvPicPr>
            <a:picLocks noChangeAspect="1"/>
          </p:cNvPicPr>
          <p:nvPr/>
        </p:nvPicPr>
        <p:blipFill rotWithShape="1">
          <a:blip r:embed="rId7" cstate="print">
            <a:extLst>
              <a:ext uri="{28A0092B-C50C-407E-A947-70E740481C1C}">
                <a14:useLocalDpi xmlns="" xmlns:a14="http://schemas.microsoft.com/office/drawing/2010/main" val="0"/>
              </a:ext>
            </a:extLst>
          </a:blip>
          <a:srcRect l="26061" t="13977" r="28939" b="26250"/>
          <a:stretch/>
        </p:blipFill>
        <p:spPr>
          <a:xfrm>
            <a:off x="724606" y="3076244"/>
            <a:ext cx="1950928" cy="1727589"/>
          </a:xfrm>
          <a:prstGeom prst="rect">
            <a:avLst/>
          </a:prstGeom>
        </p:spPr>
      </p:pic>
      <p:pic>
        <p:nvPicPr>
          <p:cNvPr id="19" name="Picture 18"/>
          <p:cNvPicPr>
            <a:picLocks noChangeAspect="1"/>
          </p:cNvPicPr>
          <p:nvPr/>
        </p:nvPicPr>
        <p:blipFill rotWithShape="1">
          <a:blip r:embed="rId8" cstate="print">
            <a:extLst>
              <a:ext uri="{28A0092B-C50C-407E-A947-70E740481C1C}">
                <a14:useLocalDpi xmlns="" xmlns:a14="http://schemas.microsoft.com/office/drawing/2010/main" val="0"/>
              </a:ext>
            </a:extLst>
          </a:blip>
          <a:srcRect l="27424" r="21061" b="6023"/>
          <a:stretch/>
        </p:blipFill>
        <p:spPr>
          <a:xfrm>
            <a:off x="2411760" y="4584142"/>
            <a:ext cx="1705222" cy="2073851"/>
          </a:xfrm>
          <a:prstGeom prst="rect">
            <a:avLst/>
          </a:prstGeom>
        </p:spPr>
      </p:pic>
      <p:pic>
        <p:nvPicPr>
          <p:cNvPr id="20" name="Picture 19"/>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810565" y="1268760"/>
            <a:ext cx="3384376" cy="2256251"/>
          </a:xfrm>
          <a:prstGeom prst="rect">
            <a:avLst/>
          </a:prstGeom>
        </p:spPr>
      </p:pic>
      <p:pic>
        <p:nvPicPr>
          <p:cNvPr id="21" name="Picture 20"/>
          <p:cNvPicPr>
            <a:picLocks noChangeAspect="1"/>
          </p:cNvPicPr>
          <p:nvPr/>
        </p:nvPicPr>
        <p:blipFill rotWithShape="1">
          <a:blip r:embed="rId10" cstate="print">
            <a:extLst>
              <a:ext uri="{28A0092B-C50C-407E-A947-70E740481C1C}">
                <a14:useLocalDpi xmlns="" xmlns:a14="http://schemas.microsoft.com/office/drawing/2010/main" val="0"/>
              </a:ext>
            </a:extLst>
          </a:blip>
          <a:srcRect r="21180"/>
          <a:stretch/>
        </p:blipFill>
        <p:spPr>
          <a:xfrm>
            <a:off x="6554836" y="4712816"/>
            <a:ext cx="2411760" cy="2039888"/>
          </a:xfrm>
          <a:prstGeom prst="rect">
            <a:avLst/>
          </a:prstGeom>
        </p:spPr>
      </p:pic>
      <p:pic>
        <p:nvPicPr>
          <p:cNvPr id="22" name="Picture 21"/>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4502753" y="2978090"/>
            <a:ext cx="2885842" cy="1923895"/>
          </a:xfrm>
          <a:prstGeom prst="rect">
            <a:avLst/>
          </a:prstGeom>
        </p:spPr>
      </p:pic>
    </p:spTree>
    <p:extLst>
      <p:ext uri="{BB962C8B-B14F-4D97-AF65-F5344CB8AC3E}">
        <p14:creationId xmlns="" xmlns:p14="http://schemas.microsoft.com/office/powerpoint/2010/main" val="4918562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04048" y="764704"/>
            <a:ext cx="3754760" cy="4954562"/>
          </a:xfrm>
        </p:spPr>
        <p:txBody>
          <a:bodyPr>
            <a:normAutofit/>
          </a:bodyPr>
          <a:lstStyle/>
          <a:p>
            <a:r>
              <a:rPr lang="en-GB" dirty="0" smtClean="0"/>
              <a:t>The Missing Generation</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043608" y="548680"/>
            <a:ext cx="3736786" cy="5903039"/>
          </a:xfrm>
        </p:spPr>
      </p:pic>
    </p:spTree>
    <p:extLst>
      <p:ext uri="{BB962C8B-B14F-4D97-AF65-F5344CB8AC3E}">
        <p14:creationId xmlns="" xmlns:p14="http://schemas.microsoft.com/office/powerpoint/2010/main" val="3019717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GB" dirty="0" smtClean="0"/>
              <a:t>Support at Home?</a:t>
            </a:r>
            <a:endParaRPr lang="en-GB" dirty="0"/>
          </a:p>
        </p:txBody>
      </p:sp>
      <p:pic>
        <p:nvPicPr>
          <p:cNvPr id="18" name="Content Placeholder 17"/>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742319" y="1196752"/>
            <a:ext cx="3240360" cy="2160240"/>
          </a:xfrm>
        </p:spPr>
      </p:pic>
      <p:pic>
        <p:nvPicPr>
          <p:cNvPr id="21" name="Picture 2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20072" y="1196752"/>
            <a:ext cx="3203848" cy="2135899"/>
          </a:xfrm>
          <a:prstGeom prst="rect">
            <a:avLst/>
          </a:prstGeom>
        </p:spPr>
      </p:pic>
      <p:pic>
        <p:nvPicPr>
          <p:cNvPr id="22" name="Picture 2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40823" y="3211512"/>
            <a:ext cx="2592288" cy="1728192"/>
          </a:xfrm>
          <a:prstGeom prst="rect">
            <a:avLst/>
          </a:prstGeom>
        </p:spPr>
      </p:pic>
      <p:pic>
        <p:nvPicPr>
          <p:cNvPr id="25" name="Content Placeholder 16"/>
          <p:cNvPicPr>
            <a:picLocks noGrp="1" noChangeAspect="1"/>
          </p:cNvPicPr>
          <p:nvPr>
            <p:ph sz="half" idx="1"/>
          </p:nvPr>
        </p:nvPicPr>
        <p:blipFill>
          <a:blip r:embed="rId6" cstate="print">
            <a:extLst>
              <a:ext uri="{28A0092B-C50C-407E-A947-70E740481C1C}">
                <a14:useLocalDpi xmlns="" xmlns:a14="http://schemas.microsoft.com/office/drawing/2010/main" val="0"/>
              </a:ext>
            </a:extLst>
          </a:blip>
          <a:stretch>
            <a:fillRect/>
          </a:stretch>
        </p:blipFill>
        <p:spPr>
          <a:xfrm>
            <a:off x="179512" y="3344692"/>
            <a:ext cx="2448272" cy="1632181"/>
          </a:xfrm>
        </p:spPr>
      </p:pic>
      <p:pic>
        <p:nvPicPr>
          <p:cNvPr id="26" name="Picture 2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987824" y="3311513"/>
            <a:ext cx="2771800" cy="1847867"/>
          </a:xfrm>
          <a:prstGeom prst="rect">
            <a:avLst/>
          </a:prstGeom>
        </p:spPr>
      </p:pic>
      <p:pic>
        <p:nvPicPr>
          <p:cNvPr id="28" name="Picture 27"/>
          <p:cNvPicPr>
            <a:picLocks noChangeAspect="1"/>
          </p:cNvPicPr>
          <p:nvPr/>
        </p:nvPicPr>
        <p:blipFill rotWithShape="1">
          <a:blip r:embed="rId8" cstate="print">
            <a:extLst>
              <a:ext uri="{28A0092B-C50C-407E-A947-70E740481C1C}">
                <a14:useLocalDpi xmlns="" xmlns:a14="http://schemas.microsoft.com/office/drawing/2010/main" val="0"/>
              </a:ext>
            </a:extLst>
          </a:blip>
          <a:srcRect l="14327" t="1027" r="23962" b="3225"/>
          <a:stretch/>
        </p:blipFill>
        <p:spPr>
          <a:xfrm>
            <a:off x="323528" y="5278582"/>
            <a:ext cx="1274619" cy="1318430"/>
          </a:xfrm>
          <a:prstGeom prst="rect">
            <a:avLst/>
          </a:prstGeom>
        </p:spPr>
      </p:pic>
      <p:pic>
        <p:nvPicPr>
          <p:cNvPr id="29" name="Picture 28"/>
          <p:cNvPicPr>
            <a:picLocks noChangeAspect="1"/>
          </p:cNvPicPr>
          <p:nvPr/>
        </p:nvPicPr>
        <p:blipFill rotWithShape="1">
          <a:blip r:embed="rId9" cstate="print">
            <a:extLst>
              <a:ext uri="{28A0092B-C50C-407E-A947-70E740481C1C}">
                <a14:useLocalDpi xmlns="" xmlns:a14="http://schemas.microsoft.com/office/drawing/2010/main" val="0"/>
              </a:ext>
            </a:extLst>
          </a:blip>
          <a:srcRect l="27701" r="30001"/>
          <a:stretch/>
        </p:blipFill>
        <p:spPr>
          <a:xfrm>
            <a:off x="1403648" y="4797152"/>
            <a:ext cx="958851" cy="1511247"/>
          </a:xfrm>
          <a:prstGeom prst="rect">
            <a:avLst/>
          </a:prstGeom>
        </p:spPr>
      </p:pic>
      <p:pic>
        <p:nvPicPr>
          <p:cNvPr id="30" name="Picture 29"/>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608512" y="4860622"/>
            <a:ext cx="2699792" cy="1799861"/>
          </a:xfrm>
          <a:prstGeom prst="rect">
            <a:avLst/>
          </a:prstGeom>
        </p:spPr>
      </p:pic>
    </p:spTree>
    <p:extLst>
      <p:ext uri="{BB962C8B-B14F-4D97-AF65-F5344CB8AC3E}">
        <p14:creationId xmlns="" xmlns:p14="http://schemas.microsoft.com/office/powerpoint/2010/main" val="15786171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Dementia Homes</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8075" t="10412" r="7380"/>
          <a:stretch/>
        </p:blipFill>
        <p:spPr>
          <a:xfrm>
            <a:off x="827584" y="1484784"/>
            <a:ext cx="2988098" cy="2110410"/>
          </a:xfrm>
          <a:prstGeom prst="rect">
            <a:avLst/>
          </a:prstGeom>
        </p:spPr>
      </p:pic>
      <p:pic>
        <p:nvPicPr>
          <p:cNvPr id="5" name="Content Placeholder 7"/>
          <p:cNvPicPr>
            <a:picLocks noChangeAspect="1"/>
          </p:cNvPicPr>
          <p:nvPr/>
        </p:nvPicPr>
        <p:blipFill rotWithShape="1">
          <a:blip r:embed="rId4" cstate="print">
            <a:extLst>
              <a:ext uri="{28A0092B-C50C-407E-A947-70E740481C1C}">
                <a14:useLocalDpi xmlns="" xmlns:a14="http://schemas.microsoft.com/office/drawing/2010/main" val="0"/>
              </a:ext>
            </a:extLst>
          </a:blip>
          <a:srcRect r="36426"/>
          <a:stretch/>
        </p:blipFill>
        <p:spPr>
          <a:xfrm>
            <a:off x="4788024" y="1196752"/>
            <a:ext cx="4188773" cy="4392488"/>
          </a:xfrm>
          <a:prstGeom prst="rect">
            <a:avLst/>
          </a:prstGeom>
        </p:spPr>
      </p:pic>
      <p:pic>
        <p:nvPicPr>
          <p:cNvPr id="6" name="Picture 5"/>
          <p:cNvPicPr>
            <a:picLocks noChangeAspect="1"/>
          </p:cNvPicPr>
          <p:nvPr/>
        </p:nvPicPr>
        <p:blipFill rotWithShape="1">
          <a:blip r:embed="rId5" cstate="print">
            <a:extLst>
              <a:ext uri="{28A0092B-C50C-407E-A947-70E740481C1C}">
                <a14:useLocalDpi xmlns="" xmlns:a14="http://schemas.microsoft.com/office/drawing/2010/main" val="0"/>
              </a:ext>
            </a:extLst>
          </a:blip>
          <a:srcRect r="5113"/>
          <a:stretch/>
        </p:blipFill>
        <p:spPr>
          <a:xfrm>
            <a:off x="6982797" y="4779126"/>
            <a:ext cx="1905211" cy="1338584"/>
          </a:xfrm>
          <a:prstGeom prst="rect">
            <a:avLst/>
          </a:prstGeom>
        </p:spPr>
      </p:pic>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52392" y="3890756"/>
            <a:ext cx="3775592" cy="2517062"/>
          </a:xfrm>
          <a:prstGeom prst="rect">
            <a:avLst/>
          </a:prstGeom>
        </p:spPr>
      </p:pic>
    </p:spTree>
    <p:extLst>
      <p:ext uri="{BB962C8B-B14F-4D97-AF65-F5344CB8AC3E}">
        <p14:creationId xmlns="" xmlns:p14="http://schemas.microsoft.com/office/powerpoint/2010/main" val="4294788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Dementia Homes</a:t>
            </a:r>
            <a:endParaRPr lang="en-GB" dirty="0"/>
          </a:p>
        </p:txBody>
      </p:sp>
      <p:pic>
        <p:nvPicPr>
          <p:cNvPr id="5" name="Content Placeholder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5220072" y="1290255"/>
            <a:ext cx="3348372" cy="2232248"/>
          </a:xfr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1520" y="1268760"/>
            <a:ext cx="3528392" cy="2352261"/>
          </a:xfrm>
          <a:prstGeom prst="rect">
            <a:avLst/>
          </a:prstGeo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51520" y="3501008"/>
            <a:ext cx="3095836" cy="2063891"/>
          </a:xfrm>
          <a:prstGeom prst="rect">
            <a:avLst/>
          </a:prstGeom>
        </p:spPr>
      </p:pic>
      <p:pic>
        <p:nvPicPr>
          <p:cNvPr id="11" name="Picture 10"/>
          <p:cNvPicPr>
            <a:picLocks noChangeAspect="1"/>
          </p:cNvPicPr>
          <p:nvPr/>
        </p:nvPicPr>
        <p:blipFill rotWithShape="1">
          <a:blip r:embed="rId6" cstate="print">
            <a:extLst>
              <a:ext uri="{28A0092B-C50C-407E-A947-70E740481C1C}">
                <a14:useLocalDpi xmlns="" xmlns:a14="http://schemas.microsoft.com/office/drawing/2010/main" val="0"/>
              </a:ext>
            </a:extLst>
          </a:blip>
          <a:srcRect l="23019" t="13799"/>
          <a:stretch/>
        </p:blipFill>
        <p:spPr>
          <a:xfrm>
            <a:off x="3779912" y="3609542"/>
            <a:ext cx="1656184" cy="1236367"/>
          </a:xfrm>
          <a:prstGeom prst="rect">
            <a:avLst/>
          </a:prstGeom>
        </p:spPr>
      </p:pic>
      <p:pic>
        <p:nvPicPr>
          <p:cNvPr id="14" name="Picture 1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220072" y="5053614"/>
            <a:ext cx="2411760" cy="1607840"/>
          </a:xfrm>
          <a:prstGeom prst="rect">
            <a:avLst/>
          </a:prstGeom>
        </p:spPr>
      </p:pic>
      <p:pic>
        <p:nvPicPr>
          <p:cNvPr id="15" name="Picture 14"/>
          <p:cNvPicPr>
            <a:picLocks noChangeAspect="1"/>
          </p:cNvPicPr>
          <p:nvPr/>
        </p:nvPicPr>
        <p:blipFill rotWithShape="1">
          <a:blip r:embed="rId8" cstate="print">
            <a:extLst>
              <a:ext uri="{28A0092B-C50C-407E-A947-70E740481C1C}">
                <a14:useLocalDpi xmlns="" xmlns:a14="http://schemas.microsoft.com/office/drawing/2010/main" val="0"/>
              </a:ext>
            </a:extLst>
          </a:blip>
          <a:srcRect t="22001"/>
          <a:stretch/>
        </p:blipFill>
        <p:spPr>
          <a:xfrm>
            <a:off x="6084168" y="3812289"/>
            <a:ext cx="2771800" cy="1441327"/>
          </a:xfrm>
          <a:prstGeom prst="rect">
            <a:avLst/>
          </a:prstGeom>
        </p:spPr>
      </p:pic>
    </p:spTree>
    <p:extLst>
      <p:ext uri="{BB962C8B-B14F-4D97-AF65-F5344CB8AC3E}">
        <p14:creationId xmlns="" xmlns:p14="http://schemas.microsoft.com/office/powerpoint/2010/main" val="4268220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tarfish on the beac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a:xfrm>
            <a:off x="611560" y="1916832"/>
            <a:ext cx="3875087" cy="40941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Title 8"/>
          <p:cNvSpPr>
            <a:spLocks noGrp="1"/>
          </p:cNvSpPr>
          <p:nvPr>
            <p:ph type="title"/>
          </p:nvPr>
        </p:nvSpPr>
        <p:spPr/>
        <p:txBody>
          <a:bodyPr/>
          <a:lstStyle/>
          <a:p>
            <a:r>
              <a:rPr lang="en-GB" dirty="0" smtClean="0"/>
              <a:t>The end….. and the beginning!</a:t>
            </a:r>
            <a:endParaRPr lang="en-GB" dirty="0"/>
          </a:p>
        </p:txBody>
      </p:sp>
      <p:sp>
        <p:nvSpPr>
          <p:cNvPr id="11" name="Content Placeholder 10"/>
          <p:cNvSpPr>
            <a:spLocks noGrp="1"/>
          </p:cNvSpPr>
          <p:nvPr>
            <p:ph sz="half" idx="4294967295"/>
          </p:nvPr>
        </p:nvSpPr>
        <p:spPr>
          <a:xfrm>
            <a:off x="5461000" y="1628775"/>
            <a:ext cx="3683000" cy="4497388"/>
          </a:xfrm>
        </p:spPr>
        <p:txBody>
          <a:bodyPr/>
          <a:lstStyle/>
          <a:p>
            <a:endParaRPr lang="en-GB" i="1" dirty="0" smtClean="0"/>
          </a:p>
          <a:p>
            <a:pPr marL="0" indent="0" algn="ctr">
              <a:buNone/>
            </a:pPr>
            <a:r>
              <a:rPr lang="en-GB" sz="4000" dirty="0" smtClean="0"/>
              <a:t>We can </a:t>
            </a:r>
          </a:p>
          <a:p>
            <a:pPr marL="0" indent="0" algn="ctr">
              <a:buNone/>
            </a:pPr>
            <a:r>
              <a:rPr lang="en-GB" sz="4000" b="1" dirty="0" smtClean="0">
                <a:solidFill>
                  <a:srgbClr val="FF0000"/>
                </a:solidFill>
              </a:rPr>
              <a:t>ALL</a:t>
            </a:r>
          </a:p>
          <a:p>
            <a:pPr marL="0" indent="0" algn="ctr">
              <a:buNone/>
            </a:pPr>
            <a:r>
              <a:rPr lang="en-GB" sz="4000" dirty="0" smtClean="0"/>
              <a:t>make a difference</a:t>
            </a:r>
            <a:endParaRPr lang="en-GB" sz="4000" dirty="0"/>
          </a:p>
        </p:txBody>
      </p:sp>
    </p:spTree>
    <p:extLst>
      <p:ext uri="{BB962C8B-B14F-4D97-AF65-F5344CB8AC3E}">
        <p14:creationId xmlns="" xmlns:p14="http://schemas.microsoft.com/office/powerpoint/2010/main" val="1131897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27584" y="2852936"/>
            <a:ext cx="7772400" cy="1470025"/>
          </a:xfrm>
        </p:spPr>
        <p:txBody>
          <a:bodyPr/>
          <a:lstStyle/>
          <a:p>
            <a:r>
              <a:rPr lang="en-GB" dirty="0" smtClean="0">
                <a:solidFill>
                  <a:srgbClr val="0070C0"/>
                </a:solidFill>
              </a:rPr>
              <a:t>Sue </a:t>
            </a:r>
            <a:r>
              <a:rPr lang="en-GB" dirty="0">
                <a:solidFill>
                  <a:srgbClr val="0070C0"/>
                </a:solidFill>
              </a:rPr>
              <a:t>H</a:t>
            </a:r>
            <a:r>
              <a:rPr lang="en-GB" dirty="0" smtClean="0">
                <a:solidFill>
                  <a:srgbClr val="0070C0"/>
                </a:solidFill>
              </a:rPr>
              <a:t>oward</a:t>
            </a:r>
            <a:endParaRPr lang="en-GB" dirty="0">
              <a:solidFill>
                <a:srgbClr val="0070C0"/>
              </a:solidFill>
            </a:endParaRPr>
          </a:p>
        </p:txBody>
      </p:sp>
      <p:sp>
        <p:nvSpPr>
          <p:cNvPr id="5" name="Subtitle 4"/>
          <p:cNvSpPr>
            <a:spLocks noGrp="1"/>
          </p:cNvSpPr>
          <p:nvPr>
            <p:ph type="subTitle" idx="1"/>
          </p:nvPr>
        </p:nvSpPr>
        <p:spPr>
          <a:xfrm>
            <a:off x="899592" y="3886200"/>
            <a:ext cx="7560840" cy="1752600"/>
          </a:xfrm>
        </p:spPr>
        <p:txBody>
          <a:bodyPr>
            <a:normAutofit fontScale="85000" lnSpcReduction="20000"/>
          </a:bodyPr>
          <a:lstStyle/>
          <a:p>
            <a:r>
              <a:rPr lang="en-GB" dirty="0" smtClean="0">
                <a:solidFill>
                  <a:schemeClr val="accent2"/>
                </a:solidFill>
              </a:rPr>
              <a:t>Interim Deputy Chief Inspector</a:t>
            </a:r>
          </a:p>
          <a:p>
            <a:r>
              <a:rPr lang="en-GB" dirty="0" smtClean="0">
                <a:solidFill>
                  <a:schemeClr val="accent2"/>
                </a:solidFill>
              </a:rPr>
              <a:t>Of Adult Social Care</a:t>
            </a:r>
          </a:p>
          <a:p>
            <a:endParaRPr lang="en-GB" dirty="0" smtClean="0">
              <a:solidFill>
                <a:schemeClr val="accent2"/>
              </a:solidFill>
            </a:endParaRPr>
          </a:p>
          <a:p>
            <a:r>
              <a:rPr lang="en-GB" sz="3800" dirty="0" smtClean="0">
                <a:solidFill>
                  <a:schemeClr val="accent2"/>
                </a:solidFill>
              </a:rPr>
              <a:t>Care </a:t>
            </a:r>
            <a:r>
              <a:rPr lang="en-GB" sz="3800" dirty="0" smtClean="0">
                <a:solidFill>
                  <a:schemeClr val="accent2"/>
                </a:solidFill>
              </a:rPr>
              <a:t>Quality Commission</a:t>
            </a:r>
            <a:endParaRPr lang="en-GB" sz="3800" dirty="0">
              <a:solidFill>
                <a:schemeClr val="accent2"/>
              </a:solidFill>
            </a:endParaRPr>
          </a:p>
        </p:txBody>
      </p:sp>
      <p:pic>
        <p:nvPicPr>
          <p:cNvPr id="6" name="Picture 5"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204864"/>
            <a:ext cx="7772400" cy="1470025"/>
          </a:xfrm>
        </p:spPr>
        <p:txBody>
          <a:bodyPr/>
          <a:lstStyle/>
          <a:p>
            <a:r>
              <a:rPr lang="en-GB" dirty="0" smtClean="0"/>
              <a:t>Workshops (session 1)</a:t>
            </a:r>
            <a:endParaRPr lang="en-GB" dirty="0"/>
          </a:p>
        </p:txBody>
      </p:sp>
      <p:sp>
        <p:nvSpPr>
          <p:cNvPr id="5" name="Subtitle 4"/>
          <p:cNvSpPr>
            <a:spLocks noGrp="1"/>
          </p:cNvSpPr>
          <p:nvPr>
            <p:ph type="subTitle" idx="1"/>
          </p:nvPr>
        </p:nvSpPr>
        <p:spPr>
          <a:xfrm>
            <a:off x="467544" y="3645024"/>
            <a:ext cx="8208912" cy="1993776"/>
          </a:xfrm>
        </p:spPr>
        <p:txBody>
          <a:bodyPr>
            <a:normAutofit fontScale="92500" lnSpcReduction="20000"/>
          </a:bodyPr>
          <a:lstStyle/>
          <a:p>
            <a:pPr algn="l"/>
            <a:r>
              <a:rPr lang="en-GB" dirty="0" smtClean="0">
                <a:solidFill>
                  <a:srgbClr val="0070C0"/>
                </a:solidFill>
              </a:rPr>
              <a:t>Group 1 Premier Suite 	 	Dignity Do’s 8&amp;10</a:t>
            </a:r>
          </a:p>
          <a:p>
            <a:pPr algn="l"/>
            <a:r>
              <a:rPr lang="en-GB" dirty="0" smtClean="0">
                <a:solidFill>
                  <a:srgbClr val="0070C0"/>
                </a:solidFill>
              </a:rPr>
              <a:t>Group 2 </a:t>
            </a:r>
            <a:r>
              <a:rPr lang="en-GB" dirty="0" err="1" smtClean="0">
                <a:solidFill>
                  <a:srgbClr val="0070C0"/>
                </a:solidFill>
              </a:rPr>
              <a:t>Bracebridge</a:t>
            </a:r>
            <a:r>
              <a:rPr lang="en-GB" dirty="0" smtClean="0">
                <a:solidFill>
                  <a:srgbClr val="0070C0"/>
                </a:solidFill>
              </a:rPr>
              <a:t> Suite	Dignity Do’s 1&amp;7</a:t>
            </a:r>
          </a:p>
          <a:p>
            <a:pPr algn="l"/>
            <a:r>
              <a:rPr lang="en-GB" dirty="0" smtClean="0">
                <a:solidFill>
                  <a:srgbClr val="0070C0"/>
                </a:solidFill>
              </a:rPr>
              <a:t>Group 3 </a:t>
            </a:r>
            <a:r>
              <a:rPr lang="en-GB" dirty="0" err="1" smtClean="0">
                <a:solidFill>
                  <a:srgbClr val="0070C0"/>
                </a:solidFill>
              </a:rPr>
              <a:t>Bracebridge</a:t>
            </a:r>
            <a:r>
              <a:rPr lang="en-GB" dirty="0" smtClean="0">
                <a:solidFill>
                  <a:srgbClr val="0070C0"/>
                </a:solidFill>
              </a:rPr>
              <a:t> Suite 	Dignity Do’s 2&amp;9</a:t>
            </a:r>
          </a:p>
          <a:p>
            <a:pPr algn="l"/>
            <a:r>
              <a:rPr lang="en-GB" dirty="0" smtClean="0">
                <a:solidFill>
                  <a:srgbClr val="0070C0"/>
                </a:solidFill>
              </a:rPr>
              <a:t>Group 4 </a:t>
            </a:r>
            <a:r>
              <a:rPr lang="en-GB" dirty="0" err="1" smtClean="0">
                <a:solidFill>
                  <a:srgbClr val="0070C0"/>
                </a:solidFill>
              </a:rPr>
              <a:t>Bracebridge</a:t>
            </a:r>
            <a:r>
              <a:rPr lang="en-GB" dirty="0" smtClean="0">
                <a:solidFill>
                  <a:srgbClr val="0070C0"/>
                </a:solidFill>
              </a:rPr>
              <a:t> Suite 	Dignity Do’s 3&amp;5</a:t>
            </a:r>
            <a:endParaRPr lang="en-GB" dirty="0">
              <a:solidFill>
                <a:srgbClr val="0070C0"/>
              </a:solidFill>
            </a:endParaRPr>
          </a:p>
        </p:txBody>
      </p:sp>
      <p:pic>
        <p:nvPicPr>
          <p:cNvPr id="6" name="Picture 5"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txBox="1">
            <a:spLocks noGrp="1" noChangeArrowheads="1"/>
          </p:cNvSpPr>
          <p:nvPr/>
        </p:nvSpPr>
        <p:spPr bwMode="auto">
          <a:xfrm>
            <a:off x="6821488" y="6248400"/>
            <a:ext cx="1905000" cy="457200"/>
          </a:xfrm>
          <a:prstGeom prst="rect">
            <a:avLst/>
          </a:prstGeom>
          <a:noFill/>
          <a:ln w="9525">
            <a:noFill/>
            <a:miter lim="800000"/>
            <a:headEnd/>
            <a:tailEnd/>
          </a:ln>
        </p:spPr>
        <p:txBody>
          <a:bodyPr lIns="0" tIns="0" rIns="0" bIns="0" anchor="b"/>
          <a:lstStyle/>
          <a:p>
            <a:pPr algn="r"/>
            <a:fld id="{A941C621-B27A-468B-9EB4-191BF080C3BB}" type="slidenum">
              <a:rPr lang="en-US" altLang="en-US" sz="900">
                <a:solidFill>
                  <a:srgbClr val="5F2861"/>
                </a:solidFill>
                <a:ea typeface="ＭＳ Ｐゴシック" pitchFamily="34" charset="-128"/>
              </a:rPr>
              <a:pPr algn="r"/>
              <a:t>40</a:t>
            </a:fld>
            <a:endParaRPr lang="en-US" altLang="en-US" sz="1400">
              <a:solidFill>
                <a:srgbClr val="6D2E69"/>
              </a:solidFill>
              <a:ea typeface="ＭＳ Ｐゴシック" pitchFamily="34" charset="-128"/>
            </a:endParaRPr>
          </a:p>
        </p:txBody>
      </p:sp>
      <p:sp>
        <p:nvSpPr>
          <p:cNvPr id="3075" name="AutoShape 3"/>
          <p:cNvSpPr>
            <a:spLocks noChangeArrowheads="1"/>
          </p:cNvSpPr>
          <p:nvPr/>
        </p:nvSpPr>
        <p:spPr bwMode="auto">
          <a:xfrm flipV="1">
            <a:off x="466725" y="1557338"/>
            <a:ext cx="8277225" cy="4822825"/>
          </a:xfrm>
          <a:prstGeom prst="roundRect">
            <a:avLst>
              <a:gd name="adj" fmla="val 1676"/>
            </a:avLst>
          </a:prstGeom>
          <a:solidFill>
            <a:srgbClr val="5F2861"/>
          </a:solidFill>
          <a:ln w="9525">
            <a:noFill/>
            <a:round/>
            <a:headEnd/>
            <a:tailEnd/>
          </a:ln>
        </p:spPr>
        <p:txBody>
          <a:bodyPr rot="10800000" wrap="none" anchor="ctr"/>
          <a:lstStyle/>
          <a:p>
            <a:endParaRPr lang="en-GB" altLang="en-US"/>
          </a:p>
        </p:txBody>
      </p:sp>
      <p:sp>
        <p:nvSpPr>
          <p:cNvPr id="3076" name="Text Box 4"/>
          <p:cNvSpPr txBox="1">
            <a:spLocks noChangeArrowheads="1"/>
          </p:cNvSpPr>
          <p:nvPr/>
        </p:nvSpPr>
        <p:spPr bwMode="auto">
          <a:xfrm>
            <a:off x="601663" y="1717675"/>
            <a:ext cx="3489325" cy="3386138"/>
          </a:xfrm>
          <a:prstGeom prst="rect">
            <a:avLst/>
          </a:prstGeom>
          <a:noFill/>
          <a:ln w="9525">
            <a:noFill/>
            <a:miter lim="800000"/>
            <a:headEnd/>
            <a:tailEnd/>
          </a:ln>
        </p:spPr>
        <p:txBody>
          <a:bodyPr lIns="0" tIns="0" rIns="0" bIns="0">
            <a:spAutoFit/>
          </a:bodyPr>
          <a:lstStyle/>
          <a:p>
            <a:r>
              <a:rPr lang="en-GB" altLang="en-US" sz="3600">
                <a:solidFill>
                  <a:schemeClr val="bg1"/>
                </a:solidFill>
              </a:rPr>
              <a:t>National Dignity Conference</a:t>
            </a:r>
          </a:p>
          <a:p>
            <a:endParaRPr lang="en-GB" altLang="en-US" sz="3600">
              <a:solidFill>
                <a:schemeClr val="bg1"/>
              </a:solidFill>
            </a:endParaRPr>
          </a:p>
          <a:p>
            <a:r>
              <a:rPr lang="en-GB" altLang="en-US" sz="3600">
                <a:solidFill>
                  <a:schemeClr val="bg1"/>
                </a:solidFill>
              </a:rPr>
              <a:t>CQC new approach</a:t>
            </a:r>
          </a:p>
          <a:p>
            <a:endParaRPr lang="en-GB" altLang="en-US" sz="4000">
              <a:solidFill>
                <a:schemeClr val="bg1"/>
              </a:solidFill>
            </a:endParaRPr>
          </a:p>
        </p:txBody>
      </p:sp>
      <p:pic>
        <p:nvPicPr>
          <p:cNvPr id="3077" name="Picture 20" descr="CQC_Strategy_2013_Final_10_high"/>
          <p:cNvPicPr>
            <a:picLocks noChangeAspect="1" noChangeArrowheads="1"/>
          </p:cNvPicPr>
          <p:nvPr/>
        </p:nvPicPr>
        <p:blipFill>
          <a:blip r:embed="rId3" cstate="print"/>
          <a:srcRect l="6691" t="51222" r="8272" b="6128"/>
          <a:stretch>
            <a:fillRect/>
          </a:stretch>
        </p:blipFill>
        <p:spPr bwMode="auto">
          <a:xfrm>
            <a:off x="4090988" y="1700213"/>
            <a:ext cx="4514850" cy="3097212"/>
          </a:xfrm>
          <a:prstGeom prst="rect">
            <a:avLst/>
          </a:prstGeom>
          <a:noFill/>
          <a:ln w="9525">
            <a:noFill/>
            <a:miter lim="800000"/>
            <a:headEnd/>
            <a:tailEnd/>
          </a:ln>
        </p:spPr>
      </p:pic>
      <p:sp>
        <p:nvSpPr>
          <p:cNvPr id="3078" name="TextBox 1"/>
          <p:cNvSpPr txBox="1">
            <a:spLocks noChangeArrowheads="1"/>
          </p:cNvSpPr>
          <p:nvPr/>
        </p:nvSpPr>
        <p:spPr bwMode="auto">
          <a:xfrm>
            <a:off x="576263" y="5056188"/>
            <a:ext cx="7345362" cy="1446212"/>
          </a:xfrm>
          <a:prstGeom prst="rect">
            <a:avLst/>
          </a:prstGeom>
          <a:noFill/>
          <a:ln w="9525">
            <a:noFill/>
            <a:miter lim="800000"/>
            <a:headEnd/>
            <a:tailEnd/>
          </a:ln>
        </p:spPr>
        <p:txBody>
          <a:bodyPr>
            <a:spAutoFit/>
          </a:bodyPr>
          <a:lstStyle/>
          <a:p>
            <a:r>
              <a:rPr lang="en-GB" altLang="en-US" sz="3200">
                <a:solidFill>
                  <a:schemeClr val="bg1"/>
                </a:solidFill>
              </a:rPr>
              <a:t>Sue Howard </a:t>
            </a:r>
          </a:p>
          <a:p>
            <a:r>
              <a:rPr lang="en-GB" altLang="en-US" sz="2800">
                <a:solidFill>
                  <a:schemeClr val="bg1"/>
                </a:solidFill>
              </a:rPr>
              <a:t>14 October 2014</a:t>
            </a:r>
          </a:p>
          <a:p>
            <a:endParaRPr lang="en-GB" altLang="en-US" sz="280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3"/>
          <p:cNvSpPr>
            <a:spLocks noChangeArrowheads="1"/>
          </p:cNvSpPr>
          <p:nvPr/>
        </p:nvSpPr>
        <p:spPr bwMode="auto">
          <a:xfrm flipV="1">
            <a:off x="449263" y="1557338"/>
            <a:ext cx="8277225" cy="4822825"/>
          </a:xfrm>
          <a:prstGeom prst="roundRect">
            <a:avLst>
              <a:gd name="adj" fmla="val 2167"/>
            </a:avLst>
          </a:prstGeom>
          <a:solidFill>
            <a:srgbClr val="EFBBC3"/>
          </a:solidFill>
          <a:ln w="9525">
            <a:noFill/>
            <a:round/>
            <a:headEnd/>
            <a:tailEnd/>
          </a:ln>
        </p:spPr>
        <p:txBody>
          <a:bodyPr rot="10800000" wrap="none" anchor="ctr"/>
          <a:lstStyle/>
          <a:p>
            <a:endParaRPr lang="en-GB" altLang="en-US"/>
          </a:p>
        </p:txBody>
      </p:sp>
      <p:pic>
        <p:nvPicPr>
          <p:cNvPr id="4106" name="Picture 10"/>
          <p:cNvPicPr>
            <a:picLocks noChangeAspect="1" noChangeArrowheads="1"/>
          </p:cNvPicPr>
          <p:nvPr/>
        </p:nvPicPr>
        <p:blipFill>
          <a:blip r:embed="rId3" cstate="print"/>
          <a:srcRect/>
          <a:stretch>
            <a:fillRect/>
          </a:stretch>
        </p:blipFill>
        <p:spPr bwMode="auto">
          <a:xfrm rot="21078328">
            <a:off x="6154738" y="3567113"/>
            <a:ext cx="1987550" cy="2811462"/>
          </a:xfrm>
          <a:prstGeom prst="rect">
            <a:avLst/>
          </a:prstGeom>
          <a:noFill/>
          <a:ln>
            <a:noFill/>
          </a:ln>
          <a:effectLst>
            <a:outerShdw blurRad="50800" dist="50800" dir="5400000" algn="ctr" rotWithShape="0">
              <a:schemeClr val="tx1"/>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100" name="Rectangle 5"/>
          <p:cNvSpPr txBox="1">
            <a:spLocks noGrp="1" noChangeArrowheads="1"/>
          </p:cNvSpPr>
          <p:nvPr/>
        </p:nvSpPr>
        <p:spPr bwMode="auto">
          <a:xfrm>
            <a:off x="6821488" y="6248400"/>
            <a:ext cx="1905000" cy="457200"/>
          </a:xfrm>
          <a:prstGeom prst="rect">
            <a:avLst/>
          </a:prstGeom>
          <a:noFill/>
          <a:ln w="9525">
            <a:noFill/>
            <a:miter lim="800000"/>
            <a:headEnd/>
            <a:tailEnd/>
          </a:ln>
        </p:spPr>
        <p:txBody>
          <a:bodyPr lIns="0" tIns="0" rIns="0" bIns="0" anchor="b"/>
          <a:lstStyle/>
          <a:p>
            <a:pPr algn="r"/>
            <a:fld id="{15B5B2B2-5609-4097-997D-8756C1FB0CB7}" type="slidenum">
              <a:rPr lang="en-US" altLang="en-US" sz="900">
                <a:solidFill>
                  <a:srgbClr val="5F2861"/>
                </a:solidFill>
                <a:ea typeface="ＭＳ Ｐゴシック" pitchFamily="34" charset="-128"/>
              </a:rPr>
              <a:pPr algn="r"/>
              <a:t>41</a:t>
            </a:fld>
            <a:endParaRPr lang="en-US" altLang="en-US" sz="1400">
              <a:solidFill>
                <a:srgbClr val="6D2E69"/>
              </a:solidFill>
              <a:ea typeface="ＭＳ Ｐゴシック" pitchFamily="34" charset="-128"/>
            </a:endParaRPr>
          </a:p>
        </p:txBody>
      </p:sp>
      <p:sp>
        <p:nvSpPr>
          <p:cNvPr id="4101" name="Rectangle 2"/>
          <p:cNvSpPr txBox="1">
            <a:spLocks noChangeArrowheads="1"/>
          </p:cNvSpPr>
          <p:nvPr/>
        </p:nvSpPr>
        <p:spPr bwMode="auto">
          <a:xfrm>
            <a:off x="546100" y="688975"/>
            <a:ext cx="5600700" cy="573088"/>
          </a:xfrm>
          <a:prstGeom prst="rect">
            <a:avLst/>
          </a:prstGeom>
          <a:noFill/>
          <a:ln w="9525">
            <a:noFill/>
            <a:miter lim="800000"/>
            <a:headEnd/>
            <a:tailEnd/>
          </a:ln>
        </p:spPr>
        <p:txBody>
          <a:bodyPr lIns="90000" tIns="46800" rIns="90000" bIns="46800"/>
          <a:lstStyle/>
          <a:p>
            <a:pPr>
              <a:lnSpc>
                <a:spcPct val="85000"/>
              </a:lnSpc>
            </a:pPr>
            <a:r>
              <a:rPr lang="en-GB" altLang="en-US" sz="2800">
                <a:solidFill>
                  <a:schemeClr val="bg1"/>
                </a:solidFill>
              </a:rPr>
              <a:t>Our purpose and role</a:t>
            </a:r>
            <a:endParaRPr lang="en-GB" altLang="en-US" sz="2800">
              <a:solidFill>
                <a:schemeClr val="bg1"/>
              </a:solidFill>
              <a:ea typeface="ＭＳ Ｐゴシック" pitchFamily="34" charset="-128"/>
            </a:endParaRPr>
          </a:p>
        </p:txBody>
      </p:sp>
      <p:sp>
        <p:nvSpPr>
          <p:cNvPr id="4102" name="Rectangle 3"/>
          <p:cNvSpPr txBox="1">
            <a:spLocks noChangeArrowheads="1"/>
          </p:cNvSpPr>
          <p:nvPr/>
        </p:nvSpPr>
        <p:spPr bwMode="auto">
          <a:xfrm>
            <a:off x="647700" y="1547813"/>
            <a:ext cx="5292725" cy="4543425"/>
          </a:xfrm>
          <a:prstGeom prst="rect">
            <a:avLst/>
          </a:prstGeom>
          <a:noFill/>
          <a:ln w="9525">
            <a:noFill/>
            <a:miter lim="800000"/>
            <a:headEnd/>
            <a:tailEnd/>
          </a:ln>
        </p:spPr>
        <p:txBody>
          <a:bodyPr lIns="0" tIns="0" rIns="0" bIns="0"/>
          <a:lstStyle/>
          <a:p>
            <a:pPr>
              <a:buSzPct val="100000"/>
            </a:pPr>
            <a:r>
              <a:rPr lang="en-GB" altLang="en-US" sz="2800" b="1">
                <a:solidFill>
                  <a:srgbClr val="6B2861"/>
                </a:solidFill>
              </a:rPr>
              <a:t>Our purpose</a:t>
            </a:r>
          </a:p>
          <a:p>
            <a:pPr>
              <a:spcAft>
                <a:spcPts val="1200"/>
              </a:spcAft>
              <a:buSzPct val="100000"/>
              <a:buFont typeface="Symbol" pitchFamily="18" charset="2"/>
              <a:buNone/>
            </a:pPr>
            <a:r>
              <a:rPr lang="en-GB" altLang="ja-JP" sz="2200"/>
              <a:t>We </a:t>
            </a:r>
            <a:r>
              <a:rPr lang="en-GB" altLang="en-US" sz="2200"/>
              <a:t>make sure health and social care services provide people with safe, effective, compassionate, high-quality care and we encourage care services to improve</a:t>
            </a:r>
            <a:endParaRPr lang="en-GB" altLang="ja-JP" sz="2200"/>
          </a:p>
          <a:p>
            <a:pPr>
              <a:lnSpc>
                <a:spcPts val="2200"/>
              </a:lnSpc>
              <a:spcBef>
                <a:spcPct val="50000"/>
              </a:spcBef>
              <a:buSzPct val="100000"/>
              <a:buFont typeface="Symbol" pitchFamily="18" charset="2"/>
              <a:buNone/>
            </a:pPr>
            <a:r>
              <a:rPr lang="en-GB" altLang="en-US" sz="2800" b="1">
                <a:solidFill>
                  <a:srgbClr val="6B2861"/>
                </a:solidFill>
              </a:rPr>
              <a:t>Our role</a:t>
            </a:r>
          </a:p>
          <a:p>
            <a:pPr>
              <a:spcAft>
                <a:spcPts val="2100"/>
              </a:spcAft>
              <a:buSzPct val="100000"/>
              <a:buFont typeface="Symbol" pitchFamily="18" charset="2"/>
              <a:buNone/>
            </a:pPr>
            <a:r>
              <a:rPr lang="en-GB" altLang="ja-JP" sz="2200"/>
              <a:t>We </a:t>
            </a:r>
            <a:r>
              <a:rPr lang="en-GB" altLang="en-US" sz="2200"/>
              <a:t>monitor, inspect and regulate services to make sure they meet fundamental standards of quality and safety and we publish what we find, including performance ratings to help people choose care</a:t>
            </a:r>
            <a:endParaRPr lang="en-GB" altLang="ja-JP" sz="2200"/>
          </a:p>
        </p:txBody>
      </p:sp>
      <p:pic>
        <p:nvPicPr>
          <p:cNvPr id="4103" name="Picture 8"/>
          <p:cNvPicPr>
            <a:picLocks noChangeAspect="1" noChangeArrowheads="1"/>
          </p:cNvPicPr>
          <p:nvPr/>
        </p:nvPicPr>
        <p:blipFill>
          <a:blip r:embed="rId4" cstate="print"/>
          <a:srcRect/>
          <a:stretch>
            <a:fillRect/>
          </a:stretch>
        </p:blipFill>
        <p:spPr bwMode="auto">
          <a:xfrm rot="840000">
            <a:off x="6194425" y="1963738"/>
            <a:ext cx="1865313" cy="2647950"/>
          </a:xfrm>
          <a:prstGeom prst="rect">
            <a:avLst/>
          </a:prstGeom>
          <a:noFill/>
          <a:ln w="9525">
            <a:solidFill>
              <a:schemeClr val="bg1"/>
            </a:solidFill>
            <a:miter lim="800000"/>
            <a:headEnd/>
            <a:tailEnd/>
          </a:ln>
        </p:spPr>
      </p:pic>
      <p:sp>
        <p:nvSpPr>
          <p:cNvPr id="4104" name="Slide Number Placeholder 1"/>
          <p:cNvSpPr>
            <a:spLocks noGrp="1"/>
          </p:cNvSpPr>
          <p:nvPr>
            <p:ph type="sldNum" sz="quarter" idx="10"/>
          </p:nvPr>
        </p:nvSpPr>
        <p:spPr>
          <a:noFill/>
        </p:spPr>
        <p:txBody>
          <a:bodyPr/>
          <a:lstStyle/>
          <a:p>
            <a:fld id="{3FC5FA5E-FB80-4370-884D-0471FC1C9BED}" type="slidenum">
              <a:rPr lang="en-US" altLang="en-US" smtClean="0">
                <a:latin typeface="Arial" charset="0"/>
              </a:rPr>
              <a:pPr/>
              <a:t>41</a:t>
            </a:fld>
            <a:endParaRPr lang="en-US" altLang="en-US" sz="1400" smtClean="0">
              <a:solidFill>
                <a:srgbClr val="6D2E69"/>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3"/>
          <p:cNvSpPr>
            <a:spLocks noChangeArrowheads="1"/>
          </p:cNvSpPr>
          <p:nvPr/>
        </p:nvSpPr>
        <p:spPr bwMode="auto">
          <a:xfrm flipV="1">
            <a:off x="449263" y="1511300"/>
            <a:ext cx="8277225" cy="4868863"/>
          </a:xfrm>
          <a:prstGeom prst="roundRect">
            <a:avLst>
              <a:gd name="adj" fmla="val 2167"/>
            </a:avLst>
          </a:prstGeom>
          <a:solidFill>
            <a:srgbClr val="EFBBC3"/>
          </a:solidFill>
          <a:ln w="9525">
            <a:noFill/>
            <a:round/>
            <a:headEnd/>
            <a:tailEnd/>
          </a:ln>
        </p:spPr>
        <p:txBody>
          <a:bodyPr rot="10800000" wrap="none" anchor="ctr"/>
          <a:lstStyle/>
          <a:p>
            <a:endParaRPr lang="en-GB" altLang="en-US"/>
          </a:p>
        </p:txBody>
      </p:sp>
      <p:sp>
        <p:nvSpPr>
          <p:cNvPr id="5123" name="Rectangle 12"/>
          <p:cNvSpPr>
            <a:spLocks noChangeArrowheads="1"/>
          </p:cNvSpPr>
          <p:nvPr/>
        </p:nvSpPr>
        <p:spPr bwMode="auto">
          <a:xfrm>
            <a:off x="2195513" y="5949950"/>
            <a:ext cx="4608512" cy="431800"/>
          </a:xfrm>
          <a:prstGeom prst="rect">
            <a:avLst/>
          </a:prstGeom>
          <a:solidFill>
            <a:srgbClr val="EFBBC3"/>
          </a:solidFill>
          <a:ln w="9525" algn="ctr">
            <a:solidFill>
              <a:schemeClr val="tx1"/>
            </a:solidFill>
            <a:round/>
            <a:headEnd/>
            <a:tailEnd/>
          </a:ln>
        </p:spPr>
        <p:txBody>
          <a:bodyPr/>
          <a:lstStyle/>
          <a:p>
            <a:endParaRPr lang="en-GB" altLang="en-US"/>
          </a:p>
        </p:txBody>
      </p:sp>
      <p:sp>
        <p:nvSpPr>
          <p:cNvPr id="5124" name="Slide Number Placeholder 3"/>
          <p:cNvSpPr>
            <a:spLocks noGrp="1"/>
          </p:cNvSpPr>
          <p:nvPr>
            <p:ph type="sldNum" sz="quarter" idx="10"/>
          </p:nvPr>
        </p:nvSpPr>
        <p:spPr>
          <a:noFill/>
        </p:spPr>
        <p:txBody>
          <a:bodyPr/>
          <a:lstStyle/>
          <a:p>
            <a:fld id="{1E886E4A-DF60-4317-A412-AD3C960A9688}" type="slidenum">
              <a:rPr lang="en-US" altLang="en-US" smtClean="0">
                <a:latin typeface="Arial" charset="0"/>
              </a:rPr>
              <a:pPr/>
              <a:t>42</a:t>
            </a:fld>
            <a:endParaRPr lang="en-US" altLang="en-US" sz="1400" smtClean="0">
              <a:solidFill>
                <a:srgbClr val="6D2E69"/>
              </a:solidFill>
              <a:latin typeface="Arial" charset="0"/>
            </a:endParaRPr>
          </a:p>
        </p:txBody>
      </p:sp>
      <p:sp>
        <p:nvSpPr>
          <p:cNvPr id="5125" name="Rectangle 2"/>
          <p:cNvSpPr>
            <a:spLocks noGrp="1" noChangeArrowheads="1"/>
          </p:cNvSpPr>
          <p:nvPr>
            <p:ph type="title"/>
          </p:nvPr>
        </p:nvSpPr>
        <p:spPr>
          <a:xfrm>
            <a:off x="539750" y="485775"/>
            <a:ext cx="5832475" cy="906463"/>
          </a:xfrm>
        </p:spPr>
        <p:txBody>
          <a:bodyPr/>
          <a:lstStyle/>
          <a:p>
            <a:pPr eaLnBrk="1" hangingPunct="1"/>
            <a:r>
              <a:rPr lang="en-GB" altLang="en-US" sz="2800" smtClean="0"/>
              <a:t>The Mum Test</a:t>
            </a:r>
          </a:p>
        </p:txBody>
      </p:sp>
      <p:sp>
        <p:nvSpPr>
          <p:cNvPr id="15365" name="Rectangle 3"/>
          <p:cNvSpPr>
            <a:spLocks noGrp="1" noChangeArrowheads="1"/>
          </p:cNvSpPr>
          <p:nvPr>
            <p:ph type="body" idx="1"/>
          </p:nvPr>
        </p:nvSpPr>
        <p:spPr>
          <a:xfrm>
            <a:off x="684213" y="1773238"/>
            <a:ext cx="7737475" cy="4679950"/>
          </a:xfrm>
        </p:spPr>
        <p:txBody>
          <a:bodyPr/>
          <a:lstStyle/>
          <a:p>
            <a:pPr marL="0" indent="0" algn="ctr" eaLnBrk="1" hangingPunct="1">
              <a:defRPr/>
            </a:pPr>
            <a:endParaRPr lang="en-GB" sz="2400" b="1" i="1" dirty="0" smtClean="0">
              <a:ea typeface="MS PGothic" pitchFamily="34" charset="-128"/>
            </a:endParaRPr>
          </a:p>
          <a:p>
            <a:pPr marL="0" indent="0" algn="ctr" eaLnBrk="1" hangingPunct="1">
              <a:defRPr/>
            </a:pPr>
            <a:endParaRPr lang="en-GB" sz="2400" b="1" i="1" dirty="0" smtClean="0">
              <a:ea typeface="MS PGothic" pitchFamily="34" charset="-128"/>
            </a:endParaRPr>
          </a:p>
          <a:p>
            <a:pPr marL="0" indent="0" algn="ctr" eaLnBrk="1" hangingPunct="1">
              <a:defRPr/>
            </a:pPr>
            <a:endParaRPr lang="en-GB" sz="2400" b="1" i="1" dirty="0" smtClean="0">
              <a:ea typeface="MS PGothic" pitchFamily="34" charset="-128"/>
            </a:endParaRPr>
          </a:p>
          <a:p>
            <a:pPr marL="0" indent="0" algn="ctr" eaLnBrk="1" hangingPunct="1">
              <a:defRPr/>
            </a:pPr>
            <a:endParaRPr lang="en-GB" sz="2400" b="1" i="1" dirty="0" smtClean="0">
              <a:ea typeface="MS PGothic" pitchFamily="34" charset="-128"/>
            </a:endParaRPr>
          </a:p>
          <a:p>
            <a:pPr marL="0" indent="0" algn="ctr" eaLnBrk="1" hangingPunct="1">
              <a:defRPr/>
            </a:pPr>
            <a:endParaRPr lang="en-GB" sz="2400" b="1" i="1" dirty="0" smtClean="0">
              <a:ea typeface="MS PGothic" pitchFamily="34" charset="-128"/>
            </a:endParaRPr>
          </a:p>
          <a:p>
            <a:pPr marL="0" indent="0" algn="ctr" eaLnBrk="1" hangingPunct="1">
              <a:defRPr/>
            </a:pPr>
            <a:endParaRPr lang="en-GB" sz="2400" b="1" i="1" dirty="0" smtClean="0">
              <a:ea typeface="MS PGothic" pitchFamily="34" charset="-128"/>
            </a:endParaRPr>
          </a:p>
          <a:p>
            <a:pPr marL="0" indent="0" algn="ctr" eaLnBrk="1" hangingPunct="1">
              <a:defRPr/>
            </a:pPr>
            <a:endParaRPr lang="en-GB" sz="1600" b="1" i="1" dirty="0" smtClean="0">
              <a:ea typeface="MS PGothic" pitchFamily="34" charset="-128"/>
            </a:endParaRPr>
          </a:p>
          <a:p>
            <a:pPr marL="0" indent="0" algn="ctr" eaLnBrk="1" hangingPunct="1">
              <a:defRPr/>
            </a:pPr>
            <a:endParaRPr lang="en-GB" sz="1600" b="1" i="1" dirty="0" smtClean="0">
              <a:ea typeface="MS PGothic" pitchFamily="34" charset="-128"/>
            </a:endParaRPr>
          </a:p>
          <a:p>
            <a:pPr marL="0" indent="0" algn="ctr" eaLnBrk="1" hangingPunct="1">
              <a:defRPr/>
            </a:pPr>
            <a:endParaRPr lang="en-GB" sz="1050" b="1" i="1" dirty="0" smtClean="0">
              <a:ea typeface="MS PGothic" pitchFamily="34" charset="-128"/>
            </a:endParaRPr>
          </a:p>
          <a:p>
            <a:pPr marL="0" indent="0" algn="ctr" eaLnBrk="1" hangingPunct="1">
              <a:defRPr/>
            </a:pPr>
            <a:r>
              <a:rPr lang="en-GB" sz="2400" b="1" i="1" dirty="0" smtClean="0">
                <a:ea typeface="MS PGothic" pitchFamily="34" charset="-128"/>
              </a:rPr>
              <a:t>Is it good enough for my Mum?</a:t>
            </a:r>
          </a:p>
        </p:txBody>
      </p:sp>
      <p:grpSp>
        <p:nvGrpSpPr>
          <p:cNvPr id="2" name="Group 11"/>
          <p:cNvGrpSpPr>
            <a:grpSpLocks/>
          </p:cNvGrpSpPr>
          <p:nvPr/>
        </p:nvGrpSpPr>
        <p:grpSpPr bwMode="auto">
          <a:xfrm>
            <a:off x="315913" y="1628775"/>
            <a:ext cx="8504237" cy="4176713"/>
            <a:chOff x="179512" y="1484784"/>
            <a:chExt cx="8505328" cy="4176464"/>
          </a:xfrm>
        </p:grpSpPr>
        <p:pic>
          <p:nvPicPr>
            <p:cNvPr id="5130" name="Picture 3"/>
            <p:cNvPicPr>
              <a:picLocks noChangeAspect="1" noChangeArrowheads="1"/>
            </p:cNvPicPr>
            <p:nvPr/>
          </p:nvPicPr>
          <p:blipFill>
            <a:blip r:embed="rId3" cstate="print"/>
            <a:srcRect/>
            <a:stretch>
              <a:fillRect/>
            </a:stretch>
          </p:blipFill>
          <p:spPr bwMode="auto">
            <a:xfrm>
              <a:off x="2627784" y="2852960"/>
              <a:ext cx="3824288" cy="2808288"/>
            </a:xfrm>
            <a:prstGeom prst="rect">
              <a:avLst/>
            </a:prstGeom>
            <a:noFill/>
            <a:ln w="9525">
              <a:noFill/>
              <a:miter lim="800000"/>
              <a:headEnd/>
              <a:tailEnd/>
            </a:ln>
          </p:spPr>
        </p:pic>
        <p:sp>
          <p:nvSpPr>
            <p:cNvPr id="7" name="Oval Callout 6"/>
            <p:cNvSpPr/>
            <p:nvPr/>
          </p:nvSpPr>
          <p:spPr bwMode="auto">
            <a:xfrm>
              <a:off x="6876446" y="2276900"/>
              <a:ext cx="1727422" cy="936569"/>
            </a:xfrm>
            <a:prstGeom prst="wedgeEllipseCallout">
              <a:avLst>
                <a:gd name="adj1" fmla="val -35530"/>
                <a:gd name="adj2" fmla="val 86016"/>
              </a:avLst>
            </a:prstGeom>
            <a:solidFill>
              <a:schemeClr val="accent5">
                <a:lumMod val="90000"/>
              </a:schemeClr>
            </a:solidFill>
            <a:ln w="25400" cap="flat" cmpd="sng" algn="ctr">
              <a:solidFill>
                <a:schemeClr val="tx1"/>
              </a:solidFill>
              <a:prstDash val="solid"/>
              <a:round/>
              <a:headEnd type="none" w="med" len="med"/>
              <a:tailEnd type="none" w="med" len="med"/>
            </a:ln>
            <a:effectLst/>
          </p:spPr>
          <p:txBody>
            <a:bodyPr anchor="ctr"/>
            <a:lstStyle/>
            <a:p>
              <a:pPr algn="ctr">
                <a:defRPr/>
              </a:pPr>
              <a:r>
                <a:rPr lang="en-GB" b="1" dirty="0">
                  <a:latin typeface="Arial" pitchFamily="1" charset="0"/>
                  <a:ea typeface="ヒラギノ角ゴ Pro W3" pitchFamily="1" charset="-128"/>
                  <a:cs typeface="ヒラギノ角ゴ Pro W3" pitchFamily="1" charset="-128"/>
                </a:rPr>
                <a:t>Is it safe?</a:t>
              </a:r>
            </a:p>
          </p:txBody>
        </p:sp>
        <p:sp>
          <p:nvSpPr>
            <p:cNvPr id="5132" name="Oval Callout 7"/>
            <p:cNvSpPr>
              <a:spLocks noChangeArrowheads="1"/>
            </p:cNvSpPr>
            <p:nvPr/>
          </p:nvSpPr>
          <p:spPr bwMode="auto">
            <a:xfrm>
              <a:off x="6804248" y="4005064"/>
              <a:ext cx="1880592" cy="864096"/>
            </a:xfrm>
            <a:prstGeom prst="wedgeEllipseCallout">
              <a:avLst>
                <a:gd name="adj1" fmla="val -46199"/>
                <a:gd name="adj2" fmla="val 87486"/>
              </a:avLst>
            </a:prstGeom>
            <a:solidFill>
              <a:srgbClr val="672861">
                <a:alpha val="32156"/>
              </a:srgbClr>
            </a:solidFill>
            <a:ln w="9525" algn="ctr">
              <a:solidFill>
                <a:schemeClr val="tx1"/>
              </a:solidFill>
              <a:prstDash val="dash"/>
              <a:round/>
              <a:headEnd/>
              <a:tailEnd/>
            </a:ln>
          </p:spPr>
          <p:txBody>
            <a:bodyPr anchor="ctr"/>
            <a:lstStyle/>
            <a:p>
              <a:pPr algn="ctr"/>
              <a:r>
                <a:rPr lang="en-GB" altLang="en-US" b="1"/>
                <a:t>Is it caring?</a:t>
              </a:r>
            </a:p>
          </p:txBody>
        </p:sp>
        <p:sp>
          <p:nvSpPr>
            <p:cNvPr id="9" name="Oval Callout 8"/>
            <p:cNvSpPr/>
            <p:nvPr/>
          </p:nvSpPr>
          <p:spPr bwMode="auto">
            <a:xfrm>
              <a:off x="179512" y="1989579"/>
              <a:ext cx="2287880" cy="1150869"/>
            </a:xfrm>
            <a:prstGeom prst="wedgeEllipseCallout">
              <a:avLst>
                <a:gd name="adj1" fmla="val 45992"/>
                <a:gd name="adj2" fmla="val 72158"/>
              </a:avLst>
            </a:prstGeom>
            <a:solidFill>
              <a:schemeClr val="accent5">
                <a:lumMod val="90000"/>
              </a:schemeClr>
            </a:solidFill>
            <a:ln w="25400" cap="flat" cmpd="sng" algn="ctr">
              <a:solidFill>
                <a:schemeClr val="tx1"/>
              </a:solidFill>
              <a:prstDash val="solid"/>
              <a:round/>
              <a:headEnd type="none" w="med" len="med"/>
              <a:tailEnd type="none" w="med" len="med"/>
            </a:ln>
            <a:effectLst/>
          </p:spPr>
          <p:txBody>
            <a:bodyPr anchor="ctr"/>
            <a:lstStyle/>
            <a:p>
              <a:pPr algn="ctr">
                <a:defRPr/>
              </a:pPr>
              <a:r>
                <a:rPr lang="en-GB" b="1" dirty="0">
                  <a:latin typeface="Arial" pitchFamily="1" charset="0"/>
                  <a:ea typeface="ヒラギノ角ゴ Pro W3" pitchFamily="1" charset="-128"/>
                  <a:cs typeface="ヒラギノ角ゴ Pro W3" pitchFamily="1" charset="-128"/>
                </a:rPr>
                <a:t>Is it</a:t>
              </a:r>
              <a:endParaRPr lang="en-GB" b="1" i="1" dirty="0"/>
            </a:p>
            <a:p>
              <a:pPr algn="ctr">
                <a:defRPr/>
              </a:pPr>
              <a:r>
                <a:rPr lang="en-GB" b="1" dirty="0">
                  <a:latin typeface="Arial" pitchFamily="1" charset="0"/>
                  <a:ea typeface="ヒラギノ角ゴ Pro W3" pitchFamily="1" charset="-128"/>
                  <a:cs typeface="ヒラギノ角ゴ Pro W3" pitchFamily="1" charset="-128"/>
                </a:rPr>
                <a:t>effective?</a:t>
              </a:r>
            </a:p>
          </p:txBody>
        </p:sp>
        <p:sp>
          <p:nvSpPr>
            <p:cNvPr id="5134" name="Oval Callout 9"/>
            <p:cNvSpPr>
              <a:spLocks noChangeArrowheads="1"/>
            </p:cNvSpPr>
            <p:nvPr/>
          </p:nvSpPr>
          <p:spPr bwMode="auto">
            <a:xfrm>
              <a:off x="2483768" y="1484784"/>
              <a:ext cx="3960440" cy="936104"/>
            </a:xfrm>
            <a:prstGeom prst="wedgeEllipseCallout">
              <a:avLst>
                <a:gd name="adj1" fmla="val 477"/>
                <a:gd name="adj2" fmla="val 74259"/>
              </a:avLst>
            </a:prstGeom>
            <a:solidFill>
              <a:srgbClr val="6C276A">
                <a:alpha val="32156"/>
              </a:srgbClr>
            </a:solidFill>
            <a:ln w="9525" algn="ctr">
              <a:solidFill>
                <a:schemeClr val="tx1"/>
              </a:solidFill>
              <a:prstDash val="dash"/>
              <a:round/>
              <a:headEnd/>
              <a:tailEnd/>
            </a:ln>
          </p:spPr>
          <p:txBody>
            <a:bodyPr anchor="ctr"/>
            <a:lstStyle/>
            <a:p>
              <a:pPr algn="ctr"/>
              <a:r>
                <a:rPr lang="en-GB" altLang="en-US" b="1"/>
                <a:t>Is it responsive to people’s needs?</a:t>
              </a:r>
            </a:p>
          </p:txBody>
        </p:sp>
        <p:sp>
          <p:nvSpPr>
            <p:cNvPr id="5135" name="Oval Callout 10"/>
            <p:cNvSpPr>
              <a:spLocks noChangeArrowheads="1"/>
            </p:cNvSpPr>
            <p:nvPr/>
          </p:nvSpPr>
          <p:spPr bwMode="auto">
            <a:xfrm>
              <a:off x="179512" y="3789040"/>
              <a:ext cx="2216472" cy="1008112"/>
            </a:xfrm>
            <a:prstGeom prst="wedgeEllipseCallout">
              <a:avLst>
                <a:gd name="adj1" fmla="val 45991"/>
                <a:gd name="adj2" fmla="val 72157"/>
              </a:avLst>
            </a:prstGeom>
            <a:solidFill>
              <a:srgbClr val="672861">
                <a:alpha val="32156"/>
              </a:srgbClr>
            </a:solidFill>
            <a:ln w="9525" algn="ctr">
              <a:solidFill>
                <a:schemeClr val="tx1"/>
              </a:solidFill>
              <a:prstDash val="dash"/>
              <a:round/>
              <a:headEnd/>
              <a:tailEnd/>
            </a:ln>
          </p:spPr>
          <p:txBody>
            <a:bodyPr anchor="ctr"/>
            <a:lstStyle/>
            <a:p>
              <a:pPr algn="ctr"/>
              <a:r>
                <a:rPr lang="en-GB" altLang="en-US" b="1"/>
                <a:t>Is it</a:t>
              </a:r>
              <a:endParaRPr lang="en-GB" altLang="en-US" b="1" i="1"/>
            </a:p>
            <a:p>
              <a:pPr algn="ctr"/>
              <a:r>
                <a:rPr lang="en-GB" altLang="en-US" b="1"/>
                <a:t>well-led?</a:t>
              </a:r>
            </a:p>
          </p:txBody>
        </p:sp>
      </p:grpSp>
      <p:sp>
        <p:nvSpPr>
          <p:cNvPr id="14" name="Explosion 2 13"/>
          <p:cNvSpPr/>
          <p:nvPr/>
        </p:nvSpPr>
        <p:spPr bwMode="auto">
          <a:xfrm>
            <a:off x="5075238" y="5373688"/>
            <a:ext cx="3457575" cy="1368425"/>
          </a:xfrm>
          <a:prstGeom prst="irregularSeal2">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r>
              <a:rPr lang="en-GB" b="1" dirty="0">
                <a:solidFill>
                  <a:schemeClr val="accent3"/>
                </a:solidFill>
                <a:latin typeface="Arial" pitchFamily="1" charset="0"/>
                <a:ea typeface="ヒラギノ角ゴ Pro W3" pitchFamily="1" charset="-128"/>
                <a:cs typeface="ヒラギノ角ゴ Pro W3" pitchFamily="1" charset="-128"/>
              </a:rPr>
              <a:t>Andrea’s Mum!</a:t>
            </a:r>
          </a:p>
        </p:txBody>
      </p:sp>
      <p:sp>
        <p:nvSpPr>
          <p:cNvPr id="15" name="Explosion 2 14"/>
          <p:cNvSpPr/>
          <p:nvPr/>
        </p:nvSpPr>
        <p:spPr bwMode="auto">
          <a:xfrm>
            <a:off x="4600575" y="4594225"/>
            <a:ext cx="4679950" cy="3024188"/>
          </a:xfrm>
          <a:prstGeom prst="irregularSeal2">
            <a:avLst/>
          </a:prstGeom>
          <a:solidFill>
            <a:srgbClr val="6C276A"/>
          </a:solidFill>
          <a:ln w="9525" cap="flat" cmpd="sng" algn="ctr">
            <a:solidFill>
              <a:schemeClr val="tx1"/>
            </a:solidFill>
            <a:prstDash val="solid"/>
            <a:round/>
            <a:headEnd type="none" w="med" len="med"/>
            <a:tailEnd type="none" w="med" len="med"/>
          </a:ln>
          <a:effectLst/>
        </p:spPr>
        <p:txBody>
          <a:bodyPr/>
          <a:lstStyle/>
          <a:p>
            <a:pPr>
              <a:defRPr/>
            </a:pPr>
            <a:r>
              <a:rPr lang="en-GB" sz="2000" b="1" dirty="0">
                <a:solidFill>
                  <a:schemeClr val="accent3"/>
                </a:solidFill>
                <a:latin typeface="Arial" pitchFamily="1" charset="0"/>
                <a:ea typeface="ヒラギノ角ゴ Pro W3" pitchFamily="1" charset="-128"/>
                <a:cs typeface="ヒラギノ角ゴ Pro W3" pitchFamily="1" charset="-128"/>
              </a:rPr>
              <a:t>My Dad? My Nan? My brother? My friend? Me?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flipV="1">
            <a:off x="0" y="1412875"/>
            <a:ext cx="9144000" cy="5256213"/>
          </a:xfrm>
          <a:prstGeom prst="roundRect">
            <a:avLst>
              <a:gd name="adj" fmla="val 2167"/>
            </a:avLst>
          </a:prstGeom>
          <a:solidFill>
            <a:srgbClr val="EFBBC3"/>
          </a:solidFill>
          <a:ln w="9525">
            <a:noFill/>
            <a:round/>
            <a:headEnd/>
            <a:tailEnd/>
          </a:ln>
        </p:spPr>
        <p:txBody>
          <a:bodyPr rot="10800000" wrap="none" anchor="ctr"/>
          <a:lstStyle/>
          <a:p>
            <a:endParaRPr lang="en-US" altLang="en-US">
              <a:solidFill>
                <a:srgbClr val="000000"/>
              </a:solidFill>
            </a:endParaRPr>
          </a:p>
        </p:txBody>
      </p:sp>
      <p:sp>
        <p:nvSpPr>
          <p:cNvPr id="6147" name="Slide Number Placeholder 3"/>
          <p:cNvSpPr>
            <a:spLocks noGrp="1"/>
          </p:cNvSpPr>
          <p:nvPr>
            <p:ph type="sldNum" sz="quarter" idx="10"/>
          </p:nvPr>
        </p:nvSpPr>
        <p:spPr>
          <a:noFill/>
        </p:spPr>
        <p:txBody>
          <a:bodyPr/>
          <a:lstStyle/>
          <a:p>
            <a:fld id="{3066DC4C-3D4E-4E77-9759-840F0EAF06A3}" type="slidenum">
              <a:rPr lang="en-US" altLang="en-US" smtClean="0">
                <a:latin typeface="Arial" charset="0"/>
              </a:rPr>
              <a:pPr/>
              <a:t>43</a:t>
            </a:fld>
            <a:endParaRPr lang="en-US" altLang="en-US" sz="1400" smtClean="0">
              <a:solidFill>
                <a:srgbClr val="6D2E69"/>
              </a:solidFill>
              <a:latin typeface="Arial" charset="0"/>
            </a:endParaRPr>
          </a:p>
        </p:txBody>
      </p:sp>
      <p:sp>
        <p:nvSpPr>
          <p:cNvPr id="6148" name="Rectangle 3"/>
          <p:cNvSpPr>
            <a:spLocks noGrp="1" noChangeArrowheads="1"/>
          </p:cNvSpPr>
          <p:nvPr>
            <p:ph type="body" idx="1"/>
          </p:nvPr>
        </p:nvSpPr>
        <p:spPr>
          <a:xfrm>
            <a:off x="468313" y="1628775"/>
            <a:ext cx="8207375" cy="5040313"/>
          </a:xfrm>
        </p:spPr>
        <p:txBody>
          <a:bodyPr/>
          <a:lstStyle/>
          <a:p>
            <a:pPr eaLnBrk="1" hangingPunct="1">
              <a:buFontTx/>
              <a:buChar char="•"/>
            </a:pPr>
            <a:endParaRPr lang="en-GB" altLang="en-US" smtClean="0"/>
          </a:p>
        </p:txBody>
      </p:sp>
      <p:pic>
        <p:nvPicPr>
          <p:cNvPr id="6149" name="Picture 6"/>
          <p:cNvPicPr>
            <a:picLocks noChangeAspect="1" noChangeArrowheads="1"/>
          </p:cNvPicPr>
          <p:nvPr/>
        </p:nvPicPr>
        <p:blipFill>
          <a:blip r:embed="rId3" cstate="print"/>
          <a:srcRect/>
          <a:stretch>
            <a:fillRect/>
          </a:stretch>
        </p:blipFill>
        <p:spPr bwMode="auto">
          <a:xfrm>
            <a:off x="250825" y="1557338"/>
            <a:ext cx="8709025" cy="5013325"/>
          </a:xfrm>
          <a:prstGeom prst="rect">
            <a:avLst/>
          </a:prstGeom>
          <a:noFill/>
          <a:ln w="9525">
            <a:noFill/>
            <a:miter lim="800000"/>
            <a:headEnd/>
            <a:tailEnd/>
          </a:ln>
        </p:spPr>
      </p:pic>
      <p:sp>
        <p:nvSpPr>
          <p:cNvPr id="6150" name="Title 1"/>
          <p:cNvSpPr>
            <a:spLocks noGrp="1"/>
          </p:cNvSpPr>
          <p:nvPr>
            <p:ph type="title"/>
          </p:nvPr>
        </p:nvSpPr>
        <p:spPr/>
        <p:txBody>
          <a:bodyPr/>
          <a:lstStyle/>
          <a:p>
            <a:r>
              <a:rPr lang="en-GB" altLang="en-US" smtClean="0"/>
              <a:t>CQC operating model</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3"/>
          <p:cNvSpPr>
            <a:spLocks noChangeArrowheads="1"/>
          </p:cNvSpPr>
          <p:nvPr/>
        </p:nvSpPr>
        <p:spPr bwMode="auto">
          <a:xfrm flipV="1">
            <a:off x="449263" y="1511300"/>
            <a:ext cx="8277225" cy="4868863"/>
          </a:xfrm>
          <a:prstGeom prst="roundRect">
            <a:avLst>
              <a:gd name="adj" fmla="val 2167"/>
            </a:avLst>
          </a:prstGeom>
          <a:solidFill>
            <a:srgbClr val="EFBBC3"/>
          </a:solidFill>
          <a:ln w="9525">
            <a:noFill/>
            <a:round/>
            <a:headEnd/>
            <a:tailEnd/>
          </a:ln>
        </p:spPr>
        <p:txBody>
          <a:bodyPr rot="10800000" wrap="none" anchor="ctr"/>
          <a:lstStyle/>
          <a:p>
            <a:endParaRPr lang="en-GB" altLang="en-US"/>
          </a:p>
        </p:txBody>
      </p:sp>
      <p:sp>
        <p:nvSpPr>
          <p:cNvPr id="2" name="Title 1"/>
          <p:cNvSpPr>
            <a:spLocks noGrp="1"/>
          </p:cNvSpPr>
          <p:nvPr>
            <p:ph type="title"/>
          </p:nvPr>
        </p:nvSpPr>
        <p:spPr/>
        <p:txBody>
          <a:bodyPr/>
          <a:lstStyle/>
          <a:p>
            <a:pPr>
              <a:defRPr/>
            </a:pPr>
            <a:r>
              <a:rPr lang="en-GB" sz="2400" kern="1200" dirty="0">
                <a:solidFill>
                  <a:srgbClr val="FAA21B"/>
                </a:solidFill>
                <a:ea typeface="ＭＳ Ｐゴシック" charset="-128"/>
                <a:cs typeface="ヒラギノ角ゴ Pro W3"/>
              </a:rPr>
              <a:t>What will be different</a:t>
            </a:r>
          </a:p>
        </p:txBody>
      </p:sp>
      <p:graphicFrame>
        <p:nvGraphicFramePr>
          <p:cNvPr id="7" name="Content Placeholder 6"/>
          <p:cNvGraphicFramePr>
            <a:graphicFrameLocks noGrp="1"/>
          </p:cNvGraphicFramePr>
          <p:nvPr>
            <p:ph idx="1"/>
          </p:nvPr>
        </p:nvGraphicFramePr>
        <p:xfrm>
          <a:off x="1116013" y="1749425"/>
          <a:ext cx="6769100" cy="4384815"/>
        </p:xfrm>
        <a:graphic>
          <a:graphicData uri="http://schemas.openxmlformats.org/drawingml/2006/table">
            <a:tbl>
              <a:tblPr firstRow="1" bandRow="1">
                <a:tableStyleId>{5C22544A-7EE6-4342-B048-85BDC9FD1C3A}</a:tableStyleId>
              </a:tblPr>
              <a:tblGrid>
                <a:gridCol w="3184622"/>
                <a:gridCol w="3584478"/>
              </a:tblGrid>
              <a:tr h="315468">
                <a:tc>
                  <a:txBody>
                    <a:bodyPr/>
                    <a:lstStyle/>
                    <a:p>
                      <a:pPr>
                        <a:lnSpc>
                          <a:spcPct val="115000"/>
                        </a:lnSpc>
                        <a:spcAft>
                          <a:spcPts val="0"/>
                        </a:spcAft>
                      </a:pPr>
                      <a:r>
                        <a:rPr lang="en-GB" sz="1800" dirty="0">
                          <a:effectLst/>
                        </a:rPr>
                        <a:t>Now</a:t>
                      </a:r>
                      <a:endParaRPr lang="en-GB" sz="1000" dirty="0">
                        <a:solidFill>
                          <a:srgbClr val="5F497A"/>
                        </a:solidFill>
                        <a:effectLst/>
                        <a:latin typeface="Calibri"/>
                        <a:ea typeface="Calibri"/>
                        <a:cs typeface="Times New Roman"/>
                      </a:endParaRPr>
                    </a:p>
                  </a:txBody>
                  <a:tcPr marL="60348" marR="60348" marT="0" marB="0"/>
                </a:tc>
                <a:tc>
                  <a:txBody>
                    <a:bodyPr/>
                    <a:lstStyle/>
                    <a:p>
                      <a:pPr>
                        <a:lnSpc>
                          <a:spcPct val="115000"/>
                        </a:lnSpc>
                        <a:spcAft>
                          <a:spcPts val="0"/>
                        </a:spcAft>
                      </a:pPr>
                      <a:r>
                        <a:rPr lang="en-GB" sz="1800" dirty="0">
                          <a:effectLst/>
                        </a:rPr>
                        <a:t>Future</a:t>
                      </a:r>
                      <a:endParaRPr lang="en-GB" sz="1000" dirty="0">
                        <a:solidFill>
                          <a:srgbClr val="5F497A"/>
                        </a:solidFill>
                        <a:effectLst/>
                        <a:latin typeface="Calibri"/>
                        <a:ea typeface="Calibri"/>
                        <a:cs typeface="Times New Roman"/>
                      </a:endParaRPr>
                    </a:p>
                  </a:txBody>
                  <a:tcPr marL="60348" marR="60348" marT="0" marB="0"/>
                </a:tc>
              </a:tr>
              <a:tr h="613773">
                <a:tc>
                  <a:txBody>
                    <a:bodyPr/>
                    <a:lstStyle/>
                    <a:p>
                      <a:pPr>
                        <a:lnSpc>
                          <a:spcPct val="115000"/>
                        </a:lnSpc>
                        <a:spcAft>
                          <a:spcPts val="0"/>
                        </a:spcAft>
                      </a:pPr>
                      <a:r>
                        <a:rPr lang="en-GB" sz="1800" dirty="0" smtClean="0">
                          <a:effectLst/>
                        </a:rPr>
                        <a:t>Outcomes</a:t>
                      </a:r>
                      <a:endParaRPr lang="en-GB" sz="1000" dirty="0">
                        <a:solidFill>
                          <a:srgbClr val="5F497A"/>
                        </a:solidFill>
                        <a:effectLst/>
                        <a:latin typeface="Calibri"/>
                        <a:ea typeface="Calibri"/>
                        <a:cs typeface="Times New Roman"/>
                      </a:endParaRPr>
                    </a:p>
                  </a:txBody>
                  <a:tcPr marL="60348" marR="60348" marT="0" marB="0"/>
                </a:tc>
                <a:tc>
                  <a:txBody>
                    <a:bodyPr/>
                    <a:lstStyle/>
                    <a:p>
                      <a:pPr>
                        <a:lnSpc>
                          <a:spcPct val="115000"/>
                        </a:lnSpc>
                        <a:spcAft>
                          <a:spcPts val="0"/>
                        </a:spcAft>
                      </a:pPr>
                      <a:r>
                        <a:rPr lang="en-GB" sz="1800" dirty="0" smtClean="0">
                          <a:effectLst/>
                        </a:rPr>
                        <a:t>5 </a:t>
                      </a:r>
                      <a:r>
                        <a:rPr lang="en-GB" sz="1800" dirty="0">
                          <a:effectLst/>
                        </a:rPr>
                        <a:t>key </a:t>
                      </a:r>
                      <a:r>
                        <a:rPr lang="en-GB" sz="1800" dirty="0" smtClean="0">
                          <a:effectLst/>
                        </a:rPr>
                        <a:t>questions – Safe, Effective,</a:t>
                      </a:r>
                      <a:r>
                        <a:rPr lang="en-GB" sz="1800" baseline="0" dirty="0" smtClean="0">
                          <a:effectLst/>
                        </a:rPr>
                        <a:t> Well led, Responsive &amp; Caring? </a:t>
                      </a:r>
                      <a:endParaRPr lang="en-GB" sz="1000" dirty="0">
                        <a:solidFill>
                          <a:srgbClr val="5F497A"/>
                        </a:solidFill>
                        <a:effectLst/>
                        <a:latin typeface="Calibri"/>
                        <a:ea typeface="Calibri"/>
                        <a:cs typeface="Times New Roman"/>
                      </a:endParaRPr>
                    </a:p>
                  </a:txBody>
                  <a:tcPr marL="60348" marR="60348" marT="0" marB="0"/>
                </a:tc>
              </a:tr>
              <a:tr h="630936">
                <a:tc>
                  <a:txBody>
                    <a:bodyPr/>
                    <a:lstStyle/>
                    <a:p>
                      <a:pPr>
                        <a:lnSpc>
                          <a:spcPct val="115000"/>
                        </a:lnSpc>
                        <a:spcAft>
                          <a:spcPts val="0"/>
                        </a:spcAft>
                      </a:pPr>
                      <a:r>
                        <a:rPr lang="en-GB" sz="1800" dirty="0">
                          <a:effectLst/>
                        </a:rPr>
                        <a:t>Guidance about compliance</a:t>
                      </a:r>
                      <a:endParaRPr lang="en-GB" sz="1000" dirty="0">
                        <a:solidFill>
                          <a:srgbClr val="5F497A"/>
                        </a:solidFill>
                        <a:effectLst/>
                        <a:latin typeface="Calibri"/>
                        <a:ea typeface="Calibri"/>
                        <a:cs typeface="Times New Roman"/>
                      </a:endParaRPr>
                    </a:p>
                  </a:txBody>
                  <a:tcPr marL="60348" marR="60348" marT="0" marB="0"/>
                </a:tc>
                <a:tc>
                  <a:txBody>
                    <a:bodyPr/>
                    <a:lstStyle/>
                    <a:p>
                      <a:pPr>
                        <a:lnSpc>
                          <a:spcPct val="115000"/>
                        </a:lnSpc>
                        <a:spcAft>
                          <a:spcPts val="0"/>
                        </a:spcAft>
                      </a:pPr>
                      <a:r>
                        <a:rPr lang="en-GB" sz="1800" dirty="0">
                          <a:effectLst/>
                        </a:rPr>
                        <a:t>KLOEs </a:t>
                      </a:r>
                      <a:r>
                        <a:rPr lang="en-GB" sz="1800" dirty="0" smtClean="0">
                          <a:effectLst/>
                        </a:rPr>
                        <a:t>(21 in total,</a:t>
                      </a:r>
                      <a:r>
                        <a:rPr lang="en-GB" sz="1800" baseline="0" dirty="0" smtClean="0">
                          <a:effectLst/>
                        </a:rPr>
                        <a:t> 16 mandatory) </a:t>
                      </a:r>
                      <a:r>
                        <a:rPr lang="en-GB" sz="1800" dirty="0" smtClean="0">
                          <a:effectLst/>
                        </a:rPr>
                        <a:t>and </a:t>
                      </a:r>
                      <a:r>
                        <a:rPr lang="en-GB" sz="1800" dirty="0">
                          <a:effectLst/>
                        </a:rPr>
                        <a:t>characteristics of ratings</a:t>
                      </a:r>
                      <a:endParaRPr lang="en-GB" sz="1000" dirty="0">
                        <a:solidFill>
                          <a:srgbClr val="5F497A"/>
                        </a:solidFill>
                        <a:effectLst/>
                        <a:latin typeface="Calibri"/>
                        <a:ea typeface="Calibri"/>
                        <a:cs typeface="Times New Roman"/>
                      </a:endParaRPr>
                    </a:p>
                  </a:txBody>
                  <a:tcPr marL="60348" marR="60348" marT="0" marB="0"/>
                </a:tc>
              </a:tr>
              <a:tr h="921454">
                <a:tc>
                  <a:txBody>
                    <a:bodyPr/>
                    <a:lstStyle/>
                    <a:p>
                      <a:pPr>
                        <a:lnSpc>
                          <a:spcPct val="115000"/>
                        </a:lnSpc>
                        <a:spcAft>
                          <a:spcPts val="0"/>
                        </a:spcAft>
                      </a:pPr>
                      <a:r>
                        <a:rPr lang="en-GB" sz="1800" dirty="0">
                          <a:effectLst/>
                        </a:rPr>
                        <a:t>Focus on compliance</a:t>
                      </a:r>
                      <a:endParaRPr lang="en-GB" sz="1000" dirty="0">
                        <a:solidFill>
                          <a:srgbClr val="5F497A"/>
                        </a:solidFill>
                        <a:effectLst/>
                        <a:latin typeface="Calibri"/>
                        <a:ea typeface="Calibri"/>
                        <a:cs typeface="Times New Roman"/>
                      </a:endParaRPr>
                    </a:p>
                  </a:txBody>
                  <a:tcPr marL="60348" marR="60348" marT="0" marB="0"/>
                </a:tc>
                <a:tc>
                  <a:txBody>
                    <a:bodyPr/>
                    <a:lstStyle/>
                    <a:p>
                      <a:pPr>
                        <a:lnSpc>
                          <a:spcPct val="115000"/>
                        </a:lnSpc>
                        <a:spcAft>
                          <a:spcPts val="0"/>
                        </a:spcAft>
                      </a:pPr>
                      <a:r>
                        <a:rPr lang="en-GB" sz="1800" dirty="0">
                          <a:effectLst/>
                        </a:rPr>
                        <a:t>What good looks like – quality, improvement and ratings</a:t>
                      </a:r>
                      <a:endParaRPr lang="en-GB" sz="1000" dirty="0">
                        <a:solidFill>
                          <a:srgbClr val="5F497A"/>
                        </a:solidFill>
                        <a:effectLst/>
                        <a:latin typeface="Calibri"/>
                        <a:ea typeface="Calibri"/>
                        <a:cs typeface="Times New Roman"/>
                      </a:endParaRPr>
                    </a:p>
                  </a:txBody>
                  <a:tcPr marL="60348" marR="60348" marT="0" marB="0"/>
                </a:tc>
              </a:tr>
              <a:tr h="630936">
                <a:tc>
                  <a:txBody>
                    <a:bodyPr/>
                    <a:lstStyle/>
                    <a:p>
                      <a:pPr>
                        <a:lnSpc>
                          <a:spcPct val="115000"/>
                        </a:lnSpc>
                        <a:spcAft>
                          <a:spcPts val="0"/>
                        </a:spcAft>
                      </a:pPr>
                      <a:r>
                        <a:rPr lang="en-GB" sz="1800" dirty="0">
                          <a:effectLst/>
                        </a:rPr>
                        <a:t>Reporting non-compliance </a:t>
                      </a:r>
                      <a:endParaRPr lang="en-GB" sz="1000" dirty="0">
                        <a:solidFill>
                          <a:srgbClr val="5F497A"/>
                        </a:solidFill>
                        <a:effectLst/>
                        <a:latin typeface="Calibri"/>
                        <a:ea typeface="Calibri"/>
                        <a:cs typeface="Times New Roman"/>
                      </a:endParaRPr>
                    </a:p>
                  </a:txBody>
                  <a:tcPr marL="60348" marR="60348" marT="0" marB="0"/>
                </a:tc>
                <a:tc>
                  <a:txBody>
                    <a:bodyPr/>
                    <a:lstStyle/>
                    <a:p>
                      <a:pPr>
                        <a:lnSpc>
                          <a:spcPct val="115000"/>
                        </a:lnSpc>
                        <a:spcAft>
                          <a:spcPts val="0"/>
                        </a:spcAft>
                      </a:pPr>
                      <a:r>
                        <a:rPr lang="en-GB" sz="1800" dirty="0">
                          <a:effectLst/>
                        </a:rPr>
                        <a:t>Report answers 5 questions and mum’s test</a:t>
                      </a:r>
                      <a:endParaRPr lang="en-GB" sz="1000" dirty="0">
                        <a:solidFill>
                          <a:srgbClr val="5F497A"/>
                        </a:solidFill>
                        <a:effectLst/>
                        <a:latin typeface="Calibri"/>
                        <a:ea typeface="Calibri"/>
                        <a:cs typeface="Times New Roman"/>
                      </a:endParaRPr>
                    </a:p>
                  </a:txBody>
                  <a:tcPr marL="60348" marR="60348" marT="0" marB="0"/>
                </a:tc>
              </a:tr>
              <a:tr h="624149">
                <a:tc>
                  <a:txBody>
                    <a:bodyPr/>
                    <a:lstStyle/>
                    <a:p>
                      <a:pPr>
                        <a:lnSpc>
                          <a:spcPct val="115000"/>
                        </a:lnSpc>
                        <a:spcAft>
                          <a:spcPts val="0"/>
                        </a:spcAft>
                      </a:pPr>
                      <a:r>
                        <a:rPr lang="en-GB" sz="1800" dirty="0">
                          <a:effectLst/>
                        </a:rPr>
                        <a:t>Annual inspection</a:t>
                      </a:r>
                      <a:endParaRPr lang="en-GB" sz="1000" dirty="0">
                        <a:solidFill>
                          <a:srgbClr val="5F497A"/>
                        </a:solidFill>
                        <a:effectLst/>
                        <a:latin typeface="Calibri"/>
                        <a:ea typeface="Calibri"/>
                        <a:cs typeface="Times New Roman"/>
                      </a:endParaRPr>
                    </a:p>
                  </a:txBody>
                  <a:tcPr marL="60348" marR="60348" marT="0" marB="0"/>
                </a:tc>
                <a:tc>
                  <a:txBody>
                    <a:bodyPr/>
                    <a:lstStyle/>
                    <a:p>
                      <a:pPr>
                        <a:lnSpc>
                          <a:spcPct val="115000"/>
                        </a:lnSpc>
                        <a:spcAft>
                          <a:spcPts val="0"/>
                        </a:spcAft>
                      </a:pPr>
                      <a:r>
                        <a:rPr lang="en-GB" sz="1800" dirty="0">
                          <a:effectLst/>
                        </a:rPr>
                        <a:t>Frequency determined by </a:t>
                      </a:r>
                      <a:r>
                        <a:rPr lang="en-GB" sz="1800" dirty="0" smtClean="0">
                          <a:effectLst/>
                        </a:rPr>
                        <a:t>ratings</a:t>
                      </a:r>
                      <a:r>
                        <a:rPr lang="en-GB" sz="1000" baseline="0" dirty="0">
                          <a:solidFill>
                            <a:srgbClr val="5F497A"/>
                          </a:solidFill>
                          <a:effectLst/>
                          <a:latin typeface="Calibri"/>
                          <a:cs typeface="Times New Roman"/>
                        </a:rPr>
                        <a:t> </a:t>
                      </a:r>
                      <a:r>
                        <a:rPr lang="en-GB" sz="1800" baseline="0" dirty="0" smtClean="0">
                          <a:solidFill>
                            <a:schemeClr val="tx1"/>
                          </a:solidFill>
                          <a:effectLst/>
                          <a:latin typeface="+mn-lt"/>
                          <a:cs typeface="Times New Roman"/>
                        </a:rPr>
                        <a:t>6 months to 2 years</a:t>
                      </a:r>
                      <a:r>
                        <a:rPr lang="en-GB" sz="1600" baseline="0" dirty="0" smtClean="0">
                          <a:solidFill>
                            <a:srgbClr val="5F497A"/>
                          </a:solidFill>
                          <a:effectLst/>
                          <a:latin typeface="+mn-lt"/>
                          <a:cs typeface="Times New Roman"/>
                        </a:rPr>
                        <a:t> </a:t>
                      </a:r>
                      <a:endParaRPr lang="en-GB" sz="1800" dirty="0" smtClean="0">
                        <a:effectLst/>
                      </a:endParaRPr>
                    </a:p>
                  </a:txBody>
                  <a:tcPr marL="60348" marR="60348" marT="0" marB="0"/>
                </a:tc>
              </a:tr>
              <a:tr h="624149">
                <a:tc>
                  <a:txBody>
                    <a:bodyPr/>
                    <a:lstStyle/>
                    <a:p>
                      <a:pPr>
                        <a:lnSpc>
                          <a:spcPct val="115000"/>
                        </a:lnSpc>
                        <a:spcAft>
                          <a:spcPts val="0"/>
                        </a:spcAft>
                      </a:pPr>
                      <a:r>
                        <a:rPr lang="en-GB" sz="1800" dirty="0">
                          <a:effectLst/>
                        </a:rPr>
                        <a:t>Ongoing monitoring</a:t>
                      </a:r>
                      <a:endParaRPr lang="en-GB" sz="1000" dirty="0">
                        <a:solidFill>
                          <a:srgbClr val="5F497A"/>
                        </a:solidFill>
                        <a:effectLst/>
                        <a:latin typeface="Calibri"/>
                        <a:ea typeface="Calibri"/>
                        <a:cs typeface="Times New Roman"/>
                      </a:endParaRPr>
                    </a:p>
                  </a:txBody>
                  <a:tcPr marL="60348" marR="60348" marT="0" marB="0"/>
                </a:tc>
                <a:tc>
                  <a:txBody>
                    <a:bodyPr/>
                    <a:lstStyle/>
                    <a:p>
                      <a:pPr>
                        <a:lnSpc>
                          <a:spcPct val="115000"/>
                        </a:lnSpc>
                        <a:spcAft>
                          <a:spcPts val="0"/>
                        </a:spcAft>
                      </a:pPr>
                      <a:r>
                        <a:rPr lang="en-GB" sz="1800" dirty="0">
                          <a:effectLst/>
                        </a:rPr>
                        <a:t>Improved by better information </a:t>
                      </a:r>
                      <a:endParaRPr lang="en-GB" sz="1000" dirty="0">
                        <a:solidFill>
                          <a:srgbClr val="5F497A"/>
                        </a:solidFill>
                        <a:effectLst/>
                        <a:latin typeface="Calibri"/>
                        <a:ea typeface="Calibri"/>
                        <a:cs typeface="Times New Roman"/>
                      </a:endParaRPr>
                    </a:p>
                  </a:txBody>
                  <a:tcPr marL="60348" marR="60348" marT="0" marB="0"/>
                </a:tc>
              </a:tr>
            </a:tbl>
          </a:graphicData>
        </a:graphic>
      </p:graphicFrame>
      <p:sp>
        <p:nvSpPr>
          <p:cNvPr id="7198" name="Slide Number Placeholder 3"/>
          <p:cNvSpPr>
            <a:spLocks noGrp="1"/>
          </p:cNvSpPr>
          <p:nvPr>
            <p:ph type="sldNum" sz="quarter" idx="10"/>
          </p:nvPr>
        </p:nvSpPr>
        <p:spPr>
          <a:noFill/>
        </p:spPr>
        <p:txBody>
          <a:bodyPr/>
          <a:lstStyle/>
          <a:p>
            <a:fld id="{12C98F50-0E4D-4177-A21F-BA30D293E920}" type="slidenum">
              <a:rPr lang="en-US" altLang="en-US" smtClean="0">
                <a:latin typeface="Arial" charset="0"/>
              </a:rPr>
              <a:pPr/>
              <a:t>44</a:t>
            </a:fld>
            <a:endParaRPr lang="en-US" altLang="en-US" sz="1400" smtClean="0">
              <a:solidFill>
                <a:srgbClr val="6D2E69"/>
              </a:solidFill>
              <a:latin typeface="Arial" charset="0"/>
            </a:endParaRPr>
          </a:p>
        </p:txBody>
      </p:sp>
      <p:sp>
        <p:nvSpPr>
          <p:cNvPr id="7199" name="Rectangle 2"/>
          <p:cNvSpPr>
            <a:spLocks noChangeArrowheads="1"/>
          </p:cNvSpPr>
          <p:nvPr/>
        </p:nvSpPr>
        <p:spPr bwMode="auto">
          <a:xfrm>
            <a:off x="1619250" y="1749425"/>
            <a:ext cx="9144000" cy="457200"/>
          </a:xfrm>
          <a:prstGeom prst="rect">
            <a:avLst/>
          </a:prstGeom>
          <a:noFill/>
          <a:ln w="9525">
            <a:noFill/>
            <a:miter lim="800000"/>
            <a:headEnd/>
            <a:tailEnd/>
          </a:ln>
          <a:effectLst/>
        </p:spPr>
        <p:txBody>
          <a:bodyPr wrap="none" anchor="ctr">
            <a:spAutoFit/>
          </a:bodyPr>
          <a:lstStyle/>
          <a:p>
            <a:pPr eaLnBrk="1" hangingPunct="1"/>
            <a:endParaRPr lang="en-US" altLang="en-US" sz="1800">
              <a:cs typeface="Arial" charset="0"/>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
          <p:cNvSpPr>
            <a:spLocks noChangeArrowheads="1"/>
          </p:cNvSpPr>
          <p:nvPr/>
        </p:nvSpPr>
        <p:spPr bwMode="auto">
          <a:xfrm flipV="1">
            <a:off x="468313" y="1557338"/>
            <a:ext cx="8280400" cy="4824412"/>
          </a:xfrm>
          <a:prstGeom prst="roundRect">
            <a:avLst>
              <a:gd name="adj" fmla="val 2167"/>
            </a:avLst>
          </a:prstGeom>
          <a:solidFill>
            <a:srgbClr val="EFBBC3"/>
          </a:solidFill>
          <a:ln w="9525">
            <a:noFill/>
            <a:round/>
            <a:headEnd/>
            <a:tailEnd/>
          </a:ln>
        </p:spPr>
        <p:txBody>
          <a:bodyPr rot="10800000" wrap="none" anchor="ctr"/>
          <a:lstStyle/>
          <a:p>
            <a:endParaRPr lang="en-US" altLang="en-US">
              <a:solidFill>
                <a:srgbClr val="000000"/>
              </a:solidFill>
            </a:endParaRPr>
          </a:p>
        </p:txBody>
      </p:sp>
      <p:sp>
        <p:nvSpPr>
          <p:cNvPr id="8195" name="Title 1"/>
          <p:cNvSpPr>
            <a:spLocks noGrp="1"/>
          </p:cNvSpPr>
          <p:nvPr>
            <p:ph type="title"/>
          </p:nvPr>
        </p:nvSpPr>
        <p:spPr/>
        <p:txBody>
          <a:bodyPr>
            <a:normAutofit fontScale="90000"/>
          </a:bodyPr>
          <a:lstStyle/>
          <a:p>
            <a:r>
              <a:rPr lang="en-GB" altLang="en-US" smtClean="0"/>
              <a:t>What will be different:</a:t>
            </a:r>
            <a:br>
              <a:rPr lang="en-GB" altLang="en-US" smtClean="0"/>
            </a:br>
            <a:r>
              <a:rPr lang="en-GB" altLang="en-US" smtClean="0"/>
              <a:t>The PIR and questionnaires</a:t>
            </a:r>
          </a:p>
        </p:txBody>
      </p:sp>
      <p:sp>
        <p:nvSpPr>
          <p:cNvPr id="8196" name="Slide Number Placeholder 3"/>
          <p:cNvSpPr>
            <a:spLocks noGrp="1"/>
          </p:cNvSpPr>
          <p:nvPr>
            <p:ph type="sldNum" sz="quarter" idx="10"/>
          </p:nvPr>
        </p:nvSpPr>
        <p:spPr>
          <a:noFill/>
        </p:spPr>
        <p:txBody>
          <a:bodyPr/>
          <a:lstStyle/>
          <a:p>
            <a:fld id="{3A0E6533-91DB-4233-A618-662DA67FB9FA}" type="slidenum">
              <a:rPr lang="en-US" altLang="en-US" smtClean="0">
                <a:latin typeface="Arial" charset="0"/>
              </a:rPr>
              <a:pPr/>
              <a:t>45</a:t>
            </a:fld>
            <a:endParaRPr lang="en-US" altLang="en-US" sz="1400" smtClean="0">
              <a:solidFill>
                <a:srgbClr val="6D2E69"/>
              </a:solidFill>
              <a:latin typeface="Arial" charset="0"/>
            </a:endParaRPr>
          </a:p>
        </p:txBody>
      </p:sp>
      <p:pic>
        <p:nvPicPr>
          <p:cNvPr id="8197" name="Picture 2"/>
          <p:cNvPicPr>
            <a:picLocks noChangeAspect="1" noChangeArrowheads="1"/>
          </p:cNvPicPr>
          <p:nvPr/>
        </p:nvPicPr>
        <p:blipFill>
          <a:blip r:embed="rId2" cstate="print"/>
          <a:srcRect l="31920" t="16982" r="30701" b="52751"/>
          <a:stretch>
            <a:fillRect/>
          </a:stretch>
        </p:blipFill>
        <p:spPr bwMode="auto">
          <a:xfrm rot="296417">
            <a:off x="5222875" y="1625600"/>
            <a:ext cx="3763963" cy="2438400"/>
          </a:xfrm>
          <a:prstGeom prst="rect">
            <a:avLst/>
          </a:prstGeom>
          <a:noFill/>
          <a:ln w="9525">
            <a:noFill/>
            <a:miter lim="800000"/>
            <a:headEnd/>
            <a:tailEnd/>
          </a:ln>
        </p:spPr>
      </p:pic>
      <p:pic>
        <p:nvPicPr>
          <p:cNvPr id="8198" name="Picture 3"/>
          <p:cNvPicPr>
            <a:picLocks noChangeAspect="1" noChangeArrowheads="1"/>
          </p:cNvPicPr>
          <p:nvPr/>
        </p:nvPicPr>
        <p:blipFill>
          <a:blip r:embed="rId3" cstate="print"/>
          <a:srcRect l="20959" t="16043" r="29680" b="55537"/>
          <a:stretch>
            <a:fillRect/>
          </a:stretch>
        </p:blipFill>
        <p:spPr bwMode="auto">
          <a:xfrm rot="-683712">
            <a:off x="4760913" y="4017963"/>
            <a:ext cx="4260850" cy="1962150"/>
          </a:xfrm>
          <a:prstGeom prst="rect">
            <a:avLst/>
          </a:prstGeom>
          <a:noFill/>
          <a:ln w="9525">
            <a:noFill/>
            <a:miter lim="800000"/>
            <a:headEnd/>
            <a:tailEnd/>
          </a:ln>
        </p:spPr>
      </p:pic>
      <p:sp>
        <p:nvSpPr>
          <p:cNvPr id="8" name="Rectangle 3"/>
          <p:cNvSpPr txBox="1">
            <a:spLocks noChangeArrowheads="1"/>
          </p:cNvSpPr>
          <p:nvPr/>
        </p:nvSpPr>
        <p:spPr bwMode="auto">
          <a:xfrm>
            <a:off x="585788" y="1703388"/>
            <a:ext cx="4538662" cy="446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ＭＳ Ｐゴシック" pitchFamily="34" charset="-128"/>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ＭＳ Ｐゴシック" pitchFamily="34" charset="-128"/>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ＭＳ Ｐゴシック" pitchFamily="34" charset="-128"/>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ＭＳ Ｐゴシック" pitchFamily="34" charset="-128"/>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ＭＳ Ｐゴシック" pitchFamily="34" charset="-128"/>
              </a:defRPr>
            </a:lvl5pPr>
            <a:lvl6pPr marL="25447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 charset="2"/>
              <a:buChar char=""/>
              <a:tabLst>
                <a:tab pos="261938" algn="l"/>
              </a:tabLst>
              <a:defRPr sz="2000">
                <a:solidFill>
                  <a:schemeClr val="tx1"/>
                </a:solidFill>
                <a:latin typeface="+mn-lt"/>
                <a:ea typeface="+mn-ea"/>
              </a:defRPr>
            </a:lvl9pPr>
          </a:lstStyle>
          <a:p>
            <a:pPr marL="0" indent="0" eaLnBrk="1" hangingPunct="1">
              <a:lnSpc>
                <a:spcPct val="100000"/>
              </a:lnSpc>
              <a:spcBef>
                <a:spcPct val="0"/>
              </a:spcBef>
              <a:spcAft>
                <a:spcPts val="1000"/>
              </a:spcAft>
              <a:buSzPct val="100000"/>
              <a:defRPr/>
            </a:pPr>
            <a:r>
              <a:rPr lang="en-GB" sz="2500" b="1" dirty="0" smtClean="0"/>
              <a:t>Provider information return:</a:t>
            </a:r>
          </a:p>
          <a:p>
            <a:pPr marL="722313" lvl="1" indent="-365125" eaLnBrk="1" hangingPunct="1">
              <a:lnSpc>
                <a:spcPct val="100000"/>
              </a:lnSpc>
              <a:spcBef>
                <a:spcPct val="0"/>
              </a:spcBef>
              <a:spcAft>
                <a:spcPts val="1000"/>
              </a:spcAft>
              <a:buSzPct val="100000"/>
              <a:buFontTx/>
              <a:buBlip>
                <a:blip r:embed="rId4"/>
              </a:buBlip>
              <a:defRPr/>
            </a:pPr>
            <a:r>
              <a:rPr lang="en-GB" sz="2400" dirty="0" smtClean="0"/>
              <a:t>Provider</a:t>
            </a:r>
          </a:p>
          <a:p>
            <a:pPr marL="0" indent="0" eaLnBrk="1" hangingPunct="1">
              <a:lnSpc>
                <a:spcPct val="100000"/>
              </a:lnSpc>
              <a:spcBef>
                <a:spcPct val="0"/>
              </a:spcBef>
              <a:spcAft>
                <a:spcPts val="1000"/>
              </a:spcAft>
              <a:buSzPct val="100000"/>
              <a:defRPr/>
            </a:pPr>
            <a:r>
              <a:rPr lang="en-GB" sz="2500" b="1" dirty="0" smtClean="0"/>
              <a:t>Questionnaires:</a:t>
            </a:r>
          </a:p>
          <a:p>
            <a:pPr marL="722313" lvl="1" indent="-365125" eaLnBrk="1" hangingPunct="1">
              <a:lnSpc>
                <a:spcPct val="100000"/>
              </a:lnSpc>
              <a:spcBef>
                <a:spcPct val="0"/>
              </a:spcBef>
              <a:spcAft>
                <a:spcPts val="1000"/>
              </a:spcAft>
              <a:buSzPct val="100000"/>
              <a:buFontTx/>
              <a:buBlip>
                <a:blip r:embed="rId4"/>
              </a:buBlip>
              <a:defRPr/>
            </a:pPr>
            <a:r>
              <a:rPr lang="en-GB" sz="2400" dirty="0" smtClean="0"/>
              <a:t>People who use the service</a:t>
            </a:r>
          </a:p>
          <a:p>
            <a:pPr marL="722313" lvl="1" indent="-365125" eaLnBrk="1" hangingPunct="1">
              <a:lnSpc>
                <a:spcPct val="100000"/>
              </a:lnSpc>
              <a:spcBef>
                <a:spcPct val="0"/>
              </a:spcBef>
              <a:spcAft>
                <a:spcPts val="1000"/>
              </a:spcAft>
              <a:buSzPct val="100000"/>
              <a:buFontTx/>
              <a:buBlip>
                <a:blip r:embed="rId4"/>
              </a:buBlip>
              <a:defRPr/>
            </a:pPr>
            <a:r>
              <a:rPr lang="en-GB" sz="2400" dirty="0" smtClean="0"/>
              <a:t>Family and friends</a:t>
            </a:r>
          </a:p>
          <a:p>
            <a:pPr marL="722313" lvl="1" indent="-365125" eaLnBrk="1" hangingPunct="1">
              <a:lnSpc>
                <a:spcPct val="100000"/>
              </a:lnSpc>
              <a:spcBef>
                <a:spcPct val="0"/>
              </a:spcBef>
              <a:spcAft>
                <a:spcPts val="1000"/>
              </a:spcAft>
              <a:buSzPct val="100000"/>
              <a:buFontTx/>
              <a:buBlip>
                <a:blip r:embed="rId4"/>
              </a:buBlip>
              <a:defRPr/>
            </a:pPr>
            <a:r>
              <a:rPr lang="en-GB" sz="2400" dirty="0" smtClean="0"/>
              <a:t>Staff</a:t>
            </a:r>
          </a:p>
          <a:p>
            <a:pPr marL="722313" lvl="1" indent="-365125" eaLnBrk="1" hangingPunct="1">
              <a:lnSpc>
                <a:spcPct val="100000"/>
              </a:lnSpc>
              <a:spcBef>
                <a:spcPct val="0"/>
              </a:spcBef>
              <a:spcAft>
                <a:spcPts val="1000"/>
              </a:spcAft>
              <a:buSzPct val="100000"/>
              <a:buFontTx/>
              <a:buBlip>
                <a:blip r:embed="rId4"/>
              </a:buBlip>
              <a:defRPr/>
            </a:pPr>
            <a:r>
              <a:rPr lang="en-GB" sz="2400" dirty="0" smtClean="0"/>
              <a:t>Community professionals</a:t>
            </a:r>
          </a:p>
          <a:p>
            <a:pPr marL="365125" indent="-365125" eaLnBrk="1" hangingPunct="1">
              <a:lnSpc>
                <a:spcPct val="100000"/>
              </a:lnSpc>
              <a:spcBef>
                <a:spcPct val="0"/>
              </a:spcBef>
              <a:spcAft>
                <a:spcPts val="1000"/>
              </a:spcAft>
              <a:buSzPct val="100000"/>
              <a:buFontTx/>
              <a:buBlip>
                <a:blip r:embed="rId4"/>
              </a:buBlip>
              <a:defRPr/>
            </a:pPr>
            <a:r>
              <a:rPr lang="en-GB" sz="3200" b="1" dirty="0"/>
              <a:t>A</a:t>
            </a:r>
            <a:r>
              <a:rPr lang="en-GB" sz="3200" b="1" dirty="0" smtClean="0"/>
              <a:t>ligned to the 5 key questions</a:t>
            </a:r>
          </a:p>
          <a:p>
            <a:pPr marL="365125" indent="-365125" eaLnBrk="1" hangingPunct="1">
              <a:lnSpc>
                <a:spcPct val="100000"/>
              </a:lnSpc>
              <a:spcBef>
                <a:spcPct val="0"/>
              </a:spcBef>
              <a:spcAft>
                <a:spcPts val="1000"/>
              </a:spcAft>
              <a:buSzPct val="100000"/>
              <a:buFontTx/>
              <a:buBlip>
                <a:blip r:embed="rId4"/>
              </a:buBlip>
              <a:defRPr/>
            </a:pPr>
            <a:endParaRPr lang="en-GB" altLang="en-US" sz="2800" dirty="0" smtClean="0"/>
          </a:p>
          <a:p>
            <a:pPr marL="722313" lvl="1" indent="-365125" eaLnBrk="1" hangingPunct="1">
              <a:lnSpc>
                <a:spcPct val="100000"/>
              </a:lnSpc>
              <a:spcBef>
                <a:spcPct val="0"/>
              </a:spcBef>
              <a:spcAft>
                <a:spcPts val="1000"/>
              </a:spcAft>
              <a:buSzPct val="100000"/>
              <a:buFontTx/>
              <a:buBlip>
                <a:blip r:embed="rId4"/>
              </a:buBlip>
              <a:defRPr/>
            </a:pPr>
            <a:endParaRPr lang="en-GB" altLang="en-US" sz="2400" dirty="0" smtClean="0"/>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txBox="1">
            <a:spLocks noGrp="1" noChangeArrowheads="1"/>
          </p:cNvSpPr>
          <p:nvPr/>
        </p:nvSpPr>
        <p:spPr bwMode="auto">
          <a:xfrm>
            <a:off x="6821488" y="6248400"/>
            <a:ext cx="1905000" cy="457200"/>
          </a:xfrm>
          <a:prstGeom prst="rect">
            <a:avLst/>
          </a:prstGeom>
          <a:noFill/>
          <a:ln w="9525">
            <a:noFill/>
            <a:miter lim="800000"/>
            <a:headEnd/>
            <a:tailEnd/>
          </a:ln>
        </p:spPr>
        <p:txBody>
          <a:bodyPr lIns="0" tIns="0" rIns="0" bIns="0" anchor="b"/>
          <a:lstStyle/>
          <a:p>
            <a:pPr algn="r"/>
            <a:fld id="{3D3A2195-33AF-411D-8684-B58FCD5E2234}" type="slidenum">
              <a:rPr lang="en-US" altLang="en-US" sz="900">
                <a:solidFill>
                  <a:srgbClr val="5F2861"/>
                </a:solidFill>
                <a:ea typeface="ＭＳ Ｐゴシック" pitchFamily="34" charset="-128"/>
              </a:rPr>
              <a:pPr algn="r"/>
              <a:t>46</a:t>
            </a:fld>
            <a:endParaRPr lang="en-US" altLang="en-US" sz="1400">
              <a:solidFill>
                <a:srgbClr val="6D2E69"/>
              </a:solidFill>
              <a:ea typeface="ＭＳ Ｐゴシック" pitchFamily="34" charset="-128"/>
            </a:endParaRPr>
          </a:p>
        </p:txBody>
      </p:sp>
      <p:sp>
        <p:nvSpPr>
          <p:cNvPr id="9219" name="Rectangle 2"/>
          <p:cNvSpPr txBox="1">
            <a:spLocks noChangeArrowheads="1"/>
          </p:cNvSpPr>
          <p:nvPr/>
        </p:nvSpPr>
        <p:spPr bwMode="auto">
          <a:xfrm>
            <a:off x="539750" y="768350"/>
            <a:ext cx="5832475" cy="644525"/>
          </a:xfrm>
          <a:prstGeom prst="rect">
            <a:avLst/>
          </a:prstGeom>
          <a:noFill/>
          <a:ln w="9525">
            <a:noFill/>
            <a:miter lim="800000"/>
            <a:headEnd/>
            <a:tailEnd/>
          </a:ln>
        </p:spPr>
        <p:txBody>
          <a:bodyPr lIns="90000" tIns="46800" rIns="90000" bIns="46800"/>
          <a:lstStyle/>
          <a:p>
            <a:pPr>
              <a:lnSpc>
                <a:spcPct val="85000"/>
              </a:lnSpc>
            </a:pPr>
            <a:r>
              <a:rPr lang="en-GB" altLang="en-US" sz="2800">
                <a:solidFill>
                  <a:schemeClr val="bg1"/>
                </a:solidFill>
                <a:ea typeface="ＭＳ Ｐゴシック" pitchFamily="34" charset="-128"/>
              </a:rPr>
              <a:t>Four point scale</a:t>
            </a:r>
          </a:p>
        </p:txBody>
      </p:sp>
      <p:pic>
        <p:nvPicPr>
          <p:cNvPr id="9220" name="Picture 6"/>
          <p:cNvPicPr>
            <a:picLocks noChangeAspect="1" noChangeArrowheads="1"/>
          </p:cNvPicPr>
          <p:nvPr/>
        </p:nvPicPr>
        <p:blipFill>
          <a:blip r:embed="rId3" cstate="print"/>
          <a:srcRect r="6169" b="79736"/>
          <a:stretch>
            <a:fillRect/>
          </a:stretch>
        </p:blipFill>
        <p:spPr bwMode="auto">
          <a:xfrm>
            <a:off x="430213" y="1616075"/>
            <a:ext cx="2703512" cy="936625"/>
          </a:xfrm>
          <a:prstGeom prst="rect">
            <a:avLst/>
          </a:prstGeom>
          <a:noFill/>
          <a:ln w="9525">
            <a:noFill/>
            <a:miter lim="800000"/>
            <a:headEnd/>
            <a:tailEnd/>
          </a:ln>
        </p:spPr>
      </p:pic>
      <p:graphicFrame>
        <p:nvGraphicFramePr>
          <p:cNvPr id="3" name="Table 2"/>
          <p:cNvGraphicFramePr>
            <a:graphicFrameLocks noGrp="1"/>
          </p:cNvGraphicFramePr>
          <p:nvPr/>
        </p:nvGraphicFramePr>
        <p:xfrm>
          <a:off x="3482975" y="1598613"/>
          <a:ext cx="5192713" cy="4830761"/>
        </p:xfrm>
        <a:graphic>
          <a:graphicData uri="http://schemas.openxmlformats.org/drawingml/2006/table">
            <a:tbl>
              <a:tblPr firstRow="1" firstCol="1" bandRow="1"/>
              <a:tblGrid>
                <a:gridCol w="5192713"/>
              </a:tblGrid>
              <a:tr h="927154">
                <a:tc>
                  <a:txBody>
                    <a:bodyPr/>
                    <a:lstStyle/>
                    <a:p>
                      <a:pPr marL="36195">
                        <a:lnSpc>
                          <a:spcPct val="100000"/>
                        </a:lnSpc>
                        <a:spcBef>
                          <a:spcPts val="0"/>
                        </a:spcBef>
                        <a:spcAft>
                          <a:spcPts val="0"/>
                        </a:spcAft>
                      </a:pPr>
                      <a:endParaRPr lang="en-GB" sz="200" b="1" dirty="0" smtClean="0">
                        <a:solidFill>
                          <a:srgbClr val="FFFFFF"/>
                        </a:solidFill>
                        <a:effectLst/>
                        <a:latin typeface="Arial"/>
                        <a:ea typeface="Times New Roman"/>
                      </a:endParaRPr>
                    </a:p>
                    <a:p>
                      <a:pPr marL="36195">
                        <a:lnSpc>
                          <a:spcPts val="1600"/>
                        </a:lnSpc>
                        <a:spcBef>
                          <a:spcPts val="600"/>
                        </a:spcBef>
                        <a:spcAft>
                          <a:spcPts val="0"/>
                        </a:spcAft>
                      </a:pPr>
                      <a:r>
                        <a:rPr lang="en-GB" sz="1800" b="1" dirty="0" smtClean="0">
                          <a:solidFill>
                            <a:srgbClr val="FFFFFF"/>
                          </a:solidFill>
                          <a:effectLst/>
                          <a:latin typeface="Arial"/>
                          <a:ea typeface="Times New Roman"/>
                        </a:rPr>
                        <a:t>High </a:t>
                      </a:r>
                      <a:r>
                        <a:rPr lang="en-GB" sz="1800" b="1" dirty="0">
                          <a:solidFill>
                            <a:srgbClr val="FFFFFF"/>
                          </a:solidFill>
                          <a:effectLst/>
                          <a:latin typeface="Arial"/>
                          <a:ea typeface="Times New Roman"/>
                        </a:rPr>
                        <a:t>level characteristics of each rating level</a:t>
                      </a:r>
                    </a:p>
                  </a:txBody>
                  <a:tcPr marL="68560" marR="68560" marT="36183" marB="36183">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743669"/>
                    </a:solidFill>
                  </a:tcPr>
                </a:tc>
              </a:tr>
              <a:tr h="275566">
                <a:tc>
                  <a:txBody>
                    <a:bodyPr/>
                    <a:lstStyle/>
                    <a:p>
                      <a:pPr marL="0" marR="0" indent="0" algn="l" defTabSz="457200" rtl="0" eaLnBrk="1" fontAlgn="auto" latinLnBrk="0" hangingPunct="1">
                        <a:lnSpc>
                          <a:spcPts val="1600"/>
                        </a:lnSpc>
                        <a:spcBef>
                          <a:spcPts val="0"/>
                        </a:spcBef>
                        <a:spcAft>
                          <a:spcPts val="0"/>
                        </a:spcAft>
                        <a:buClrTx/>
                        <a:buSzTx/>
                        <a:buFontTx/>
                        <a:buNone/>
                        <a:tabLst/>
                        <a:defRPr/>
                      </a:pPr>
                      <a:endParaRPr lang="en-GB" sz="800" dirty="0">
                        <a:solidFill>
                          <a:srgbClr val="404040"/>
                        </a:solidFill>
                        <a:effectLst/>
                        <a:latin typeface="Arial"/>
                        <a:ea typeface="Times New Roman"/>
                      </a:endParaRPr>
                    </a:p>
                  </a:txBody>
                  <a:tcPr marL="68560" marR="68560" marT="36183" marB="36183">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tcPr>
                </a:tc>
              </a:tr>
              <a:tr h="871327">
                <a:tc>
                  <a:txBody>
                    <a:bodyPr/>
                    <a:lstStyle/>
                    <a:p>
                      <a:pPr>
                        <a:lnSpc>
                          <a:spcPts val="1600"/>
                        </a:lnSpc>
                        <a:spcAft>
                          <a:spcPts val="0"/>
                        </a:spcAft>
                      </a:pPr>
                      <a:endParaRPr lang="en-GB" sz="1800" dirty="0" smtClean="0">
                        <a:solidFill>
                          <a:srgbClr val="404040"/>
                        </a:solidFill>
                        <a:effectLst/>
                        <a:latin typeface="Arial"/>
                        <a:ea typeface="Times New Roman"/>
                      </a:endParaRPr>
                    </a:p>
                    <a:p>
                      <a:pPr marL="0" marR="0" indent="0" algn="l" defTabSz="457200" rtl="0" eaLnBrk="1" fontAlgn="auto" latinLnBrk="0" hangingPunct="1">
                        <a:lnSpc>
                          <a:spcPts val="1600"/>
                        </a:lnSpc>
                        <a:spcBef>
                          <a:spcPts val="0"/>
                        </a:spcBef>
                        <a:spcAft>
                          <a:spcPts val="0"/>
                        </a:spcAft>
                        <a:buClrTx/>
                        <a:buSzTx/>
                        <a:buFontTx/>
                        <a:buNone/>
                        <a:tabLst/>
                        <a:defRPr/>
                      </a:pPr>
                      <a:r>
                        <a:rPr lang="en-GB" sz="1800" dirty="0" smtClean="0">
                          <a:solidFill>
                            <a:srgbClr val="404040"/>
                          </a:solidFill>
                          <a:effectLst/>
                          <a:latin typeface="+mn-lt"/>
                          <a:ea typeface="Times New Roman"/>
                        </a:rPr>
                        <a:t>Innovative, creative, constantly striving to improve, open and transparent</a:t>
                      </a:r>
                      <a:endParaRPr lang="en-GB" sz="1800" dirty="0">
                        <a:solidFill>
                          <a:srgbClr val="404040"/>
                        </a:solidFill>
                        <a:effectLst/>
                        <a:latin typeface="Arial"/>
                        <a:ea typeface="Times New Roman"/>
                      </a:endParaRPr>
                    </a:p>
                  </a:txBody>
                  <a:tcPr marL="68560" marR="68560" marT="36183" marB="36183">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tcPr>
                </a:tc>
              </a:tr>
              <a:tr h="935774">
                <a:tc>
                  <a:txBody>
                    <a:bodyPr/>
                    <a:lstStyle/>
                    <a:p>
                      <a:pPr>
                        <a:lnSpc>
                          <a:spcPts val="1600"/>
                        </a:lnSpc>
                        <a:spcAft>
                          <a:spcPts val="0"/>
                        </a:spcAft>
                      </a:pPr>
                      <a:endParaRPr lang="en-GB" sz="1800" dirty="0" smtClean="0">
                        <a:solidFill>
                          <a:srgbClr val="404040"/>
                        </a:solidFill>
                        <a:effectLst/>
                        <a:latin typeface="Arial"/>
                        <a:ea typeface="Times New Roman"/>
                      </a:endParaRPr>
                    </a:p>
                    <a:p>
                      <a:pPr marL="0" marR="0" indent="0" algn="l" defTabSz="457200" rtl="0" eaLnBrk="1" fontAlgn="auto" latinLnBrk="0" hangingPunct="1">
                        <a:lnSpc>
                          <a:spcPts val="1600"/>
                        </a:lnSpc>
                        <a:spcBef>
                          <a:spcPts val="0"/>
                        </a:spcBef>
                        <a:spcAft>
                          <a:spcPts val="0"/>
                        </a:spcAft>
                        <a:buClrTx/>
                        <a:buSzTx/>
                        <a:buFontTx/>
                        <a:buNone/>
                        <a:tabLst/>
                        <a:defRPr/>
                      </a:pPr>
                      <a:r>
                        <a:rPr lang="en-GB" sz="1800" dirty="0" smtClean="0">
                          <a:solidFill>
                            <a:srgbClr val="404040"/>
                          </a:solidFill>
                          <a:effectLst/>
                          <a:latin typeface="+mn-lt"/>
                          <a:ea typeface="Times New Roman"/>
                        </a:rPr>
                        <a:t>Consistent level of service people have a right to expect, robust arrangements in place for when things do go wrong</a:t>
                      </a:r>
                    </a:p>
                  </a:txBody>
                  <a:tcPr marL="68560" marR="68560" marT="36183" marB="36183">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tcPr>
                </a:tc>
              </a:tr>
              <a:tr h="935774">
                <a:tc>
                  <a:txBody>
                    <a:bodyPr/>
                    <a:lstStyle/>
                    <a:p>
                      <a:pPr>
                        <a:lnSpc>
                          <a:spcPts val="1600"/>
                        </a:lnSpc>
                        <a:spcAft>
                          <a:spcPts val="0"/>
                        </a:spcAft>
                      </a:pPr>
                      <a:endParaRPr lang="en-GB" sz="1800" dirty="0" smtClean="0">
                        <a:solidFill>
                          <a:srgbClr val="404040"/>
                        </a:solidFill>
                        <a:effectLst/>
                        <a:latin typeface="Arial"/>
                        <a:ea typeface="Times New Roman"/>
                      </a:endParaRPr>
                    </a:p>
                    <a:p>
                      <a:pPr marL="0" marR="0" indent="0" algn="l" defTabSz="457200" rtl="0" eaLnBrk="1" fontAlgn="auto" latinLnBrk="0" hangingPunct="1">
                        <a:lnSpc>
                          <a:spcPts val="1600"/>
                        </a:lnSpc>
                        <a:spcBef>
                          <a:spcPts val="0"/>
                        </a:spcBef>
                        <a:spcAft>
                          <a:spcPts val="0"/>
                        </a:spcAft>
                        <a:buClrTx/>
                        <a:buSzTx/>
                        <a:buFontTx/>
                        <a:buNone/>
                        <a:tabLst/>
                        <a:defRPr/>
                      </a:pPr>
                      <a:r>
                        <a:rPr lang="en-GB" sz="1800" dirty="0" smtClean="0">
                          <a:solidFill>
                            <a:srgbClr val="404040"/>
                          </a:solidFill>
                          <a:effectLst/>
                          <a:latin typeface="+mn-lt"/>
                          <a:ea typeface="Times New Roman"/>
                        </a:rPr>
                        <a:t>May have elements of good practice but inconsistent, potential or actual risk, inconsistent responses when things go wrong</a:t>
                      </a:r>
                    </a:p>
                  </a:txBody>
                  <a:tcPr marL="68560" marR="68560" marT="36183" marB="36183">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tcPr>
                </a:tc>
              </a:tr>
              <a:tr h="885166">
                <a:tc>
                  <a:txBody>
                    <a:bodyPr/>
                    <a:lstStyle/>
                    <a:p>
                      <a:pPr marL="0" marR="0" indent="0" algn="l" defTabSz="457200" rtl="0" eaLnBrk="1" fontAlgn="auto" latinLnBrk="0" hangingPunct="1">
                        <a:lnSpc>
                          <a:spcPts val="1600"/>
                        </a:lnSpc>
                        <a:spcBef>
                          <a:spcPts val="0"/>
                        </a:spcBef>
                        <a:spcAft>
                          <a:spcPts val="0"/>
                        </a:spcAft>
                        <a:buClrTx/>
                        <a:buSzTx/>
                        <a:buFontTx/>
                        <a:buNone/>
                        <a:tabLst/>
                        <a:defRPr/>
                      </a:pPr>
                      <a:r>
                        <a:rPr lang="en-GB" sz="1800" dirty="0" smtClean="0">
                          <a:solidFill>
                            <a:srgbClr val="404040"/>
                          </a:solidFill>
                          <a:effectLst/>
                          <a:latin typeface="+mn-lt"/>
                          <a:ea typeface="Times New Roman"/>
                        </a:rPr>
                        <a:t>Severe harm has or is likely to occur, shortfalls in practice, ineffective or no action taken to put things right or improve</a:t>
                      </a:r>
                    </a:p>
                    <a:p>
                      <a:pPr marL="0" marR="0" indent="0" algn="l" defTabSz="457200" rtl="0" eaLnBrk="1" fontAlgn="auto" latinLnBrk="0" hangingPunct="1">
                        <a:lnSpc>
                          <a:spcPts val="1600"/>
                        </a:lnSpc>
                        <a:spcBef>
                          <a:spcPts val="0"/>
                        </a:spcBef>
                        <a:spcAft>
                          <a:spcPts val="0"/>
                        </a:spcAft>
                        <a:buClrTx/>
                        <a:buSzTx/>
                        <a:buFontTx/>
                        <a:buNone/>
                        <a:tabLst/>
                        <a:defRPr/>
                      </a:pPr>
                      <a:endParaRPr lang="en-GB" sz="1800" dirty="0" smtClean="0">
                        <a:solidFill>
                          <a:srgbClr val="404040"/>
                        </a:solidFill>
                        <a:effectLst/>
                        <a:latin typeface="+mn-lt"/>
                        <a:ea typeface="Times New Roman"/>
                      </a:endParaRPr>
                    </a:p>
                  </a:txBody>
                  <a:tcPr marL="68560" marR="68560" marT="36183" marB="36183">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tcPr>
                </a:tc>
              </a:tr>
            </a:tbl>
          </a:graphicData>
        </a:graphic>
      </p:graphicFrame>
      <p:pic>
        <p:nvPicPr>
          <p:cNvPr id="9237" name="Picture 23"/>
          <p:cNvPicPr>
            <a:picLocks noChangeAspect="1" noChangeArrowheads="1"/>
          </p:cNvPicPr>
          <p:nvPr/>
        </p:nvPicPr>
        <p:blipFill>
          <a:blip r:embed="rId4" cstate="print"/>
          <a:srcRect l="68454" t="42702" r="13805" b="20808"/>
          <a:stretch>
            <a:fillRect/>
          </a:stretch>
        </p:blipFill>
        <p:spPr bwMode="auto">
          <a:xfrm>
            <a:off x="323850" y="2763838"/>
            <a:ext cx="2881313" cy="3776662"/>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0"/>
          </p:nvPr>
        </p:nvSpPr>
        <p:spPr>
          <a:noFill/>
        </p:spPr>
        <p:txBody>
          <a:bodyPr/>
          <a:lstStyle/>
          <a:p>
            <a:fld id="{E8EFD8D4-71FD-41B7-9970-01FF5FDA1687}" type="slidenum">
              <a:rPr lang="en-US" smtClean="0">
                <a:latin typeface="Arial" charset="0"/>
              </a:rPr>
              <a:pPr/>
              <a:t>47</a:t>
            </a:fld>
            <a:endParaRPr lang="en-US" smtClean="0">
              <a:latin typeface="Arial" charset="0"/>
            </a:endParaRPr>
          </a:p>
        </p:txBody>
      </p:sp>
      <p:sp>
        <p:nvSpPr>
          <p:cNvPr id="10243" name="TextBox 3"/>
          <p:cNvSpPr txBox="1">
            <a:spLocks noChangeArrowheads="1"/>
          </p:cNvSpPr>
          <p:nvPr/>
        </p:nvSpPr>
        <p:spPr bwMode="auto">
          <a:xfrm>
            <a:off x="539750" y="820738"/>
            <a:ext cx="5903913" cy="1077912"/>
          </a:xfrm>
          <a:prstGeom prst="rect">
            <a:avLst/>
          </a:prstGeom>
          <a:noFill/>
          <a:ln w="9525">
            <a:noFill/>
            <a:miter lim="800000"/>
            <a:headEnd/>
            <a:tailEnd/>
          </a:ln>
        </p:spPr>
        <p:txBody>
          <a:bodyPr>
            <a:spAutoFit/>
          </a:bodyPr>
          <a:lstStyle/>
          <a:p>
            <a:r>
              <a:rPr lang="en-GB" sz="2000" b="1">
                <a:solidFill>
                  <a:schemeClr val="bg1"/>
                </a:solidFill>
              </a:rPr>
              <a:t>Caring KLOE - How is people’s privacy and dignity respected and promoted?</a:t>
            </a:r>
          </a:p>
          <a:p>
            <a:r>
              <a:rPr lang="en-GB">
                <a:solidFill>
                  <a:schemeClr val="bg1"/>
                </a:solidFill>
              </a:rPr>
              <a:t>Caring KLOE – Residential Services (C3)</a:t>
            </a:r>
          </a:p>
        </p:txBody>
      </p:sp>
      <p:sp>
        <p:nvSpPr>
          <p:cNvPr id="10244" name="TextBox 5"/>
          <p:cNvSpPr txBox="1">
            <a:spLocks noChangeArrowheads="1"/>
          </p:cNvSpPr>
          <p:nvPr/>
        </p:nvSpPr>
        <p:spPr bwMode="auto">
          <a:xfrm>
            <a:off x="539750" y="2133600"/>
            <a:ext cx="8208963" cy="4892675"/>
          </a:xfrm>
          <a:prstGeom prst="rect">
            <a:avLst/>
          </a:prstGeom>
          <a:noFill/>
          <a:ln w="9525">
            <a:noFill/>
            <a:miter lim="800000"/>
            <a:headEnd/>
            <a:tailEnd/>
          </a:ln>
        </p:spPr>
        <p:txBody>
          <a:bodyPr>
            <a:spAutoFit/>
          </a:bodyPr>
          <a:lstStyle/>
          <a:p>
            <a:pPr marL="342900" indent="-342900">
              <a:buFont typeface="Wingdings" pitchFamily="2" charset="2"/>
              <a:buChar char="§"/>
            </a:pPr>
            <a:r>
              <a:rPr lang="en-GB"/>
              <a:t>How are people assured that information about them is treated confidentially and respected by staff?</a:t>
            </a:r>
          </a:p>
          <a:p>
            <a:pPr marL="342900" indent="-342900">
              <a:buFont typeface="Wingdings" pitchFamily="2" charset="2"/>
              <a:buChar char="§"/>
            </a:pPr>
            <a:endParaRPr lang="en-GB"/>
          </a:p>
          <a:p>
            <a:pPr marL="342900" indent="-342900">
              <a:buFont typeface="Wingdings" pitchFamily="2" charset="2"/>
              <a:buChar char="§"/>
            </a:pPr>
            <a:r>
              <a:rPr lang="en-GB"/>
              <a:t>Do people have the privacy they need?</a:t>
            </a:r>
          </a:p>
          <a:p>
            <a:pPr marL="342900" indent="-342900">
              <a:buFont typeface="Wingdings" pitchFamily="2" charset="2"/>
              <a:buChar char="§"/>
            </a:pPr>
            <a:endParaRPr lang="en-GB"/>
          </a:p>
          <a:p>
            <a:pPr marL="342900" indent="-342900">
              <a:buFont typeface="Wingdings" pitchFamily="2" charset="2"/>
              <a:buChar char="§"/>
            </a:pPr>
            <a:r>
              <a:rPr lang="en-GB"/>
              <a:t>Are people treated with dignity and respect at all times?</a:t>
            </a:r>
          </a:p>
          <a:p>
            <a:pPr marL="342900" indent="-342900">
              <a:buFont typeface="Wingdings" pitchFamily="2" charset="2"/>
              <a:buChar char="§"/>
            </a:pPr>
            <a:endParaRPr lang="en-GB"/>
          </a:p>
          <a:p>
            <a:pPr marL="342900" indent="-342900">
              <a:buFont typeface="Wingdings" pitchFamily="2" charset="2"/>
              <a:buChar char="§"/>
            </a:pPr>
            <a:r>
              <a:rPr lang="en-GB"/>
              <a:t>Can people can be as independent as they want to be?</a:t>
            </a:r>
          </a:p>
          <a:p>
            <a:pPr marL="342900" indent="-342900">
              <a:buFont typeface="Wingdings" pitchFamily="2" charset="2"/>
              <a:buChar char="§"/>
            </a:pPr>
            <a:endParaRPr lang="en-GB"/>
          </a:p>
          <a:p>
            <a:pPr marL="342900" indent="-342900">
              <a:buFont typeface="Wingdings" pitchFamily="2" charset="2"/>
              <a:buChar char="§"/>
            </a:pPr>
            <a:r>
              <a:rPr lang="en-GB"/>
              <a:t>What arrangements are there for making sure that the body of a person who has died is cared for in a culturally sensitive and dignified way?</a:t>
            </a:r>
          </a:p>
          <a:p>
            <a:pPr marL="342900" indent="-342900">
              <a:buFont typeface="Wingdings" pitchFamily="2" charset="2"/>
              <a:buChar char="§"/>
            </a:pPr>
            <a:endParaRPr lang="en-GB"/>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0"/>
          </p:nvPr>
        </p:nvSpPr>
        <p:spPr>
          <a:noFill/>
        </p:spPr>
        <p:txBody>
          <a:bodyPr/>
          <a:lstStyle/>
          <a:p>
            <a:fld id="{72558DB6-D818-4F19-A674-F19DEF958CA9}" type="slidenum">
              <a:rPr lang="en-US" smtClean="0">
                <a:latin typeface="Arial" charset="0"/>
              </a:rPr>
              <a:pPr/>
              <a:t>48</a:t>
            </a:fld>
            <a:endParaRPr lang="en-US" sz="1400" smtClean="0">
              <a:solidFill>
                <a:srgbClr val="6D2E69"/>
              </a:solidFill>
              <a:latin typeface="Arial" charset="0"/>
            </a:endParaRPr>
          </a:p>
        </p:txBody>
      </p:sp>
      <p:sp>
        <p:nvSpPr>
          <p:cNvPr id="11267" name="TextBox 3"/>
          <p:cNvSpPr txBox="1">
            <a:spLocks noChangeArrowheads="1"/>
          </p:cNvSpPr>
          <p:nvPr/>
        </p:nvSpPr>
        <p:spPr bwMode="auto">
          <a:xfrm>
            <a:off x="611188" y="2276475"/>
            <a:ext cx="7921625" cy="3786188"/>
          </a:xfrm>
          <a:prstGeom prst="rect">
            <a:avLst/>
          </a:prstGeom>
          <a:noFill/>
          <a:ln w="9525">
            <a:noFill/>
            <a:miter lim="800000"/>
            <a:headEnd/>
            <a:tailEnd/>
          </a:ln>
        </p:spPr>
        <p:txBody>
          <a:bodyPr>
            <a:spAutoFit/>
          </a:bodyPr>
          <a:lstStyle/>
          <a:p>
            <a:pPr marL="342900" indent="-342900">
              <a:buFont typeface="Wingdings" pitchFamily="2" charset="2"/>
              <a:buChar char="§"/>
            </a:pPr>
            <a:r>
              <a:rPr lang="en-GB"/>
              <a:t>Do staff understand and promote respectful and compassionate behaviour within the staff team?</a:t>
            </a:r>
          </a:p>
          <a:p>
            <a:pPr marL="342900" indent="-342900">
              <a:buFont typeface="Wingdings" pitchFamily="2" charset="2"/>
              <a:buChar char="§"/>
            </a:pPr>
            <a:endParaRPr lang="en-GB"/>
          </a:p>
          <a:p>
            <a:pPr marL="342900" indent="-342900">
              <a:buFont typeface="Wingdings" pitchFamily="2" charset="2"/>
              <a:buChar char="§"/>
            </a:pPr>
            <a:r>
              <a:rPr lang="en-GB"/>
              <a:t>Are people’s relatives and friends able to visit without being unnecessarily restricted?</a:t>
            </a:r>
          </a:p>
          <a:p>
            <a:pPr marL="342900" indent="-342900">
              <a:buFont typeface="Wingdings" pitchFamily="2" charset="2"/>
              <a:buChar char="§"/>
            </a:pPr>
            <a:endParaRPr lang="en-GB"/>
          </a:p>
          <a:p>
            <a:pPr marL="342900" indent="-342900">
              <a:buFont typeface="Wingdings" pitchFamily="2" charset="2"/>
              <a:buChar char="§"/>
            </a:pPr>
            <a:r>
              <a:rPr lang="en-GB"/>
              <a:t>How does the service make sure that staff understand how to respect people’s privacy, dignity and human rights?</a:t>
            </a:r>
          </a:p>
          <a:p>
            <a:pPr marL="342900" indent="-342900">
              <a:buFont typeface="Wingdings" pitchFamily="2" charset="2"/>
              <a:buChar char="§"/>
            </a:pPr>
            <a:endParaRPr lang="en-GB"/>
          </a:p>
        </p:txBody>
      </p:sp>
      <p:sp>
        <p:nvSpPr>
          <p:cNvPr id="11268" name="TextBox 7"/>
          <p:cNvSpPr txBox="1">
            <a:spLocks noChangeArrowheads="1"/>
          </p:cNvSpPr>
          <p:nvPr/>
        </p:nvSpPr>
        <p:spPr bwMode="auto">
          <a:xfrm>
            <a:off x="755650" y="836613"/>
            <a:ext cx="5832475" cy="461962"/>
          </a:xfrm>
          <a:prstGeom prst="rect">
            <a:avLst/>
          </a:prstGeom>
          <a:noFill/>
          <a:ln w="9525">
            <a:noFill/>
            <a:miter lim="800000"/>
            <a:headEnd/>
            <a:tailEnd/>
          </a:ln>
        </p:spPr>
        <p:txBody>
          <a:bodyPr>
            <a:spAutoFit/>
          </a:bodyPr>
          <a:lstStyle/>
          <a:p>
            <a:r>
              <a:rPr lang="en-GB">
                <a:solidFill>
                  <a:schemeClr val="bg1"/>
                </a:solidFill>
              </a:rPr>
              <a:t>Caring KLOE – Residential Services (C3)</a:t>
            </a: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3"/>
          <p:cNvSpPr>
            <a:spLocks noChangeArrowheads="1"/>
          </p:cNvSpPr>
          <p:nvPr/>
        </p:nvSpPr>
        <p:spPr bwMode="auto">
          <a:xfrm flipV="1">
            <a:off x="458788" y="1516063"/>
            <a:ext cx="8277225" cy="4822825"/>
          </a:xfrm>
          <a:prstGeom prst="roundRect">
            <a:avLst>
              <a:gd name="adj" fmla="val 2167"/>
            </a:avLst>
          </a:prstGeom>
          <a:solidFill>
            <a:srgbClr val="EFBBC3"/>
          </a:solidFill>
          <a:ln w="9525">
            <a:noFill/>
            <a:round/>
            <a:headEnd/>
            <a:tailEnd/>
          </a:ln>
        </p:spPr>
        <p:txBody>
          <a:bodyPr rot="10800000" wrap="none" anchor="ctr"/>
          <a:lstStyle/>
          <a:p>
            <a:endParaRPr lang="en-GB" altLang="en-US"/>
          </a:p>
        </p:txBody>
      </p:sp>
      <p:sp>
        <p:nvSpPr>
          <p:cNvPr id="12291" name="Slide Number Placeholder 3"/>
          <p:cNvSpPr>
            <a:spLocks noGrp="1"/>
          </p:cNvSpPr>
          <p:nvPr>
            <p:ph type="sldNum" sz="quarter" idx="10"/>
          </p:nvPr>
        </p:nvSpPr>
        <p:spPr>
          <a:noFill/>
        </p:spPr>
        <p:txBody>
          <a:bodyPr/>
          <a:lstStyle/>
          <a:p>
            <a:fld id="{328C2E5C-7B90-4000-B8DA-7E620F7A6ED0}" type="slidenum">
              <a:rPr lang="en-US" altLang="en-US" smtClean="0">
                <a:latin typeface="Arial" charset="0"/>
              </a:rPr>
              <a:pPr/>
              <a:t>49</a:t>
            </a:fld>
            <a:endParaRPr lang="en-US" altLang="en-US" sz="1400" smtClean="0">
              <a:solidFill>
                <a:srgbClr val="6D2E69"/>
              </a:solidFill>
              <a:latin typeface="Arial" charset="0"/>
            </a:endParaRPr>
          </a:p>
        </p:txBody>
      </p:sp>
      <p:sp>
        <p:nvSpPr>
          <p:cNvPr id="12292" name="Rectangle 2"/>
          <p:cNvSpPr>
            <a:spLocks noGrp="1" noChangeArrowheads="1"/>
          </p:cNvSpPr>
          <p:nvPr>
            <p:ph type="title"/>
          </p:nvPr>
        </p:nvSpPr>
        <p:spPr/>
        <p:txBody>
          <a:bodyPr/>
          <a:lstStyle/>
          <a:p>
            <a:pPr eaLnBrk="1" hangingPunct="1"/>
            <a:r>
              <a:rPr lang="en-GB" altLang="en-US" sz="2800" smtClean="0"/>
              <a:t>Timetable</a:t>
            </a:r>
          </a:p>
        </p:txBody>
      </p:sp>
      <p:sp>
        <p:nvSpPr>
          <p:cNvPr id="6" name="Rectangle 3"/>
          <p:cNvSpPr txBox="1">
            <a:spLocks noChangeArrowheads="1"/>
          </p:cNvSpPr>
          <p:nvPr/>
        </p:nvSpPr>
        <p:spPr bwMode="auto">
          <a:xfrm>
            <a:off x="1930400" y="1700213"/>
            <a:ext cx="3289300" cy="574675"/>
          </a:xfrm>
          <a:prstGeom prst="rect">
            <a:avLst/>
          </a:prstGeom>
          <a:solidFill>
            <a:srgbClr val="FFFFFF"/>
          </a:solidFill>
          <a:ln w="9525">
            <a:solidFill>
              <a:srgbClr val="5F2861"/>
            </a:solidFill>
            <a:miter lim="800000"/>
            <a:headEnd/>
            <a:tailEnd/>
          </a:ln>
          <a:extLst/>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kern="0" dirty="0" smtClean="0"/>
              <a:t>Co-production and development to shape consultation proposals</a:t>
            </a:r>
          </a:p>
          <a:p>
            <a:pPr marL="0" indent="0" eaLnBrk="1" hangingPunct="1">
              <a:spcBef>
                <a:spcPts val="600"/>
              </a:spcBef>
              <a:defRPr/>
            </a:pPr>
            <a:endParaRPr lang="en-GB" sz="1600" kern="0" dirty="0" smtClean="0"/>
          </a:p>
        </p:txBody>
      </p:sp>
      <p:sp>
        <p:nvSpPr>
          <p:cNvPr id="7" name="Rectangle 3"/>
          <p:cNvSpPr txBox="1">
            <a:spLocks noChangeArrowheads="1"/>
          </p:cNvSpPr>
          <p:nvPr/>
        </p:nvSpPr>
        <p:spPr bwMode="auto">
          <a:xfrm>
            <a:off x="611188" y="1697038"/>
            <a:ext cx="1319212" cy="577850"/>
          </a:xfrm>
          <a:prstGeom prst="rect">
            <a:avLst/>
          </a:prstGeom>
          <a:solidFill>
            <a:srgbClr val="5F2861"/>
          </a:solidFill>
          <a:ln w="9525">
            <a:solidFill>
              <a:srgbClr val="5F2861"/>
            </a:solidFill>
            <a:miter lim="800000"/>
            <a:headEnd/>
            <a:tailEnd/>
          </a:ln>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b="1" kern="0" dirty="0" smtClean="0">
                <a:solidFill>
                  <a:schemeClr val="bg1"/>
                </a:solidFill>
              </a:rPr>
              <a:t>Oct 2013 – March 2014</a:t>
            </a:r>
          </a:p>
          <a:p>
            <a:pPr marL="0" indent="0" eaLnBrk="1" hangingPunct="1">
              <a:spcBef>
                <a:spcPts val="600"/>
              </a:spcBef>
              <a:defRPr/>
            </a:pPr>
            <a:endParaRPr lang="en-GB" sz="1600" b="1" kern="0" dirty="0" smtClean="0">
              <a:solidFill>
                <a:schemeClr val="bg1"/>
              </a:solidFill>
            </a:endParaRPr>
          </a:p>
        </p:txBody>
      </p:sp>
      <p:sp>
        <p:nvSpPr>
          <p:cNvPr id="8" name="Rectangle 3"/>
          <p:cNvSpPr txBox="1">
            <a:spLocks noChangeArrowheads="1"/>
          </p:cNvSpPr>
          <p:nvPr/>
        </p:nvSpPr>
        <p:spPr bwMode="auto">
          <a:xfrm>
            <a:off x="1917700" y="2347913"/>
            <a:ext cx="3590925" cy="576262"/>
          </a:xfrm>
          <a:prstGeom prst="rect">
            <a:avLst/>
          </a:prstGeom>
          <a:solidFill>
            <a:srgbClr val="FFFFFF"/>
          </a:solidFill>
          <a:ln w="9525">
            <a:solidFill>
              <a:srgbClr val="5F2861"/>
            </a:solidFill>
            <a:miter lim="800000"/>
            <a:headEnd/>
            <a:tailEnd/>
          </a:ln>
          <a:extLst/>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kern="0" dirty="0" smtClean="0"/>
              <a:t>Consultation on regulatory approach, ratings and guidance</a:t>
            </a:r>
          </a:p>
          <a:p>
            <a:pPr marL="0" indent="0" eaLnBrk="1" hangingPunct="1">
              <a:spcBef>
                <a:spcPts val="600"/>
              </a:spcBef>
              <a:defRPr/>
            </a:pPr>
            <a:endParaRPr lang="en-GB" sz="1600" kern="0" dirty="0" smtClean="0"/>
          </a:p>
        </p:txBody>
      </p:sp>
      <p:sp>
        <p:nvSpPr>
          <p:cNvPr id="9" name="Rectangle 3"/>
          <p:cNvSpPr txBox="1">
            <a:spLocks noChangeArrowheads="1"/>
          </p:cNvSpPr>
          <p:nvPr/>
        </p:nvSpPr>
        <p:spPr bwMode="auto">
          <a:xfrm>
            <a:off x="1100138" y="2344738"/>
            <a:ext cx="817562" cy="579437"/>
          </a:xfrm>
          <a:prstGeom prst="rect">
            <a:avLst/>
          </a:prstGeom>
          <a:solidFill>
            <a:srgbClr val="5F2861"/>
          </a:solidFill>
          <a:ln w="9525">
            <a:solidFill>
              <a:srgbClr val="5F2861"/>
            </a:solidFill>
            <a:miter lim="800000"/>
            <a:headEnd/>
            <a:tailEnd/>
          </a:ln>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b="1" kern="0" dirty="0" smtClean="0">
                <a:solidFill>
                  <a:schemeClr val="bg1"/>
                </a:solidFill>
              </a:rPr>
              <a:t>April 2014</a:t>
            </a:r>
          </a:p>
        </p:txBody>
      </p:sp>
      <p:sp>
        <p:nvSpPr>
          <p:cNvPr id="10" name="Rectangle 3"/>
          <p:cNvSpPr txBox="1">
            <a:spLocks noChangeArrowheads="1"/>
          </p:cNvSpPr>
          <p:nvPr/>
        </p:nvSpPr>
        <p:spPr bwMode="auto">
          <a:xfrm>
            <a:off x="3059113" y="2992438"/>
            <a:ext cx="2881312" cy="576262"/>
          </a:xfrm>
          <a:prstGeom prst="rect">
            <a:avLst/>
          </a:prstGeom>
          <a:solidFill>
            <a:srgbClr val="FFFFFF"/>
          </a:solidFill>
          <a:ln w="9525">
            <a:solidFill>
              <a:srgbClr val="5F2861"/>
            </a:solidFill>
            <a:miter lim="800000"/>
            <a:headEnd/>
            <a:tailEnd/>
          </a:ln>
          <a:extLst/>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kern="0" dirty="0" smtClean="0"/>
              <a:t>Wave 1 pilot inspections</a:t>
            </a:r>
          </a:p>
          <a:p>
            <a:pPr marL="0" indent="0" eaLnBrk="1" hangingPunct="1">
              <a:spcBef>
                <a:spcPts val="600"/>
              </a:spcBef>
              <a:defRPr/>
            </a:pPr>
            <a:endParaRPr lang="en-GB" sz="1600" kern="0" dirty="0" smtClean="0"/>
          </a:p>
        </p:txBody>
      </p:sp>
      <p:sp>
        <p:nvSpPr>
          <p:cNvPr id="11" name="Rectangle 3"/>
          <p:cNvSpPr txBox="1">
            <a:spLocks noChangeArrowheads="1"/>
          </p:cNvSpPr>
          <p:nvPr/>
        </p:nvSpPr>
        <p:spPr bwMode="auto">
          <a:xfrm>
            <a:off x="1979613" y="2992438"/>
            <a:ext cx="1079500" cy="576262"/>
          </a:xfrm>
          <a:prstGeom prst="rect">
            <a:avLst/>
          </a:prstGeom>
          <a:solidFill>
            <a:srgbClr val="5F2861"/>
          </a:solidFill>
          <a:ln w="9525">
            <a:solidFill>
              <a:srgbClr val="5F2861"/>
            </a:solidFill>
            <a:miter lim="800000"/>
            <a:headEnd/>
            <a:tailEnd/>
          </a:ln>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b="1" kern="0" dirty="0" smtClean="0">
                <a:solidFill>
                  <a:schemeClr val="bg1"/>
                </a:solidFill>
              </a:rPr>
              <a:t>April – </a:t>
            </a:r>
            <a:br>
              <a:rPr lang="en-GB" sz="1600" b="1" kern="0" dirty="0" smtClean="0">
                <a:solidFill>
                  <a:schemeClr val="bg1"/>
                </a:solidFill>
              </a:rPr>
            </a:br>
            <a:r>
              <a:rPr lang="en-GB" sz="1600" b="1" kern="0" dirty="0" smtClean="0">
                <a:solidFill>
                  <a:schemeClr val="bg1"/>
                </a:solidFill>
              </a:rPr>
              <a:t>May 2014</a:t>
            </a:r>
          </a:p>
        </p:txBody>
      </p:sp>
      <p:sp>
        <p:nvSpPr>
          <p:cNvPr id="12" name="Rectangle 3"/>
          <p:cNvSpPr txBox="1">
            <a:spLocks noChangeArrowheads="1"/>
          </p:cNvSpPr>
          <p:nvPr/>
        </p:nvSpPr>
        <p:spPr bwMode="auto">
          <a:xfrm>
            <a:off x="3706813" y="3640138"/>
            <a:ext cx="3448050" cy="576262"/>
          </a:xfrm>
          <a:prstGeom prst="rect">
            <a:avLst/>
          </a:prstGeom>
          <a:solidFill>
            <a:srgbClr val="FFFFFF"/>
          </a:solidFill>
          <a:ln w="9525">
            <a:solidFill>
              <a:srgbClr val="5F2861"/>
            </a:solidFill>
            <a:miter lim="800000"/>
            <a:headEnd/>
            <a:tailEnd/>
          </a:ln>
          <a:extLst/>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spcBef>
                <a:spcPts val="600"/>
              </a:spcBef>
              <a:defRPr/>
            </a:pPr>
            <a:r>
              <a:rPr lang="en-GB" sz="1600" kern="0" dirty="0" smtClean="0"/>
              <a:t>Evaluation; guidance and standards refined. </a:t>
            </a:r>
          </a:p>
        </p:txBody>
      </p:sp>
      <p:sp>
        <p:nvSpPr>
          <p:cNvPr id="13" name="Rectangle 3"/>
          <p:cNvSpPr txBox="1">
            <a:spLocks noChangeArrowheads="1"/>
          </p:cNvSpPr>
          <p:nvPr/>
        </p:nvSpPr>
        <p:spPr bwMode="auto">
          <a:xfrm>
            <a:off x="3465513" y="4300538"/>
            <a:ext cx="1131887" cy="579437"/>
          </a:xfrm>
          <a:prstGeom prst="rect">
            <a:avLst/>
          </a:prstGeom>
          <a:solidFill>
            <a:srgbClr val="5F2861"/>
          </a:solidFill>
          <a:ln w="9525">
            <a:solidFill>
              <a:srgbClr val="5F2861"/>
            </a:solidFill>
            <a:miter lim="800000"/>
            <a:headEnd/>
            <a:tailEnd/>
          </a:ln>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b="1" kern="0" dirty="0" smtClean="0">
                <a:solidFill>
                  <a:schemeClr val="bg1"/>
                </a:solidFill>
              </a:rPr>
              <a:t>July –  Sept 2014</a:t>
            </a:r>
          </a:p>
        </p:txBody>
      </p:sp>
      <p:sp>
        <p:nvSpPr>
          <p:cNvPr id="14" name="Rectangle 3"/>
          <p:cNvSpPr txBox="1">
            <a:spLocks noChangeArrowheads="1"/>
          </p:cNvSpPr>
          <p:nvPr/>
        </p:nvSpPr>
        <p:spPr bwMode="auto">
          <a:xfrm>
            <a:off x="4606925" y="4300538"/>
            <a:ext cx="3946525" cy="579437"/>
          </a:xfrm>
          <a:prstGeom prst="rect">
            <a:avLst/>
          </a:prstGeom>
          <a:solidFill>
            <a:srgbClr val="FFFFFF"/>
          </a:solidFill>
          <a:ln w="9525">
            <a:solidFill>
              <a:srgbClr val="5F2861"/>
            </a:solidFill>
            <a:miter lim="800000"/>
            <a:headEnd/>
            <a:tailEnd/>
          </a:ln>
          <a:extLst/>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kern="0" dirty="0" smtClean="0"/>
              <a:t>Provider guidance consultation. Wave 2 pilot inspections, initial ratings of services</a:t>
            </a:r>
          </a:p>
          <a:p>
            <a:pPr marL="0" indent="0" eaLnBrk="1" hangingPunct="1">
              <a:spcBef>
                <a:spcPts val="600"/>
              </a:spcBef>
              <a:defRPr/>
            </a:pPr>
            <a:endParaRPr lang="en-GB" sz="1600" kern="0" dirty="0" smtClean="0"/>
          </a:p>
        </p:txBody>
      </p:sp>
      <p:sp>
        <p:nvSpPr>
          <p:cNvPr id="15" name="Rectangle 3"/>
          <p:cNvSpPr txBox="1">
            <a:spLocks noChangeArrowheads="1"/>
          </p:cNvSpPr>
          <p:nvPr/>
        </p:nvSpPr>
        <p:spPr bwMode="auto">
          <a:xfrm>
            <a:off x="2916238" y="3640138"/>
            <a:ext cx="796925" cy="576262"/>
          </a:xfrm>
          <a:prstGeom prst="rect">
            <a:avLst/>
          </a:prstGeom>
          <a:solidFill>
            <a:srgbClr val="5F2861"/>
          </a:solidFill>
          <a:ln w="9525">
            <a:solidFill>
              <a:srgbClr val="5F2861"/>
            </a:solidFill>
            <a:miter lim="800000"/>
            <a:headEnd/>
            <a:tailEnd/>
          </a:ln>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b="1" kern="0" dirty="0" smtClean="0">
                <a:solidFill>
                  <a:schemeClr val="bg1"/>
                </a:solidFill>
              </a:rPr>
              <a:t>June 2014</a:t>
            </a:r>
          </a:p>
        </p:txBody>
      </p:sp>
      <p:sp>
        <p:nvSpPr>
          <p:cNvPr id="16" name="Rectangle 3"/>
          <p:cNvSpPr txBox="1">
            <a:spLocks noChangeArrowheads="1"/>
          </p:cNvSpPr>
          <p:nvPr/>
        </p:nvSpPr>
        <p:spPr bwMode="auto">
          <a:xfrm>
            <a:off x="4610100" y="4941888"/>
            <a:ext cx="874713" cy="606425"/>
          </a:xfrm>
          <a:prstGeom prst="rect">
            <a:avLst/>
          </a:prstGeom>
          <a:solidFill>
            <a:srgbClr val="5F2861"/>
          </a:solidFill>
          <a:ln w="9525">
            <a:solidFill>
              <a:srgbClr val="5F2861"/>
            </a:solidFill>
            <a:miter lim="800000"/>
            <a:headEnd/>
            <a:tailEnd/>
          </a:ln>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b="1" kern="0" dirty="0" smtClean="0">
                <a:solidFill>
                  <a:schemeClr val="bg1"/>
                </a:solidFill>
              </a:rPr>
              <a:t>Oct 2014</a:t>
            </a:r>
          </a:p>
        </p:txBody>
      </p:sp>
      <p:sp>
        <p:nvSpPr>
          <p:cNvPr id="17" name="Rectangle 3"/>
          <p:cNvSpPr txBox="1">
            <a:spLocks noChangeArrowheads="1"/>
          </p:cNvSpPr>
          <p:nvPr/>
        </p:nvSpPr>
        <p:spPr bwMode="auto">
          <a:xfrm>
            <a:off x="5484813" y="4941888"/>
            <a:ext cx="3190875" cy="606425"/>
          </a:xfrm>
          <a:prstGeom prst="rect">
            <a:avLst/>
          </a:prstGeom>
          <a:solidFill>
            <a:srgbClr val="FFFFFF"/>
          </a:solidFill>
          <a:ln w="9525">
            <a:solidFill>
              <a:srgbClr val="5F2861"/>
            </a:solidFill>
            <a:miter lim="800000"/>
            <a:headEnd/>
            <a:tailEnd/>
          </a:ln>
          <a:extLst/>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kern="0" dirty="0" smtClean="0"/>
              <a:t>New approach fully implemented and indicative ratings confirmed</a:t>
            </a:r>
          </a:p>
          <a:p>
            <a:pPr marL="0" indent="0" eaLnBrk="1" hangingPunct="1">
              <a:spcBef>
                <a:spcPts val="600"/>
              </a:spcBef>
              <a:defRPr/>
            </a:pPr>
            <a:endParaRPr lang="en-GB" sz="1600" kern="0" dirty="0" smtClean="0"/>
          </a:p>
        </p:txBody>
      </p:sp>
      <p:sp>
        <p:nvSpPr>
          <p:cNvPr id="18" name="Rectangle 3"/>
          <p:cNvSpPr txBox="1">
            <a:spLocks noChangeArrowheads="1"/>
          </p:cNvSpPr>
          <p:nvPr/>
        </p:nvSpPr>
        <p:spPr bwMode="auto">
          <a:xfrm>
            <a:off x="5743575" y="5661025"/>
            <a:ext cx="874713" cy="539750"/>
          </a:xfrm>
          <a:prstGeom prst="rect">
            <a:avLst/>
          </a:prstGeom>
          <a:solidFill>
            <a:srgbClr val="5F2861"/>
          </a:solidFill>
          <a:ln w="9525">
            <a:solidFill>
              <a:srgbClr val="5F2861"/>
            </a:solidFill>
            <a:miter lim="800000"/>
            <a:headEnd/>
            <a:tailEnd/>
          </a:ln>
        </p:spPr>
        <p:txBody>
          <a:bodyPr lIns="108000" tIns="72000" rIns="36000" bIns="36000"/>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b="1" kern="0" dirty="0" smtClean="0">
                <a:solidFill>
                  <a:schemeClr val="bg1"/>
                </a:solidFill>
              </a:rPr>
              <a:t>March 2016</a:t>
            </a:r>
          </a:p>
        </p:txBody>
      </p:sp>
      <p:sp>
        <p:nvSpPr>
          <p:cNvPr id="19" name="Rectangle 3"/>
          <p:cNvSpPr txBox="1">
            <a:spLocks noChangeArrowheads="1"/>
          </p:cNvSpPr>
          <p:nvPr/>
        </p:nvSpPr>
        <p:spPr bwMode="auto">
          <a:xfrm>
            <a:off x="6618288" y="5661025"/>
            <a:ext cx="2057400" cy="539750"/>
          </a:xfrm>
          <a:prstGeom prst="rect">
            <a:avLst/>
          </a:prstGeom>
          <a:solidFill>
            <a:schemeClr val="accent2">
              <a:lumMod val="40000"/>
              <a:lumOff val="60000"/>
            </a:schemeClr>
          </a:solidFill>
          <a:ln w="9525">
            <a:solidFill>
              <a:srgbClr val="5F2861"/>
            </a:solidFill>
            <a:miter lim="800000"/>
            <a:headEnd/>
            <a:tailEnd/>
          </a:ln>
          <a:extLst/>
        </p:spPr>
        <p:txBody>
          <a:bodyPr lIns="108000" tIns="72000" rIns="36000" bIns="36000" anchor="ctr"/>
          <a:lstStyle>
            <a:lvl1pPr marL="342900" indent="-342900" algn="l" rtl="0" eaLnBrk="0" fontAlgn="base" hangingPunct="0">
              <a:lnSpc>
                <a:spcPct val="90000"/>
              </a:lnSpc>
              <a:spcBef>
                <a:spcPct val="60000"/>
              </a:spcBef>
              <a:spcAft>
                <a:spcPct val="0"/>
              </a:spcAft>
              <a:buClr>
                <a:srgbClr val="5F2861"/>
              </a:buClr>
              <a:buSzPct val="120000"/>
              <a:tabLst>
                <a:tab pos="261938" algn="l"/>
              </a:tabLst>
              <a:defRPr sz="20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a:solidFill>
                  <a:schemeClr val="tx1"/>
                </a:solidFill>
                <a:latin typeface="+mn-lt"/>
                <a:ea typeface="+mn-ea"/>
              </a:defRPr>
            </a:lvl2pPr>
            <a:lvl3pPr marL="1162050" indent="-282575" algn="l" rtl="0" eaLnBrk="0" fontAlgn="base" hangingPunct="0">
              <a:lnSpc>
                <a:spcPct val="90000"/>
              </a:lnSpc>
              <a:spcBef>
                <a:spcPct val="50000"/>
              </a:spcBef>
              <a:spcAft>
                <a:spcPct val="0"/>
              </a:spcAft>
              <a:buFont typeface="Arial" charset="0"/>
              <a:buChar char="-"/>
              <a:tabLst>
                <a:tab pos="261938" algn="l"/>
              </a:tabLst>
              <a:defRPr sz="2000">
                <a:solidFill>
                  <a:schemeClr val="tx1"/>
                </a:solidFill>
                <a:latin typeface="+mn-lt"/>
                <a:ea typeface="+mn-ea"/>
              </a:defRPr>
            </a:lvl3pPr>
            <a:lvl4pPr marL="1627188" indent="-285750"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4pPr>
            <a:lvl5pPr marL="2087563" indent="-280988" algn="l" rtl="0" eaLnBrk="0" fontAlgn="base" hangingPunct="0">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5pPr>
            <a:lvl6pPr marL="25447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6pPr>
            <a:lvl7pPr marL="30019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7pPr>
            <a:lvl8pPr marL="34591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8pPr>
            <a:lvl9pPr marL="3916363" indent="-280988" algn="l" rtl="0" fontAlgn="base">
              <a:lnSpc>
                <a:spcPct val="90000"/>
              </a:lnSpc>
              <a:spcBef>
                <a:spcPct val="50000"/>
              </a:spcBef>
              <a:spcAft>
                <a:spcPct val="0"/>
              </a:spcAft>
              <a:buFont typeface="Wingdings 2" pitchFamily="18" charset="2"/>
              <a:buChar char=""/>
              <a:tabLst>
                <a:tab pos="261938" algn="l"/>
              </a:tabLst>
              <a:defRPr sz="2000">
                <a:solidFill>
                  <a:schemeClr val="tx1"/>
                </a:solidFill>
                <a:latin typeface="+mn-lt"/>
                <a:ea typeface="+mn-ea"/>
              </a:defRPr>
            </a:lvl9pPr>
          </a:lstStyle>
          <a:p>
            <a:pPr marL="0" indent="0" eaLnBrk="1" hangingPunct="1">
              <a:defRPr/>
            </a:pPr>
            <a:r>
              <a:rPr lang="en-GB" sz="1600" kern="0" dirty="0" smtClean="0"/>
              <a:t>Every adult social care service rated</a:t>
            </a:r>
          </a:p>
        </p:txBody>
      </p:sp>
      <p:sp>
        <p:nvSpPr>
          <p:cNvPr id="2" name="5-Point Star 1"/>
          <p:cNvSpPr/>
          <p:nvPr/>
        </p:nvSpPr>
        <p:spPr bwMode="auto">
          <a:xfrm>
            <a:off x="2751138" y="4300538"/>
            <a:ext cx="615950" cy="514350"/>
          </a:xfrm>
          <a:prstGeom prst="star5">
            <a:avLst/>
          </a:prstGeom>
          <a:solidFill>
            <a:srgbClr val="7030A0"/>
          </a:solidFill>
          <a:ln w="9525" cap="flat" cmpd="sng" algn="ctr">
            <a:solidFill>
              <a:srgbClr val="7030A0"/>
            </a:solidFill>
            <a:prstDash val="solid"/>
            <a:round/>
            <a:headEnd type="none" w="med" len="med"/>
            <a:tailEnd type="none" w="med" len="med"/>
          </a:ln>
          <a:effectLst/>
        </p:spPr>
        <p:txBody>
          <a:bodyPr/>
          <a:lstStyle/>
          <a:p>
            <a:pPr>
              <a:defRPr/>
            </a:pPr>
            <a:endParaRPr lang="en-GB">
              <a:latin typeface="Arial" pitchFamily="1" charset="0"/>
              <a:ea typeface="ヒラギノ角ゴ Pro W3" pitchFamily="1" charset="-128"/>
              <a:cs typeface="ヒラギノ角ゴ Pro W3" pitchFamily="1" charset="-128"/>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70C0"/>
                </a:solidFill>
                <a:latin typeface="Arial Black" pitchFamily="34" charset="0"/>
              </a:rPr>
              <a:t>DIGNITY DO’s</a:t>
            </a:r>
            <a:endParaRPr lang="en-GB" dirty="0">
              <a:solidFill>
                <a:srgbClr val="0070C0"/>
              </a:solidFill>
              <a:latin typeface="Arial Black" pitchFamily="34" charset="0"/>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1800" dirty="0" smtClean="0">
                <a:solidFill>
                  <a:srgbClr val="0070C0"/>
                </a:solidFill>
                <a:latin typeface="Aharoni" pitchFamily="2" charset="-79"/>
                <a:cs typeface="Aharoni" pitchFamily="2" charset="-79"/>
              </a:rPr>
              <a:t>Have a zero tolerance of all forms of abuse</a:t>
            </a:r>
          </a:p>
          <a:p>
            <a:pPr marL="514350" indent="-514350">
              <a:buFont typeface="+mj-lt"/>
              <a:buAutoNum type="arabicPeriod"/>
            </a:pPr>
            <a:r>
              <a:rPr lang="en-GB" sz="1800" dirty="0" smtClean="0">
                <a:solidFill>
                  <a:srgbClr val="0070C0"/>
                </a:solidFill>
                <a:latin typeface="Aharoni" pitchFamily="2" charset="-79"/>
                <a:cs typeface="Aharoni" pitchFamily="2" charset="-79"/>
              </a:rPr>
              <a:t>Support people with the same respect you would want for yourself or a member of your family</a:t>
            </a:r>
          </a:p>
          <a:p>
            <a:pPr marL="514350" indent="-514350">
              <a:buFont typeface="+mj-lt"/>
              <a:buAutoNum type="arabicPeriod"/>
            </a:pPr>
            <a:r>
              <a:rPr lang="en-GB" sz="1800" dirty="0" smtClean="0">
                <a:solidFill>
                  <a:srgbClr val="0070C0"/>
                </a:solidFill>
                <a:latin typeface="Aharoni" pitchFamily="2" charset="-79"/>
                <a:cs typeface="Aharoni" pitchFamily="2" charset="-79"/>
              </a:rPr>
              <a:t>Treat each person as an individual by offering a personalised service</a:t>
            </a:r>
          </a:p>
          <a:p>
            <a:pPr marL="514350" indent="-514350">
              <a:buFont typeface="+mj-lt"/>
              <a:buAutoNum type="arabicPeriod"/>
            </a:pPr>
            <a:r>
              <a:rPr lang="en-GB" sz="1800" dirty="0" smtClean="0">
                <a:solidFill>
                  <a:srgbClr val="0070C0"/>
                </a:solidFill>
                <a:latin typeface="Aharoni" pitchFamily="2" charset="-79"/>
                <a:cs typeface="Aharoni" pitchFamily="2" charset="-79"/>
              </a:rPr>
              <a:t>Enable people to maintain the maximum possible level of independence, choice and control</a:t>
            </a:r>
          </a:p>
          <a:p>
            <a:pPr marL="514350" indent="-514350">
              <a:buFont typeface="+mj-lt"/>
              <a:buAutoNum type="arabicPeriod"/>
            </a:pPr>
            <a:r>
              <a:rPr lang="en-GB" sz="1800" dirty="0" smtClean="0">
                <a:solidFill>
                  <a:srgbClr val="0070C0"/>
                </a:solidFill>
                <a:latin typeface="Aharoni" pitchFamily="2" charset="-79"/>
                <a:cs typeface="Aharoni" pitchFamily="2" charset="-79"/>
              </a:rPr>
              <a:t>Listen and support people to express their needs and wants</a:t>
            </a:r>
          </a:p>
          <a:p>
            <a:pPr marL="514350" indent="-514350">
              <a:buFont typeface="+mj-lt"/>
              <a:buAutoNum type="arabicPeriod"/>
            </a:pPr>
            <a:r>
              <a:rPr lang="en-GB" sz="1800" dirty="0" smtClean="0">
                <a:solidFill>
                  <a:srgbClr val="0070C0"/>
                </a:solidFill>
                <a:latin typeface="Aharoni" pitchFamily="2" charset="-79"/>
                <a:cs typeface="Aharoni" pitchFamily="2" charset="-79"/>
              </a:rPr>
              <a:t>Respect people’s right to privacy</a:t>
            </a:r>
          </a:p>
          <a:p>
            <a:pPr marL="514350" indent="-514350">
              <a:buFont typeface="+mj-lt"/>
              <a:buAutoNum type="arabicPeriod"/>
            </a:pPr>
            <a:r>
              <a:rPr lang="en-GB" sz="1800" dirty="0" smtClean="0">
                <a:solidFill>
                  <a:srgbClr val="0070C0"/>
                </a:solidFill>
                <a:latin typeface="Aharoni" pitchFamily="2" charset="-79"/>
                <a:cs typeface="Aharoni" pitchFamily="2" charset="-79"/>
              </a:rPr>
              <a:t>Ensure people feel able to complain without fear of retribution</a:t>
            </a:r>
          </a:p>
          <a:p>
            <a:pPr marL="514350" indent="-514350">
              <a:buFont typeface="+mj-lt"/>
              <a:buAutoNum type="arabicPeriod"/>
            </a:pPr>
            <a:r>
              <a:rPr lang="en-GB" sz="1800" dirty="0" smtClean="0">
                <a:solidFill>
                  <a:srgbClr val="0070C0"/>
                </a:solidFill>
                <a:latin typeface="Aharoni" pitchFamily="2" charset="-79"/>
                <a:cs typeface="Aharoni" pitchFamily="2" charset="-79"/>
              </a:rPr>
              <a:t>Engage with family members and carers as care partners</a:t>
            </a:r>
          </a:p>
          <a:p>
            <a:pPr marL="514350" indent="-514350">
              <a:buFont typeface="+mj-lt"/>
              <a:buAutoNum type="arabicPeriod"/>
            </a:pPr>
            <a:r>
              <a:rPr lang="en-GB" sz="1800" dirty="0" smtClean="0">
                <a:solidFill>
                  <a:srgbClr val="0070C0"/>
                </a:solidFill>
                <a:latin typeface="Aharoni" pitchFamily="2" charset="-79"/>
                <a:cs typeface="Aharoni" pitchFamily="2" charset="-79"/>
              </a:rPr>
              <a:t>Assist people to maintain confidence and a positive self-esteem</a:t>
            </a:r>
          </a:p>
          <a:p>
            <a:pPr marL="514350" indent="-514350">
              <a:buFont typeface="+mj-lt"/>
              <a:buAutoNum type="arabicPeriod"/>
            </a:pPr>
            <a:r>
              <a:rPr lang="en-GB" sz="1800" dirty="0" smtClean="0">
                <a:solidFill>
                  <a:srgbClr val="0070C0"/>
                </a:solidFill>
                <a:latin typeface="Aharoni" pitchFamily="2" charset="-79"/>
                <a:cs typeface="Aharoni" pitchFamily="2" charset="-79"/>
              </a:rPr>
              <a:t>Act to alleviate people’s loneliness and isolation</a:t>
            </a:r>
          </a:p>
          <a:p>
            <a:pPr marL="514350" indent="-514350">
              <a:buFont typeface="+mj-lt"/>
              <a:buAutoNum type="arabicPeriod"/>
            </a:pPr>
            <a:endParaRPr lang="en-GB" sz="1800" dirty="0">
              <a:latin typeface="Aharoni" pitchFamily="2" charset="-79"/>
              <a:cs typeface="Aharoni" pitchFamily="2" charset="-79"/>
            </a:endParaRPr>
          </a:p>
        </p:txBody>
      </p:sp>
      <p:pic>
        <p:nvPicPr>
          <p:cNvPr id="4" name="Picture 3"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7308304" y="5085184"/>
            <a:ext cx="1556395" cy="162840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3"/>
          <p:cNvSpPr>
            <a:spLocks noChangeArrowheads="1"/>
          </p:cNvSpPr>
          <p:nvPr/>
        </p:nvSpPr>
        <p:spPr bwMode="auto">
          <a:xfrm flipV="1">
            <a:off x="449263" y="1557338"/>
            <a:ext cx="8277225" cy="4822825"/>
          </a:xfrm>
          <a:prstGeom prst="roundRect">
            <a:avLst>
              <a:gd name="adj" fmla="val 2167"/>
            </a:avLst>
          </a:prstGeom>
          <a:solidFill>
            <a:srgbClr val="EFBBC3"/>
          </a:solidFill>
          <a:ln w="9525">
            <a:noFill/>
            <a:round/>
            <a:headEnd/>
            <a:tailEnd/>
          </a:ln>
        </p:spPr>
        <p:txBody>
          <a:bodyPr rot="10800000" wrap="none" anchor="ctr"/>
          <a:lstStyle/>
          <a:p>
            <a:endParaRPr lang="en-GB" altLang="en-US">
              <a:solidFill>
                <a:srgbClr val="000000"/>
              </a:solidFill>
            </a:endParaRPr>
          </a:p>
        </p:txBody>
      </p:sp>
      <p:sp>
        <p:nvSpPr>
          <p:cNvPr id="13315" name="Rectangle 5"/>
          <p:cNvSpPr txBox="1">
            <a:spLocks noGrp="1" noChangeArrowheads="1"/>
          </p:cNvSpPr>
          <p:nvPr/>
        </p:nvSpPr>
        <p:spPr bwMode="auto">
          <a:xfrm>
            <a:off x="6821488" y="6248400"/>
            <a:ext cx="1905000" cy="457200"/>
          </a:xfrm>
          <a:prstGeom prst="rect">
            <a:avLst/>
          </a:prstGeom>
          <a:noFill/>
          <a:ln w="9525">
            <a:noFill/>
            <a:miter lim="800000"/>
            <a:headEnd/>
            <a:tailEnd/>
          </a:ln>
        </p:spPr>
        <p:txBody>
          <a:bodyPr lIns="0" tIns="0" rIns="0" bIns="0" anchor="b"/>
          <a:lstStyle/>
          <a:p>
            <a:pPr algn="r"/>
            <a:fld id="{245A7F92-D966-4BBD-9203-51D219F3624C}" type="slidenum">
              <a:rPr lang="en-US" altLang="en-US" sz="900">
                <a:solidFill>
                  <a:srgbClr val="5F2861"/>
                </a:solidFill>
                <a:ea typeface="ＭＳ Ｐゴシック" pitchFamily="34" charset="-128"/>
              </a:rPr>
              <a:pPr algn="r"/>
              <a:t>50</a:t>
            </a:fld>
            <a:endParaRPr lang="en-US" altLang="en-US" sz="1400">
              <a:solidFill>
                <a:srgbClr val="6D2E69"/>
              </a:solidFill>
              <a:ea typeface="ＭＳ Ｐゴシック" pitchFamily="34" charset="-128"/>
            </a:endParaRPr>
          </a:p>
        </p:txBody>
      </p:sp>
      <p:sp>
        <p:nvSpPr>
          <p:cNvPr id="15364" name="Rectangle 3"/>
          <p:cNvSpPr txBox="1">
            <a:spLocks noChangeArrowheads="1"/>
          </p:cNvSpPr>
          <p:nvPr/>
        </p:nvSpPr>
        <p:spPr bwMode="auto">
          <a:xfrm>
            <a:off x="611188" y="1700213"/>
            <a:ext cx="7632700" cy="823912"/>
          </a:xfrm>
          <a:prstGeom prst="rect">
            <a:avLst/>
          </a:prstGeom>
          <a:noFill/>
          <a:ln>
            <a:noFill/>
          </a:ln>
          <a:extLst/>
        </p:spPr>
        <p:txBody>
          <a:bodyPr lIns="0" tIns="0" rIns="0" bIns="0"/>
          <a:lstStyle>
            <a:lvl1pPr marL="285750" indent="-285750">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285750" indent="-285750">
              <a:defRPr sz="2400">
                <a:solidFill>
                  <a:schemeClr val="tx1"/>
                </a:solidFill>
                <a:latin typeface="Arial" pitchFamily="34" charset="0"/>
                <a:ea typeface="ヒラギノ角ゴ Pro W3" charset="-128"/>
              </a:defRPr>
            </a:lvl3pPr>
            <a:lvl4pPr marL="1657350" indent="-28575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marL="0" indent="0">
              <a:spcAft>
                <a:spcPts val="900"/>
              </a:spcAft>
              <a:buClr>
                <a:srgbClr val="733A70"/>
              </a:buClr>
              <a:buSzPct val="100000"/>
              <a:defRPr/>
            </a:pPr>
            <a:endParaRPr lang="en-GB" sz="1800" dirty="0" smtClean="0">
              <a:solidFill>
                <a:srgbClr val="000000"/>
              </a:solidFill>
            </a:endParaRPr>
          </a:p>
          <a:p>
            <a:pPr>
              <a:spcAft>
                <a:spcPts val="900"/>
              </a:spcAft>
              <a:buClr>
                <a:srgbClr val="733A70"/>
              </a:buClr>
              <a:buSzPct val="100000"/>
              <a:buFontTx/>
              <a:buBlip>
                <a:blip r:embed="rId3"/>
              </a:buBlip>
              <a:defRPr/>
            </a:pPr>
            <a:endParaRPr lang="en-GB" sz="1800" dirty="0" smtClean="0">
              <a:solidFill>
                <a:srgbClr val="000000"/>
              </a:solidFill>
            </a:endParaRPr>
          </a:p>
          <a:p>
            <a:pPr>
              <a:spcAft>
                <a:spcPts val="900"/>
              </a:spcAft>
              <a:buClr>
                <a:srgbClr val="733A70"/>
              </a:buClr>
              <a:buSzPct val="100000"/>
              <a:buFontTx/>
              <a:buBlip>
                <a:blip r:embed="rId3"/>
              </a:buBlip>
              <a:defRPr/>
            </a:pPr>
            <a:endParaRPr lang="en-GB" sz="1800" dirty="0" smtClean="0">
              <a:solidFill>
                <a:srgbClr val="000000"/>
              </a:solidFill>
            </a:endParaRPr>
          </a:p>
          <a:p>
            <a:pPr lvl="2">
              <a:buSzPct val="100000"/>
              <a:buFontTx/>
              <a:buBlip>
                <a:blip r:embed="rId3"/>
              </a:buBlip>
              <a:defRPr/>
            </a:pPr>
            <a:endParaRPr lang="en-GB" sz="1800" dirty="0" smtClean="0">
              <a:solidFill>
                <a:srgbClr val="000000"/>
              </a:solidFill>
            </a:endParaRPr>
          </a:p>
        </p:txBody>
      </p:sp>
      <p:sp>
        <p:nvSpPr>
          <p:cNvPr id="13317" name="Rectangle 2"/>
          <p:cNvSpPr txBox="1">
            <a:spLocks noChangeArrowheads="1"/>
          </p:cNvSpPr>
          <p:nvPr/>
        </p:nvSpPr>
        <p:spPr bwMode="auto">
          <a:xfrm>
            <a:off x="558800" y="620713"/>
            <a:ext cx="5832475" cy="788987"/>
          </a:xfrm>
          <a:prstGeom prst="rect">
            <a:avLst/>
          </a:prstGeom>
          <a:noFill/>
          <a:ln w="9525">
            <a:noFill/>
            <a:miter lim="800000"/>
            <a:headEnd/>
            <a:tailEnd/>
          </a:ln>
        </p:spPr>
        <p:txBody>
          <a:bodyPr lIns="90000" tIns="46800" rIns="90000" bIns="46800"/>
          <a:lstStyle/>
          <a:p>
            <a:pPr marL="0" lvl="1">
              <a:spcAft>
                <a:spcPts val="900"/>
              </a:spcAft>
            </a:pPr>
            <a:r>
              <a:rPr lang="en-GB" altLang="en-US" sz="2800">
                <a:solidFill>
                  <a:srgbClr val="FFFFFF"/>
                </a:solidFill>
              </a:rPr>
              <a:t>Why does this matter?</a:t>
            </a:r>
          </a:p>
        </p:txBody>
      </p:sp>
      <p:pic>
        <p:nvPicPr>
          <p:cNvPr id="13318" name="Picture 2"/>
          <p:cNvPicPr>
            <a:picLocks noChangeAspect="1"/>
          </p:cNvPicPr>
          <p:nvPr/>
        </p:nvPicPr>
        <p:blipFill>
          <a:blip r:embed="rId4" cstate="print"/>
          <a:srcRect/>
          <a:stretch>
            <a:fillRect/>
          </a:stretch>
        </p:blipFill>
        <p:spPr bwMode="auto">
          <a:xfrm>
            <a:off x="1136650" y="1693863"/>
            <a:ext cx="5684838" cy="4548187"/>
          </a:xfrm>
          <a:prstGeom prst="rect">
            <a:avLst/>
          </a:prstGeom>
          <a:noFill/>
          <a:ln w="9525">
            <a:noFill/>
            <a:miter lim="800000"/>
            <a:headEnd/>
            <a:tailEnd/>
          </a:ln>
        </p:spPr>
      </p:pic>
      <p:sp>
        <p:nvSpPr>
          <p:cNvPr id="13319" name="TextBox 3"/>
          <p:cNvSpPr txBox="1">
            <a:spLocks noChangeArrowheads="1"/>
          </p:cNvSpPr>
          <p:nvPr/>
        </p:nvSpPr>
        <p:spPr bwMode="auto">
          <a:xfrm>
            <a:off x="6948488" y="2384425"/>
            <a:ext cx="1778000" cy="3168650"/>
          </a:xfrm>
          <a:prstGeom prst="rect">
            <a:avLst/>
          </a:prstGeom>
          <a:noFill/>
          <a:ln w="9525">
            <a:noFill/>
            <a:miter lim="800000"/>
            <a:headEnd/>
            <a:tailEnd/>
          </a:ln>
        </p:spPr>
        <p:txBody>
          <a:bodyPr>
            <a:spAutoFit/>
          </a:bodyPr>
          <a:lstStyle/>
          <a:p>
            <a:r>
              <a:rPr lang="en-GB" altLang="en-US" sz="4000">
                <a:solidFill>
                  <a:srgbClr val="6C276A"/>
                </a:solidFill>
              </a:rPr>
              <a:t>People are at the heart of it</a:t>
            </a: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3"/>
          <p:cNvSpPr>
            <a:spLocks noChangeArrowheads="1"/>
          </p:cNvSpPr>
          <p:nvPr/>
        </p:nvSpPr>
        <p:spPr bwMode="auto">
          <a:xfrm flipV="1">
            <a:off x="468313" y="1557338"/>
            <a:ext cx="8280400" cy="4824412"/>
          </a:xfrm>
          <a:prstGeom prst="roundRect">
            <a:avLst>
              <a:gd name="adj" fmla="val 2167"/>
            </a:avLst>
          </a:prstGeom>
          <a:solidFill>
            <a:srgbClr val="EFBBC3"/>
          </a:solidFill>
          <a:ln w="9525">
            <a:noFill/>
            <a:round/>
            <a:headEnd/>
            <a:tailEnd/>
          </a:ln>
        </p:spPr>
        <p:txBody>
          <a:bodyPr rot="10800000" wrap="none" anchor="ctr"/>
          <a:lstStyle/>
          <a:p>
            <a:endParaRPr lang="en-US" altLang="en-US">
              <a:solidFill>
                <a:srgbClr val="000000"/>
              </a:solidFill>
            </a:endParaRPr>
          </a:p>
        </p:txBody>
      </p:sp>
      <p:sp>
        <p:nvSpPr>
          <p:cNvPr id="14339" name="Slide Number Placeholder 3"/>
          <p:cNvSpPr>
            <a:spLocks noGrp="1"/>
          </p:cNvSpPr>
          <p:nvPr>
            <p:ph type="sldNum" sz="quarter" idx="10"/>
          </p:nvPr>
        </p:nvSpPr>
        <p:spPr>
          <a:noFill/>
        </p:spPr>
        <p:txBody>
          <a:bodyPr/>
          <a:lstStyle/>
          <a:p>
            <a:fld id="{446B3D90-354A-4FBD-8C10-7F30341D792E}" type="slidenum">
              <a:rPr lang="en-US" altLang="en-US" smtClean="0">
                <a:latin typeface="Arial" charset="0"/>
              </a:rPr>
              <a:pPr/>
              <a:t>51</a:t>
            </a:fld>
            <a:endParaRPr lang="en-US" altLang="en-US" sz="1400" smtClean="0">
              <a:solidFill>
                <a:srgbClr val="6D2E69"/>
              </a:solidFill>
              <a:latin typeface="Arial" charset="0"/>
            </a:endParaRPr>
          </a:p>
        </p:txBody>
      </p:sp>
      <p:sp>
        <p:nvSpPr>
          <p:cNvPr id="14340" name="Rectangle 2"/>
          <p:cNvSpPr>
            <a:spLocks noGrp="1" noChangeArrowheads="1"/>
          </p:cNvSpPr>
          <p:nvPr>
            <p:ph type="title"/>
          </p:nvPr>
        </p:nvSpPr>
        <p:spPr/>
        <p:txBody>
          <a:bodyPr/>
          <a:lstStyle/>
          <a:p>
            <a:pPr eaLnBrk="1" hangingPunct="1"/>
            <a:r>
              <a:rPr lang="en-GB" altLang="en-US" sz="2800" smtClean="0"/>
              <a:t>Get involved</a:t>
            </a:r>
          </a:p>
        </p:txBody>
      </p:sp>
      <p:sp>
        <p:nvSpPr>
          <p:cNvPr id="6148" name="Rectangle 3"/>
          <p:cNvSpPr>
            <a:spLocks noGrp="1" noChangeArrowheads="1"/>
          </p:cNvSpPr>
          <p:nvPr>
            <p:ph type="body" idx="1"/>
          </p:nvPr>
        </p:nvSpPr>
        <p:spPr>
          <a:xfrm>
            <a:off x="611188" y="1773238"/>
            <a:ext cx="7129462" cy="2519362"/>
          </a:xfrm>
        </p:spPr>
        <p:txBody>
          <a:bodyPr/>
          <a:lstStyle/>
          <a:p>
            <a:pPr marL="365125" indent="-365125" eaLnBrk="1" hangingPunct="1">
              <a:lnSpc>
                <a:spcPct val="100000"/>
              </a:lnSpc>
              <a:spcBef>
                <a:spcPts val="0"/>
              </a:spcBef>
              <a:spcAft>
                <a:spcPts val="1000"/>
              </a:spcAft>
              <a:buSzPct val="100000"/>
              <a:buFontTx/>
              <a:buBlip>
                <a:blip r:embed="rId3"/>
              </a:buBlip>
              <a:defRPr/>
            </a:pPr>
            <a:r>
              <a:rPr lang="en-GB" sz="3600" dirty="0" smtClean="0">
                <a:solidFill>
                  <a:srgbClr val="6C276A"/>
                </a:solidFill>
              </a:rPr>
              <a:t>enquiries@cqc.org.uk</a:t>
            </a:r>
            <a:endParaRPr lang="en-GB" sz="3600" dirty="0">
              <a:solidFill>
                <a:srgbClr val="6C276A"/>
              </a:solidFill>
            </a:endParaRPr>
          </a:p>
          <a:p>
            <a:pPr marL="365125" indent="-365125" eaLnBrk="1" hangingPunct="1">
              <a:lnSpc>
                <a:spcPct val="100000"/>
              </a:lnSpc>
              <a:spcBef>
                <a:spcPts val="0"/>
              </a:spcBef>
              <a:spcAft>
                <a:spcPts val="1000"/>
              </a:spcAft>
              <a:buSzPct val="100000"/>
              <a:buFontTx/>
              <a:buBlip>
                <a:blip r:embed="rId3"/>
              </a:buBlip>
              <a:defRPr/>
            </a:pPr>
            <a:r>
              <a:rPr lang="en-GB" sz="3600" dirty="0" smtClean="0">
                <a:solidFill>
                  <a:srgbClr val="6C276A"/>
                </a:solidFill>
              </a:rPr>
              <a:t>    @</a:t>
            </a:r>
            <a:r>
              <a:rPr lang="en-GB" sz="3600" dirty="0" err="1">
                <a:solidFill>
                  <a:srgbClr val="6C276A"/>
                </a:solidFill>
              </a:rPr>
              <a:t>CareQualityComm</a:t>
            </a:r>
            <a:r>
              <a:rPr lang="en-GB" sz="3600" dirty="0">
                <a:solidFill>
                  <a:srgbClr val="6C276A"/>
                </a:solidFill>
              </a:rPr>
              <a:t> </a:t>
            </a:r>
          </a:p>
          <a:p>
            <a:pPr marL="365125" indent="-365125" eaLnBrk="1" hangingPunct="1">
              <a:lnSpc>
                <a:spcPct val="100000"/>
              </a:lnSpc>
              <a:spcBef>
                <a:spcPts val="0"/>
              </a:spcBef>
              <a:spcAft>
                <a:spcPts val="1000"/>
              </a:spcAft>
              <a:buSzPct val="100000"/>
              <a:buFontTx/>
              <a:buBlip>
                <a:blip r:embed="rId3"/>
              </a:buBlip>
              <a:defRPr/>
            </a:pPr>
            <a:r>
              <a:rPr lang="en-GB" sz="3600" dirty="0" smtClean="0">
                <a:solidFill>
                  <a:srgbClr val="5F2861"/>
                </a:solidFill>
              </a:rPr>
              <a:t>www.cqc.org.uk</a:t>
            </a:r>
          </a:p>
          <a:p>
            <a:pPr marL="0" indent="0" eaLnBrk="1" hangingPunct="1">
              <a:lnSpc>
                <a:spcPts val="2400"/>
              </a:lnSpc>
              <a:spcBef>
                <a:spcPts val="0"/>
              </a:spcBef>
              <a:spcAft>
                <a:spcPts val="1000"/>
              </a:spcAft>
              <a:buSzPct val="100000"/>
              <a:defRPr/>
            </a:pPr>
            <a:endParaRPr lang="en-GB" sz="2400" dirty="0"/>
          </a:p>
          <a:p>
            <a:pPr marL="270000" indent="-270000" eaLnBrk="1" hangingPunct="1">
              <a:lnSpc>
                <a:spcPts val="2400"/>
              </a:lnSpc>
              <a:spcBef>
                <a:spcPts val="0"/>
              </a:spcBef>
              <a:spcAft>
                <a:spcPts val="1000"/>
              </a:spcAft>
              <a:buSzPct val="100000"/>
              <a:buFontTx/>
              <a:buBlip>
                <a:blip r:embed="rId3"/>
              </a:buBlip>
              <a:defRPr/>
            </a:pPr>
            <a:endParaRPr lang="en-GB" sz="2400" dirty="0" smtClean="0">
              <a:ea typeface="+mn-ea"/>
            </a:endParaRPr>
          </a:p>
          <a:p>
            <a:pPr marL="270000" indent="-270000" eaLnBrk="1" hangingPunct="1">
              <a:lnSpc>
                <a:spcPts val="2400"/>
              </a:lnSpc>
              <a:spcBef>
                <a:spcPts val="0"/>
              </a:spcBef>
              <a:spcAft>
                <a:spcPts val="1000"/>
              </a:spcAft>
              <a:buSzPct val="100000"/>
              <a:buFontTx/>
              <a:buBlip>
                <a:blip r:embed="rId3"/>
              </a:buBlip>
              <a:defRPr/>
            </a:pPr>
            <a:endParaRPr lang="en-GB" sz="2200" dirty="0">
              <a:ea typeface="+mn-ea"/>
            </a:endParaRPr>
          </a:p>
          <a:p>
            <a:pPr eaLnBrk="1" hangingPunct="1">
              <a:lnSpc>
                <a:spcPts val="2400"/>
              </a:lnSpc>
              <a:spcBef>
                <a:spcPts val="0"/>
              </a:spcBef>
              <a:spcAft>
                <a:spcPts val="1000"/>
              </a:spcAft>
              <a:buFont typeface="Arial" pitchFamily="34" charset="0"/>
              <a:buChar char="•"/>
              <a:defRPr/>
            </a:pPr>
            <a:endParaRPr lang="en-GB" sz="1900" dirty="0" smtClean="0">
              <a:ea typeface="+mn-ea"/>
            </a:endParaRPr>
          </a:p>
          <a:p>
            <a:pPr marL="0" indent="0" eaLnBrk="1" hangingPunct="1">
              <a:lnSpc>
                <a:spcPts val="2400"/>
              </a:lnSpc>
              <a:spcBef>
                <a:spcPts val="0"/>
              </a:spcBef>
              <a:spcAft>
                <a:spcPts val="1000"/>
              </a:spcAft>
              <a:buFontTx/>
              <a:buChar char="•"/>
              <a:defRPr/>
            </a:pPr>
            <a:endParaRPr lang="en-GB" sz="1900" dirty="0" smtClean="0">
              <a:ea typeface="+mn-ea"/>
            </a:endParaRPr>
          </a:p>
          <a:p>
            <a:pPr marL="0" indent="0" eaLnBrk="1" hangingPunct="1">
              <a:lnSpc>
                <a:spcPts val="2400"/>
              </a:lnSpc>
              <a:spcBef>
                <a:spcPts val="0"/>
              </a:spcBef>
              <a:spcAft>
                <a:spcPts val="1000"/>
              </a:spcAft>
              <a:buFontTx/>
              <a:buChar char="•"/>
              <a:defRPr/>
            </a:pPr>
            <a:endParaRPr lang="en-GB" sz="1900" dirty="0" smtClean="0">
              <a:ea typeface="+mn-ea"/>
            </a:endParaRPr>
          </a:p>
          <a:p>
            <a:pPr marL="0" indent="0" eaLnBrk="1" hangingPunct="1">
              <a:lnSpc>
                <a:spcPts val="2400"/>
              </a:lnSpc>
              <a:spcBef>
                <a:spcPts val="0"/>
              </a:spcBef>
              <a:spcAft>
                <a:spcPts val="1000"/>
              </a:spcAft>
              <a:buFontTx/>
              <a:buChar char="•"/>
              <a:defRPr/>
            </a:pPr>
            <a:endParaRPr lang="en-GB" sz="1900" dirty="0" smtClean="0">
              <a:ea typeface="+mn-ea"/>
            </a:endParaRPr>
          </a:p>
        </p:txBody>
      </p:sp>
      <p:pic>
        <p:nvPicPr>
          <p:cNvPr id="14342" name="Picture 8" descr="http://www.ccfinorman.org/wp-content/uploads/2009/03/getinvolved3.gif"/>
          <p:cNvPicPr>
            <a:picLocks noChangeAspect="1" noChangeArrowheads="1"/>
          </p:cNvPicPr>
          <p:nvPr/>
        </p:nvPicPr>
        <p:blipFill>
          <a:blip r:embed="rId4" cstate="print"/>
          <a:srcRect/>
          <a:stretch>
            <a:fillRect/>
          </a:stretch>
        </p:blipFill>
        <p:spPr bwMode="auto">
          <a:xfrm>
            <a:off x="4427538" y="3409950"/>
            <a:ext cx="4032250" cy="2786063"/>
          </a:xfrm>
          <a:prstGeom prst="rect">
            <a:avLst/>
          </a:prstGeom>
          <a:noFill/>
          <a:ln w="9525">
            <a:noFill/>
            <a:miter lim="800000"/>
            <a:headEnd/>
            <a:tailEnd/>
          </a:ln>
        </p:spPr>
      </p:pic>
      <p:pic>
        <p:nvPicPr>
          <p:cNvPr id="14343" name="Picture 2"/>
          <p:cNvPicPr>
            <a:picLocks noChangeAspect="1" noChangeArrowheads="1"/>
          </p:cNvPicPr>
          <p:nvPr/>
        </p:nvPicPr>
        <p:blipFill>
          <a:blip r:embed="rId5" cstate="print"/>
          <a:srcRect/>
          <a:stretch>
            <a:fillRect/>
          </a:stretch>
        </p:blipFill>
        <p:spPr bwMode="auto">
          <a:xfrm>
            <a:off x="1023938" y="2574925"/>
            <a:ext cx="371475" cy="3714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3"/>
          <p:cNvSpPr>
            <a:spLocks noChangeArrowheads="1"/>
          </p:cNvSpPr>
          <p:nvPr/>
        </p:nvSpPr>
        <p:spPr bwMode="auto">
          <a:xfrm flipV="1">
            <a:off x="449263" y="1557338"/>
            <a:ext cx="8277225" cy="4822825"/>
          </a:xfrm>
          <a:prstGeom prst="roundRect">
            <a:avLst>
              <a:gd name="adj" fmla="val 2167"/>
            </a:avLst>
          </a:prstGeom>
          <a:solidFill>
            <a:srgbClr val="EFBBC3"/>
          </a:solidFill>
          <a:ln w="9525">
            <a:noFill/>
            <a:round/>
            <a:headEnd/>
            <a:tailEnd/>
          </a:ln>
        </p:spPr>
        <p:txBody>
          <a:bodyPr rot="10800000" wrap="none" anchor="ctr"/>
          <a:lstStyle/>
          <a:p>
            <a:pPr algn="ctr"/>
            <a:endParaRPr lang="en-GB" altLang="en-US">
              <a:solidFill>
                <a:srgbClr val="000000"/>
              </a:solidFill>
            </a:endParaRPr>
          </a:p>
          <a:p>
            <a:pPr algn="ctr"/>
            <a:endParaRPr lang="en-GB" altLang="en-US">
              <a:solidFill>
                <a:srgbClr val="000000"/>
              </a:solidFill>
            </a:endParaRPr>
          </a:p>
          <a:p>
            <a:pPr algn="ctr"/>
            <a:endParaRPr lang="en-GB" altLang="en-US">
              <a:solidFill>
                <a:srgbClr val="000000"/>
              </a:solidFill>
            </a:endParaRPr>
          </a:p>
          <a:p>
            <a:pPr algn="ctr"/>
            <a:endParaRPr lang="en-GB" altLang="en-US">
              <a:solidFill>
                <a:srgbClr val="000000"/>
              </a:solidFill>
            </a:endParaRPr>
          </a:p>
          <a:p>
            <a:pPr algn="ctr"/>
            <a:endParaRPr lang="en-GB" altLang="en-US">
              <a:solidFill>
                <a:srgbClr val="000000"/>
              </a:solidFill>
            </a:endParaRPr>
          </a:p>
          <a:p>
            <a:pPr algn="ctr"/>
            <a:endParaRPr lang="en-GB" altLang="en-US" sz="2800">
              <a:solidFill>
                <a:srgbClr val="000000"/>
              </a:solidFill>
            </a:endParaRPr>
          </a:p>
          <a:p>
            <a:pPr algn="ctr"/>
            <a:r>
              <a:rPr lang="en-GB" altLang="en-US" sz="2800">
                <a:solidFill>
                  <a:srgbClr val="672861"/>
                </a:solidFill>
              </a:rPr>
              <a:t>www.cqc.org.uk</a:t>
            </a:r>
          </a:p>
          <a:p>
            <a:pPr algn="ctr"/>
            <a:endParaRPr lang="en-GB" altLang="en-US" sz="1400">
              <a:solidFill>
                <a:srgbClr val="672861"/>
              </a:solidFill>
            </a:endParaRPr>
          </a:p>
          <a:p>
            <a:pPr algn="ctr"/>
            <a:r>
              <a:rPr lang="en-GB" altLang="en-US" sz="2800">
                <a:solidFill>
                  <a:srgbClr val="672861"/>
                </a:solidFill>
              </a:rPr>
              <a:t>Sue Howard </a:t>
            </a:r>
          </a:p>
          <a:p>
            <a:pPr algn="ctr"/>
            <a:r>
              <a:rPr lang="en-GB" altLang="en-US" sz="2800">
                <a:solidFill>
                  <a:srgbClr val="672861"/>
                </a:solidFill>
              </a:rPr>
              <a:t>Interim Deputy Chief Inspector of Adult Social Care</a:t>
            </a:r>
          </a:p>
          <a:p>
            <a:pPr algn="ctr"/>
            <a:endParaRPr lang="en-GB" altLang="en-US" sz="900">
              <a:solidFill>
                <a:srgbClr val="672861"/>
              </a:solidFill>
            </a:endParaRPr>
          </a:p>
          <a:p>
            <a:pPr algn="ctr"/>
            <a:endParaRPr lang="en-GB" altLang="en-US">
              <a:solidFill>
                <a:srgbClr val="000000"/>
              </a:solidFill>
            </a:endParaRPr>
          </a:p>
        </p:txBody>
      </p:sp>
      <p:sp>
        <p:nvSpPr>
          <p:cNvPr id="15363" name="Rectangle 5"/>
          <p:cNvSpPr txBox="1">
            <a:spLocks noGrp="1" noChangeArrowheads="1"/>
          </p:cNvSpPr>
          <p:nvPr/>
        </p:nvSpPr>
        <p:spPr bwMode="auto">
          <a:xfrm>
            <a:off x="6821488" y="6248400"/>
            <a:ext cx="1905000" cy="457200"/>
          </a:xfrm>
          <a:prstGeom prst="rect">
            <a:avLst/>
          </a:prstGeom>
          <a:noFill/>
          <a:ln w="9525">
            <a:noFill/>
            <a:miter lim="800000"/>
            <a:headEnd/>
            <a:tailEnd/>
          </a:ln>
        </p:spPr>
        <p:txBody>
          <a:bodyPr lIns="0" tIns="0" rIns="0" bIns="0" anchor="b"/>
          <a:lstStyle/>
          <a:p>
            <a:pPr algn="r"/>
            <a:fld id="{E87EC91A-B5C5-4221-82CC-34477AFC7F75}" type="slidenum">
              <a:rPr lang="en-US" altLang="en-US" sz="900">
                <a:solidFill>
                  <a:srgbClr val="5F2861"/>
                </a:solidFill>
                <a:ea typeface="ＭＳ Ｐゴシック" pitchFamily="34" charset="-128"/>
              </a:rPr>
              <a:pPr algn="r"/>
              <a:t>52</a:t>
            </a:fld>
            <a:endParaRPr lang="en-US" altLang="en-US" sz="1400">
              <a:solidFill>
                <a:srgbClr val="6D2E69"/>
              </a:solidFill>
              <a:ea typeface="ＭＳ Ｐゴシック" pitchFamily="34" charset="-128"/>
            </a:endParaRPr>
          </a:p>
        </p:txBody>
      </p:sp>
      <p:sp>
        <p:nvSpPr>
          <p:cNvPr id="15364" name="Rectangle 3"/>
          <p:cNvSpPr txBox="1">
            <a:spLocks noChangeArrowheads="1"/>
          </p:cNvSpPr>
          <p:nvPr/>
        </p:nvSpPr>
        <p:spPr bwMode="auto">
          <a:xfrm>
            <a:off x="611188" y="1700213"/>
            <a:ext cx="7632700" cy="823912"/>
          </a:xfrm>
          <a:prstGeom prst="rect">
            <a:avLst/>
          </a:prstGeom>
          <a:noFill/>
          <a:ln w="9525">
            <a:noFill/>
            <a:miter lim="800000"/>
            <a:headEnd/>
            <a:tailEnd/>
          </a:ln>
        </p:spPr>
        <p:txBody>
          <a:bodyPr lIns="0" tIns="0" rIns="0" bIns="0"/>
          <a:lstStyle/>
          <a:p>
            <a:pPr marL="819150" lvl="1" indent="-361950">
              <a:spcAft>
                <a:spcPts val="900"/>
              </a:spcAft>
              <a:buClr>
                <a:srgbClr val="733A70"/>
              </a:buClr>
              <a:buSzPct val="100000"/>
              <a:buFontTx/>
              <a:buBlip>
                <a:blip r:embed="rId3"/>
              </a:buBlip>
            </a:pPr>
            <a:endParaRPr lang="en-GB" altLang="en-US" sz="2000">
              <a:solidFill>
                <a:srgbClr val="000000"/>
              </a:solidFill>
            </a:endParaRPr>
          </a:p>
          <a:p>
            <a:pPr marL="285750" indent="-285750">
              <a:spcAft>
                <a:spcPts val="900"/>
              </a:spcAft>
              <a:buClr>
                <a:srgbClr val="733A70"/>
              </a:buClr>
              <a:buSzPct val="100000"/>
              <a:buFontTx/>
              <a:buBlip>
                <a:blip r:embed="rId3"/>
              </a:buBlip>
            </a:pPr>
            <a:endParaRPr lang="en-GB" altLang="en-US" sz="1800">
              <a:solidFill>
                <a:srgbClr val="000000"/>
              </a:solidFill>
            </a:endParaRPr>
          </a:p>
          <a:p>
            <a:pPr marL="285750" indent="-285750">
              <a:spcAft>
                <a:spcPts val="900"/>
              </a:spcAft>
              <a:buClr>
                <a:srgbClr val="733A70"/>
              </a:buClr>
              <a:buSzPct val="100000"/>
              <a:buFontTx/>
              <a:buBlip>
                <a:blip r:embed="rId3"/>
              </a:buBlip>
            </a:pPr>
            <a:endParaRPr lang="en-GB" altLang="en-US" sz="1800">
              <a:solidFill>
                <a:srgbClr val="000000"/>
              </a:solidFill>
            </a:endParaRPr>
          </a:p>
          <a:p>
            <a:pPr marL="285750" indent="-285750">
              <a:spcAft>
                <a:spcPts val="900"/>
              </a:spcAft>
              <a:buClr>
                <a:srgbClr val="733A70"/>
              </a:buClr>
              <a:buSzPct val="100000"/>
              <a:buFontTx/>
              <a:buBlip>
                <a:blip r:embed="rId3"/>
              </a:buBlip>
            </a:pPr>
            <a:endParaRPr lang="en-GB" altLang="en-US" sz="1800">
              <a:solidFill>
                <a:srgbClr val="000000"/>
              </a:solidFill>
            </a:endParaRPr>
          </a:p>
          <a:p>
            <a:pPr marL="285750" lvl="2" indent="-285750">
              <a:buSzPct val="100000"/>
              <a:buFontTx/>
              <a:buBlip>
                <a:blip r:embed="rId3"/>
              </a:buBlip>
            </a:pPr>
            <a:endParaRPr lang="en-GB" altLang="en-US" sz="1800">
              <a:solidFill>
                <a:srgbClr val="000000"/>
              </a:solidFill>
            </a:endParaRPr>
          </a:p>
        </p:txBody>
      </p:sp>
      <p:sp>
        <p:nvSpPr>
          <p:cNvPr id="15365" name="Rectangle 2"/>
          <p:cNvSpPr txBox="1">
            <a:spLocks noChangeArrowheads="1"/>
          </p:cNvSpPr>
          <p:nvPr/>
        </p:nvSpPr>
        <p:spPr bwMode="auto">
          <a:xfrm>
            <a:off x="558800" y="620713"/>
            <a:ext cx="5832475" cy="644525"/>
          </a:xfrm>
          <a:prstGeom prst="rect">
            <a:avLst/>
          </a:prstGeom>
          <a:noFill/>
          <a:ln w="9525">
            <a:noFill/>
            <a:miter lim="800000"/>
            <a:headEnd/>
            <a:tailEnd/>
          </a:ln>
        </p:spPr>
        <p:txBody>
          <a:bodyPr lIns="90000" tIns="46800" rIns="90000" bIns="46800"/>
          <a:lstStyle/>
          <a:p>
            <a:pPr marL="0" lvl="1">
              <a:spcAft>
                <a:spcPts val="900"/>
              </a:spcAft>
            </a:pPr>
            <a:r>
              <a:rPr lang="en-GB" altLang="en-US" sz="2800">
                <a:solidFill>
                  <a:srgbClr val="FFFFFF"/>
                </a:solidFill>
              </a:rPr>
              <a:t>Thank you</a:t>
            </a:r>
          </a:p>
        </p:txBody>
      </p:sp>
      <p:pic>
        <p:nvPicPr>
          <p:cNvPr id="15366" name="Picture 7"/>
          <p:cNvPicPr>
            <a:picLocks noChangeAspect="1"/>
          </p:cNvPicPr>
          <p:nvPr/>
        </p:nvPicPr>
        <p:blipFill>
          <a:blip r:embed="rId4" cstate="print"/>
          <a:srcRect/>
          <a:stretch>
            <a:fillRect/>
          </a:stretch>
        </p:blipFill>
        <p:spPr bwMode="auto">
          <a:xfrm>
            <a:off x="3517900" y="1617663"/>
            <a:ext cx="2139950" cy="23304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204864"/>
            <a:ext cx="7772400" cy="1470025"/>
          </a:xfrm>
        </p:spPr>
        <p:txBody>
          <a:bodyPr/>
          <a:lstStyle/>
          <a:p>
            <a:r>
              <a:rPr lang="en-GB" dirty="0" smtClean="0"/>
              <a:t>Workshops (session 2)</a:t>
            </a:r>
            <a:endParaRPr lang="en-GB" dirty="0"/>
          </a:p>
        </p:txBody>
      </p:sp>
      <p:sp>
        <p:nvSpPr>
          <p:cNvPr id="5" name="Subtitle 4"/>
          <p:cNvSpPr>
            <a:spLocks noGrp="1"/>
          </p:cNvSpPr>
          <p:nvPr>
            <p:ph type="subTitle" idx="1"/>
          </p:nvPr>
        </p:nvSpPr>
        <p:spPr>
          <a:xfrm>
            <a:off x="611560" y="3645024"/>
            <a:ext cx="7992888" cy="1993776"/>
          </a:xfrm>
        </p:spPr>
        <p:txBody>
          <a:bodyPr>
            <a:normAutofit fontScale="92500" lnSpcReduction="20000"/>
          </a:bodyPr>
          <a:lstStyle/>
          <a:p>
            <a:pPr algn="l"/>
            <a:r>
              <a:rPr lang="en-GB" dirty="0" smtClean="0">
                <a:solidFill>
                  <a:srgbClr val="0070C0"/>
                </a:solidFill>
              </a:rPr>
              <a:t>Group 1 Premier Suite 	 	Dignity Do’s 1&amp;7</a:t>
            </a:r>
          </a:p>
          <a:p>
            <a:pPr algn="l"/>
            <a:r>
              <a:rPr lang="en-GB" dirty="0" smtClean="0">
                <a:solidFill>
                  <a:srgbClr val="0070C0"/>
                </a:solidFill>
              </a:rPr>
              <a:t>Group 2 </a:t>
            </a:r>
            <a:r>
              <a:rPr lang="en-GB" dirty="0" err="1" smtClean="0">
                <a:solidFill>
                  <a:srgbClr val="0070C0"/>
                </a:solidFill>
              </a:rPr>
              <a:t>Bracebridge</a:t>
            </a:r>
            <a:r>
              <a:rPr lang="en-GB" dirty="0" smtClean="0">
                <a:solidFill>
                  <a:srgbClr val="0070C0"/>
                </a:solidFill>
              </a:rPr>
              <a:t> Suite	Dignity Do’s 2&amp;9</a:t>
            </a:r>
          </a:p>
          <a:p>
            <a:pPr algn="l"/>
            <a:r>
              <a:rPr lang="en-GB" dirty="0" smtClean="0">
                <a:solidFill>
                  <a:srgbClr val="0070C0"/>
                </a:solidFill>
              </a:rPr>
              <a:t>Group 3 </a:t>
            </a:r>
            <a:r>
              <a:rPr lang="en-GB" dirty="0" err="1" smtClean="0">
                <a:solidFill>
                  <a:srgbClr val="0070C0"/>
                </a:solidFill>
              </a:rPr>
              <a:t>Bracebridge</a:t>
            </a:r>
            <a:r>
              <a:rPr lang="en-GB" dirty="0" smtClean="0">
                <a:solidFill>
                  <a:srgbClr val="0070C0"/>
                </a:solidFill>
              </a:rPr>
              <a:t> Suite 	Dignity Do’s 3&amp;5</a:t>
            </a:r>
          </a:p>
          <a:p>
            <a:pPr algn="l"/>
            <a:r>
              <a:rPr lang="en-GB" dirty="0" smtClean="0">
                <a:solidFill>
                  <a:srgbClr val="0070C0"/>
                </a:solidFill>
              </a:rPr>
              <a:t>Group 4 </a:t>
            </a:r>
            <a:r>
              <a:rPr lang="en-GB" dirty="0" err="1" smtClean="0">
                <a:solidFill>
                  <a:srgbClr val="0070C0"/>
                </a:solidFill>
              </a:rPr>
              <a:t>Bracebridge</a:t>
            </a:r>
            <a:r>
              <a:rPr lang="en-GB" dirty="0" smtClean="0">
                <a:solidFill>
                  <a:srgbClr val="0070C0"/>
                </a:solidFill>
              </a:rPr>
              <a:t> Suite 	Dignity Do’s 4&amp;6</a:t>
            </a:r>
            <a:endParaRPr lang="en-GB" dirty="0">
              <a:solidFill>
                <a:srgbClr val="0070C0"/>
              </a:solidFill>
            </a:endParaRPr>
          </a:p>
        </p:txBody>
      </p:sp>
      <p:pic>
        <p:nvPicPr>
          <p:cNvPr id="6" name="Picture 5"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70C0"/>
                </a:solidFill>
                <a:latin typeface="Arial Black" pitchFamily="34" charset="0"/>
              </a:rPr>
              <a:t>DIGNITY DO’s</a:t>
            </a:r>
            <a:endParaRPr lang="en-GB" dirty="0">
              <a:solidFill>
                <a:srgbClr val="0070C0"/>
              </a:solidFill>
              <a:latin typeface="Arial Black" pitchFamily="34" charset="0"/>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1800" dirty="0" smtClean="0">
                <a:solidFill>
                  <a:srgbClr val="0070C0"/>
                </a:solidFill>
                <a:latin typeface="Aharoni" pitchFamily="2" charset="-79"/>
                <a:cs typeface="Aharoni" pitchFamily="2" charset="-79"/>
              </a:rPr>
              <a:t>Have a zero tolerance of all forms of abuse</a:t>
            </a:r>
          </a:p>
          <a:p>
            <a:pPr marL="514350" indent="-514350">
              <a:buFont typeface="+mj-lt"/>
              <a:buAutoNum type="arabicPeriod"/>
            </a:pPr>
            <a:r>
              <a:rPr lang="en-GB" sz="1800" dirty="0" smtClean="0">
                <a:solidFill>
                  <a:srgbClr val="0070C0"/>
                </a:solidFill>
                <a:latin typeface="Aharoni" pitchFamily="2" charset="-79"/>
                <a:cs typeface="Aharoni" pitchFamily="2" charset="-79"/>
              </a:rPr>
              <a:t>Support people with the same respect you would want for yourself or a member of your family</a:t>
            </a:r>
          </a:p>
          <a:p>
            <a:pPr marL="514350" indent="-514350">
              <a:buFont typeface="+mj-lt"/>
              <a:buAutoNum type="arabicPeriod"/>
            </a:pPr>
            <a:r>
              <a:rPr lang="en-GB" sz="1800" dirty="0" smtClean="0">
                <a:solidFill>
                  <a:srgbClr val="0070C0"/>
                </a:solidFill>
                <a:latin typeface="Aharoni" pitchFamily="2" charset="-79"/>
                <a:cs typeface="Aharoni" pitchFamily="2" charset="-79"/>
              </a:rPr>
              <a:t>Treat each person as an individual by offering a personalised service</a:t>
            </a:r>
          </a:p>
          <a:p>
            <a:pPr marL="514350" indent="-514350">
              <a:buFont typeface="+mj-lt"/>
              <a:buAutoNum type="arabicPeriod"/>
            </a:pPr>
            <a:r>
              <a:rPr lang="en-GB" sz="1800" dirty="0" smtClean="0">
                <a:solidFill>
                  <a:srgbClr val="0070C0"/>
                </a:solidFill>
                <a:latin typeface="Aharoni" pitchFamily="2" charset="-79"/>
                <a:cs typeface="Aharoni" pitchFamily="2" charset="-79"/>
              </a:rPr>
              <a:t>Enable people to maintain the maximum possible level of independence, choice and control</a:t>
            </a:r>
          </a:p>
          <a:p>
            <a:pPr marL="514350" indent="-514350">
              <a:buFont typeface="+mj-lt"/>
              <a:buAutoNum type="arabicPeriod"/>
            </a:pPr>
            <a:r>
              <a:rPr lang="en-GB" sz="1800" dirty="0" smtClean="0">
                <a:solidFill>
                  <a:srgbClr val="0070C0"/>
                </a:solidFill>
                <a:latin typeface="Aharoni" pitchFamily="2" charset="-79"/>
                <a:cs typeface="Aharoni" pitchFamily="2" charset="-79"/>
              </a:rPr>
              <a:t>Listen and support people to express their needs and wants</a:t>
            </a:r>
          </a:p>
          <a:p>
            <a:pPr marL="514350" indent="-514350">
              <a:buFont typeface="+mj-lt"/>
              <a:buAutoNum type="arabicPeriod"/>
            </a:pPr>
            <a:r>
              <a:rPr lang="en-GB" sz="1800" dirty="0" smtClean="0">
                <a:solidFill>
                  <a:srgbClr val="0070C0"/>
                </a:solidFill>
                <a:latin typeface="Aharoni" pitchFamily="2" charset="-79"/>
                <a:cs typeface="Aharoni" pitchFamily="2" charset="-79"/>
              </a:rPr>
              <a:t>Respect people’s right to privacy</a:t>
            </a:r>
          </a:p>
          <a:p>
            <a:pPr marL="514350" indent="-514350">
              <a:buFont typeface="+mj-lt"/>
              <a:buAutoNum type="arabicPeriod"/>
            </a:pPr>
            <a:r>
              <a:rPr lang="en-GB" sz="1800" dirty="0" smtClean="0">
                <a:solidFill>
                  <a:srgbClr val="0070C0"/>
                </a:solidFill>
                <a:latin typeface="Aharoni" pitchFamily="2" charset="-79"/>
                <a:cs typeface="Aharoni" pitchFamily="2" charset="-79"/>
              </a:rPr>
              <a:t>Ensure people feel able to complain without fear of retribution</a:t>
            </a:r>
          </a:p>
          <a:p>
            <a:pPr marL="514350" indent="-514350">
              <a:buFont typeface="+mj-lt"/>
              <a:buAutoNum type="arabicPeriod"/>
            </a:pPr>
            <a:r>
              <a:rPr lang="en-GB" sz="1800" dirty="0" smtClean="0">
                <a:solidFill>
                  <a:srgbClr val="0070C0"/>
                </a:solidFill>
                <a:latin typeface="Aharoni" pitchFamily="2" charset="-79"/>
                <a:cs typeface="Aharoni" pitchFamily="2" charset="-79"/>
              </a:rPr>
              <a:t>Engage with family members and carers as care partners</a:t>
            </a:r>
          </a:p>
          <a:p>
            <a:pPr marL="514350" indent="-514350">
              <a:buFont typeface="+mj-lt"/>
              <a:buAutoNum type="arabicPeriod"/>
            </a:pPr>
            <a:r>
              <a:rPr lang="en-GB" sz="1800" dirty="0" smtClean="0">
                <a:solidFill>
                  <a:srgbClr val="0070C0"/>
                </a:solidFill>
                <a:latin typeface="Aharoni" pitchFamily="2" charset="-79"/>
                <a:cs typeface="Aharoni" pitchFamily="2" charset="-79"/>
              </a:rPr>
              <a:t>Assist people to maintain confidence and a positive self-esteem</a:t>
            </a:r>
          </a:p>
          <a:p>
            <a:pPr marL="514350" indent="-514350">
              <a:buFont typeface="+mj-lt"/>
              <a:buAutoNum type="arabicPeriod"/>
            </a:pPr>
            <a:r>
              <a:rPr lang="en-GB" sz="1800" dirty="0" smtClean="0">
                <a:solidFill>
                  <a:srgbClr val="0070C0"/>
                </a:solidFill>
                <a:latin typeface="Aharoni" pitchFamily="2" charset="-79"/>
                <a:cs typeface="Aharoni" pitchFamily="2" charset="-79"/>
              </a:rPr>
              <a:t>Act to alleviate people’s loneliness and isolation</a:t>
            </a:r>
          </a:p>
          <a:p>
            <a:pPr marL="514350" indent="-514350">
              <a:buFont typeface="+mj-lt"/>
              <a:buAutoNum type="arabicPeriod"/>
            </a:pPr>
            <a:endParaRPr lang="en-GB" sz="1800" dirty="0">
              <a:latin typeface="Aharoni" pitchFamily="2" charset="-79"/>
              <a:cs typeface="Aharoni" pitchFamily="2" charset="-79"/>
            </a:endParaRPr>
          </a:p>
        </p:txBody>
      </p:sp>
      <p:pic>
        <p:nvPicPr>
          <p:cNvPr id="4" name="Picture 3"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7308304" y="5085184"/>
            <a:ext cx="1556395" cy="162840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3501008"/>
            <a:ext cx="7772400" cy="1470025"/>
          </a:xfrm>
        </p:spPr>
        <p:txBody>
          <a:bodyPr/>
          <a:lstStyle/>
          <a:p>
            <a:r>
              <a:rPr lang="en-GB" dirty="0" smtClean="0">
                <a:solidFill>
                  <a:srgbClr val="0070C0"/>
                </a:solidFill>
              </a:rPr>
              <a:t>The </a:t>
            </a:r>
            <a:r>
              <a:rPr lang="en-GB" dirty="0">
                <a:solidFill>
                  <a:srgbClr val="0070C0"/>
                </a:solidFill>
              </a:rPr>
              <a:t>W</a:t>
            </a:r>
            <a:r>
              <a:rPr lang="en-GB" dirty="0" smtClean="0">
                <a:solidFill>
                  <a:srgbClr val="0070C0"/>
                </a:solidFill>
              </a:rPr>
              <a:t>ay Forward – Getting Connected</a:t>
            </a:r>
            <a:endParaRPr lang="en-GB" dirty="0">
              <a:solidFill>
                <a:srgbClr val="0070C0"/>
              </a:solidFill>
            </a:endParaRPr>
          </a:p>
        </p:txBody>
      </p:sp>
      <p:pic>
        <p:nvPicPr>
          <p:cNvPr id="6" name="Picture 5"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3140968"/>
            <a:ext cx="7772400" cy="1470025"/>
          </a:xfrm>
        </p:spPr>
        <p:txBody>
          <a:bodyPr>
            <a:normAutofit/>
          </a:bodyPr>
          <a:lstStyle/>
          <a:p>
            <a:r>
              <a:rPr lang="en-GB" sz="4000" dirty="0" smtClean="0">
                <a:solidFill>
                  <a:srgbClr val="0070C0"/>
                </a:solidFill>
              </a:rPr>
              <a:t>Plenary: Panel of </a:t>
            </a:r>
            <a:r>
              <a:rPr lang="en-GB" sz="4000" dirty="0">
                <a:solidFill>
                  <a:srgbClr val="0070C0"/>
                </a:solidFill>
              </a:rPr>
              <a:t>C</a:t>
            </a:r>
            <a:r>
              <a:rPr lang="en-GB" sz="4000" dirty="0" smtClean="0">
                <a:solidFill>
                  <a:srgbClr val="0070C0"/>
                </a:solidFill>
              </a:rPr>
              <a:t>ouncil Members</a:t>
            </a:r>
            <a:endParaRPr lang="en-GB" sz="4000" dirty="0">
              <a:solidFill>
                <a:srgbClr val="0070C0"/>
              </a:solidFill>
            </a:endParaRPr>
          </a:p>
        </p:txBody>
      </p:sp>
      <p:pic>
        <p:nvPicPr>
          <p:cNvPr id="6" name="Picture 5"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780928"/>
            <a:ext cx="7772400" cy="1470025"/>
          </a:xfrm>
        </p:spPr>
        <p:txBody>
          <a:bodyPr>
            <a:normAutofit fontScale="90000"/>
          </a:bodyPr>
          <a:lstStyle/>
          <a:p>
            <a:r>
              <a:rPr lang="en-GB" dirty="0" smtClean="0">
                <a:solidFill>
                  <a:srgbClr val="0070C0"/>
                </a:solidFill>
              </a:rPr>
              <a:t>Thank you for attending the National Dignity Council Annual Conference</a:t>
            </a:r>
            <a:endParaRPr lang="en-GB" dirty="0">
              <a:solidFill>
                <a:srgbClr val="0070C0"/>
              </a:solidFill>
            </a:endParaRPr>
          </a:p>
        </p:txBody>
      </p:sp>
      <p:sp>
        <p:nvSpPr>
          <p:cNvPr id="5" name="Subtitle 4"/>
          <p:cNvSpPr>
            <a:spLocks noGrp="1"/>
          </p:cNvSpPr>
          <p:nvPr>
            <p:ph type="subTitle" idx="1"/>
          </p:nvPr>
        </p:nvSpPr>
        <p:spPr>
          <a:xfrm>
            <a:off x="1403648" y="4941168"/>
            <a:ext cx="6400800" cy="1752600"/>
          </a:xfrm>
        </p:spPr>
        <p:txBody>
          <a:bodyPr/>
          <a:lstStyle/>
          <a:p>
            <a:r>
              <a:rPr lang="en-GB" dirty="0" smtClean="0">
                <a:solidFill>
                  <a:schemeClr val="accent2"/>
                </a:solidFill>
              </a:rPr>
              <a:t>Have a safe journey home and hope to see you again next year</a:t>
            </a:r>
            <a:endParaRPr lang="en-GB" dirty="0">
              <a:solidFill>
                <a:schemeClr val="accent2"/>
              </a:solidFill>
            </a:endParaRPr>
          </a:p>
        </p:txBody>
      </p:sp>
      <p:pic>
        <p:nvPicPr>
          <p:cNvPr id="6" name="Picture 5"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780928"/>
            <a:ext cx="7772400" cy="1470025"/>
          </a:xfrm>
        </p:spPr>
        <p:txBody>
          <a:bodyPr/>
          <a:lstStyle/>
          <a:p>
            <a:r>
              <a:rPr lang="en-GB" dirty="0" smtClean="0">
                <a:solidFill>
                  <a:srgbClr val="0070C0"/>
                </a:solidFill>
              </a:rPr>
              <a:t>David Pearson</a:t>
            </a:r>
            <a:endParaRPr lang="en-GB" dirty="0">
              <a:solidFill>
                <a:srgbClr val="0070C0"/>
              </a:solidFill>
            </a:endParaRPr>
          </a:p>
        </p:txBody>
      </p:sp>
      <p:sp>
        <p:nvSpPr>
          <p:cNvPr id="5" name="Subtitle 4"/>
          <p:cNvSpPr>
            <a:spLocks noGrp="1"/>
          </p:cNvSpPr>
          <p:nvPr>
            <p:ph type="subTitle" idx="1"/>
          </p:nvPr>
        </p:nvSpPr>
        <p:spPr/>
        <p:txBody>
          <a:bodyPr/>
          <a:lstStyle/>
          <a:p>
            <a:r>
              <a:rPr lang="en-GB" dirty="0" smtClean="0">
                <a:solidFill>
                  <a:schemeClr val="accent2"/>
                </a:solidFill>
              </a:rPr>
              <a:t>President of ADASS</a:t>
            </a:r>
            <a:endParaRPr lang="en-GB" dirty="0">
              <a:solidFill>
                <a:schemeClr val="accent2"/>
              </a:solidFill>
            </a:endParaRPr>
          </a:p>
        </p:txBody>
      </p:sp>
      <p:pic>
        <p:nvPicPr>
          <p:cNvPr id="6" name="Picture 5" descr="DI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275856" y="188640"/>
            <a:ext cx="2276475" cy="2276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4213" y="1989138"/>
            <a:ext cx="7772400" cy="1511300"/>
          </a:xfrm>
        </p:spPr>
        <p:txBody>
          <a:bodyPr>
            <a:normAutofit fontScale="90000"/>
          </a:bodyPr>
          <a:lstStyle/>
          <a:p>
            <a:pPr algn="ctr" eaLnBrk="1" hangingPunct="1"/>
            <a:r>
              <a:rPr lang="en-GB" altLang="en-US" sz="2800" smtClean="0"/>
              <a:t/>
            </a:r>
            <a:br>
              <a:rPr lang="en-GB" altLang="en-US" sz="2800" smtClean="0"/>
            </a:br>
            <a:r>
              <a:rPr lang="en-GB" altLang="en-US" sz="2800" smtClean="0"/>
              <a:t>National Dignity Council Conference</a:t>
            </a:r>
            <a:br>
              <a:rPr lang="en-GB" altLang="en-US" sz="2800" smtClean="0"/>
            </a:br>
            <a:r>
              <a:rPr lang="en-GB" altLang="en-US" sz="2800" smtClean="0"/>
              <a:t/>
            </a:r>
            <a:br>
              <a:rPr lang="en-GB" altLang="en-US" sz="2800" smtClean="0"/>
            </a:br>
            <a:r>
              <a:rPr lang="en-GB" altLang="en-US" sz="2800" smtClean="0"/>
              <a:t>Creating a system that delivers dignity</a:t>
            </a:r>
            <a:br>
              <a:rPr lang="en-GB" altLang="en-US" sz="2800" smtClean="0"/>
            </a:br>
            <a:endParaRPr lang="en-GB" altLang="en-US" sz="2800" smtClean="0"/>
          </a:p>
        </p:txBody>
      </p:sp>
      <p:sp>
        <p:nvSpPr>
          <p:cNvPr id="3075" name="Rectangle 3"/>
          <p:cNvSpPr>
            <a:spLocks noGrp="1" noChangeArrowheads="1"/>
          </p:cNvSpPr>
          <p:nvPr>
            <p:ph type="subTitle" idx="1"/>
          </p:nvPr>
        </p:nvSpPr>
        <p:spPr>
          <a:xfrm>
            <a:off x="1371600" y="3860800"/>
            <a:ext cx="6400800" cy="2160588"/>
          </a:xfrm>
        </p:spPr>
        <p:txBody>
          <a:bodyPr/>
          <a:lstStyle/>
          <a:p>
            <a:pPr eaLnBrk="1" hangingPunct="1">
              <a:lnSpc>
                <a:spcPct val="80000"/>
              </a:lnSpc>
            </a:pPr>
            <a:r>
              <a:rPr lang="en-GB" altLang="en-US" sz="2000" smtClean="0"/>
              <a:t>David Pear</a:t>
            </a:r>
            <a:r>
              <a:rPr lang="en-US" altLang="en-US" sz="2000" smtClean="0"/>
              <a:t>son</a:t>
            </a:r>
          </a:p>
          <a:p>
            <a:pPr eaLnBrk="1" hangingPunct="1">
              <a:lnSpc>
                <a:spcPct val="80000"/>
              </a:lnSpc>
            </a:pPr>
            <a:r>
              <a:rPr lang="en-US" altLang="en-US" sz="2000" smtClean="0"/>
              <a:t>President of the Association of the Directors of Adult Social Services</a:t>
            </a:r>
          </a:p>
          <a:p>
            <a:pPr eaLnBrk="1" hangingPunct="1">
              <a:lnSpc>
                <a:spcPct val="80000"/>
              </a:lnSpc>
            </a:pPr>
            <a:endParaRPr lang="en-US" altLang="en-US" sz="2000" smtClean="0"/>
          </a:p>
          <a:p>
            <a:pPr eaLnBrk="1" hangingPunct="1">
              <a:lnSpc>
                <a:spcPct val="80000"/>
              </a:lnSpc>
            </a:pPr>
            <a:r>
              <a:rPr lang="en-US" altLang="en-US" sz="2000" smtClean="0"/>
              <a:t>Corporate Director, Adult Social Care, Health and Public Protection </a:t>
            </a:r>
          </a:p>
          <a:p>
            <a:pPr eaLnBrk="1" hangingPunct="1">
              <a:lnSpc>
                <a:spcPct val="80000"/>
              </a:lnSpc>
            </a:pPr>
            <a:r>
              <a:rPr lang="en-US" altLang="en-US" sz="2000" smtClean="0"/>
              <a:t>Nottinghamshire County Council</a:t>
            </a:r>
          </a:p>
          <a:p>
            <a:pPr eaLnBrk="1" hangingPunct="1">
              <a:lnSpc>
                <a:spcPct val="80000"/>
              </a:lnSpc>
            </a:pPr>
            <a:endParaRPr lang="en-GB" altLang="en-US" sz="200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altLang="en-US" smtClean="0"/>
              <a:t>About Adult Social Care</a:t>
            </a:r>
          </a:p>
        </p:txBody>
      </p:sp>
      <p:sp>
        <p:nvSpPr>
          <p:cNvPr id="4099" name="Rectangle 3"/>
          <p:cNvSpPr>
            <a:spLocks noGrp="1" noChangeArrowheads="1"/>
          </p:cNvSpPr>
          <p:nvPr>
            <p:ph idx="1"/>
          </p:nvPr>
        </p:nvSpPr>
        <p:spPr>
          <a:xfrm>
            <a:off x="468313" y="1989138"/>
            <a:ext cx="8191500" cy="4094162"/>
          </a:xfrm>
        </p:spPr>
        <p:txBody>
          <a:bodyPr>
            <a:normAutofit fontScale="92500" lnSpcReduction="20000"/>
          </a:bodyPr>
          <a:lstStyle/>
          <a:p>
            <a:pPr eaLnBrk="1" hangingPunct="1"/>
            <a:endParaRPr lang="en-US" altLang="en-US" smtClean="0"/>
          </a:p>
          <a:p>
            <a:pPr eaLnBrk="1" hangingPunct="1"/>
            <a:r>
              <a:rPr lang="en-US" altLang="en-US" smtClean="0"/>
              <a:t>1.3 million people</a:t>
            </a:r>
          </a:p>
          <a:p>
            <a:pPr eaLnBrk="1" hangingPunct="1"/>
            <a:r>
              <a:rPr lang="en-US" altLang="en-US" smtClean="0"/>
              <a:t>1.5 million staff</a:t>
            </a:r>
          </a:p>
          <a:p>
            <a:pPr eaLnBrk="1" hangingPunct="1"/>
            <a:r>
              <a:rPr lang="en-US" altLang="en-US" smtClean="0"/>
              <a:t>2% of public expenditure and going down</a:t>
            </a:r>
          </a:p>
          <a:p>
            <a:pPr eaLnBrk="1" hangingPunct="1"/>
            <a:r>
              <a:rPr lang="en-US" altLang="en-US" smtClean="0"/>
              <a:t>£17.2 billion - £14 billion after income deducted</a:t>
            </a:r>
          </a:p>
          <a:p>
            <a:pPr eaLnBrk="1" hangingPunct="1"/>
            <a:r>
              <a:rPr lang="en-US" altLang="en-US" smtClean="0"/>
              <a:t>152 local authorities responsible for commissioning over half of care and support</a:t>
            </a:r>
          </a:p>
          <a:p>
            <a:pPr eaLnBrk="1" hangingPunct="1"/>
            <a:r>
              <a:rPr lang="en-US" altLang="en-US" smtClean="0"/>
              <a:t>A very large number of organisations providing care and support</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ltLang="en-US" sz="2800" smtClean="0"/>
              <a:t>Some challenges across health and care</a:t>
            </a:r>
          </a:p>
        </p:txBody>
      </p:sp>
      <p:sp>
        <p:nvSpPr>
          <p:cNvPr id="5123" name="Content Placeholder 2"/>
          <p:cNvSpPr>
            <a:spLocks noGrp="1"/>
          </p:cNvSpPr>
          <p:nvPr>
            <p:ph idx="1"/>
          </p:nvPr>
        </p:nvSpPr>
        <p:spPr/>
        <p:txBody>
          <a:bodyPr>
            <a:normAutofit fontScale="92500"/>
          </a:bodyPr>
          <a:lstStyle/>
          <a:p>
            <a:pPr eaLnBrk="1" hangingPunct="1"/>
            <a:r>
              <a:rPr lang="en-GB" altLang="en-US" smtClean="0"/>
              <a:t>Examples of very poor quality care</a:t>
            </a:r>
          </a:p>
          <a:p>
            <a:pPr eaLnBrk="1" hangingPunct="1"/>
            <a:r>
              <a:rPr lang="en-GB" altLang="en-US" smtClean="0"/>
              <a:t>People find it fragmented and difficult to navigate </a:t>
            </a:r>
          </a:p>
          <a:p>
            <a:pPr eaLnBrk="1" hangingPunct="1"/>
            <a:r>
              <a:rPr lang="en-GB" altLang="en-US" smtClean="0"/>
              <a:t>Low paid staff</a:t>
            </a:r>
          </a:p>
          <a:p>
            <a:pPr eaLnBrk="1" hangingPunct="1"/>
            <a:r>
              <a:rPr lang="en-GB" altLang="en-US" smtClean="0"/>
              <a:t>Low investment in training</a:t>
            </a:r>
          </a:p>
          <a:p>
            <a:pPr eaLnBrk="1" hangingPunct="1"/>
            <a:r>
              <a:rPr lang="en-GB" altLang="en-US" smtClean="0"/>
              <a:t>Concerns about the commissioning of services and whether they are properly funding</a:t>
            </a:r>
          </a:p>
          <a:p>
            <a:pPr eaLnBrk="1" hangingPunct="1"/>
            <a:r>
              <a:rPr lang="en-GB" altLang="en-US" smtClean="0"/>
              <a:t>Whilst health spend has remained static social care has had to save 26%</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217</TotalTime>
  <Words>2310</Words>
  <Application>Microsoft Office PowerPoint</Application>
  <PresentationFormat>On-screen Show (4:3)</PresentationFormat>
  <Paragraphs>370</Paragraphs>
  <Slides>57</Slides>
  <Notes>25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National Dignity Council Annual Conference 2014</vt:lpstr>
      <vt:lpstr>Jan Burns</vt:lpstr>
      <vt:lpstr>Paul Burstow MP</vt:lpstr>
      <vt:lpstr>Workshops (session 1)</vt:lpstr>
      <vt:lpstr>DIGNITY DO’s</vt:lpstr>
      <vt:lpstr>David Pearson</vt:lpstr>
      <vt:lpstr> National Dignity Council Conference  Creating a system that delivers dignity </vt:lpstr>
      <vt:lpstr>About Adult Social Care</vt:lpstr>
      <vt:lpstr>Some challenges across health and care</vt:lpstr>
      <vt:lpstr>Social care funding</vt:lpstr>
      <vt:lpstr>The national audit office – 2014 the state of social care in England</vt:lpstr>
      <vt:lpstr>Deprivation of Liberty Safeguards</vt:lpstr>
      <vt:lpstr>The Care Act sets a template for future care</vt:lpstr>
      <vt:lpstr>Slide 14</vt:lpstr>
      <vt:lpstr>The Care Act </vt:lpstr>
      <vt:lpstr>The Care Act</vt:lpstr>
      <vt:lpstr>What is the approach?</vt:lpstr>
      <vt:lpstr>Some of the answers</vt:lpstr>
      <vt:lpstr>Personalise services </vt:lpstr>
      <vt:lpstr>Slide 20</vt:lpstr>
      <vt:lpstr>What the impact can be</vt:lpstr>
      <vt:lpstr>What the impact can be (cont’d)</vt:lpstr>
      <vt:lpstr>So … to culture</vt:lpstr>
      <vt:lpstr>Some thoughts …</vt:lpstr>
      <vt:lpstr>Slide 25</vt:lpstr>
      <vt:lpstr>Slide 26</vt:lpstr>
      <vt:lpstr>Gillian Moncaster</vt:lpstr>
      <vt:lpstr>Winston Churchill Fellowship South Africa 2014</vt:lpstr>
      <vt:lpstr>Slide 29</vt:lpstr>
      <vt:lpstr>Talking to the residents</vt:lpstr>
      <vt:lpstr>Contrasting outlooks - but…</vt:lpstr>
      <vt:lpstr>Contrasting outlooks - but…</vt:lpstr>
      <vt:lpstr> Work in Progress….</vt:lpstr>
      <vt:lpstr>The Missing Generation</vt:lpstr>
      <vt:lpstr>Support at Home?</vt:lpstr>
      <vt:lpstr>Dementia Homes</vt:lpstr>
      <vt:lpstr>Dementia Homes</vt:lpstr>
      <vt:lpstr>The end….. and the beginning!</vt:lpstr>
      <vt:lpstr>Sue Howard</vt:lpstr>
      <vt:lpstr>Slide 40</vt:lpstr>
      <vt:lpstr>Slide 41</vt:lpstr>
      <vt:lpstr>The Mum Test</vt:lpstr>
      <vt:lpstr>CQC operating model</vt:lpstr>
      <vt:lpstr>What will be different</vt:lpstr>
      <vt:lpstr>What will be different: The PIR and questionnaires</vt:lpstr>
      <vt:lpstr>Slide 46</vt:lpstr>
      <vt:lpstr>Slide 47</vt:lpstr>
      <vt:lpstr>Slide 48</vt:lpstr>
      <vt:lpstr>Timetable</vt:lpstr>
      <vt:lpstr>Slide 50</vt:lpstr>
      <vt:lpstr>Get involved</vt:lpstr>
      <vt:lpstr>Slide 52</vt:lpstr>
      <vt:lpstr>Workshops (session 2)</vt:lpstr>
      <vt:lpstr>DIGNITY DO’s</vt:lpstr>
      <vt:lpstr>The Way Forward – Getting Connected</vt:lpstr>
      <vt:lpstr>Plenary: Panel of Council Members</vt:lpstr>
      <vt:lpstr>Thank you for attending the National Dignity Council Annual Conference</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Dignity Council Annual Conference 2014</dc:title>
  <dc:creator>louise.whitley</dc:creator>
  <cp:lastModifiedBy>louise.whitley</cp:lastModifiedBy>
  <cp:revision>14</cp:revision>
  <dcterms:created xsi:type="dcterms:W3CDTF">2014-10-10T08:58:46Z</dcterms:created>
  <dcterms:modified xsi:type="dcterms:W3CDTF">2014-10-13T13:36:15Z</dcterms:modified>
</cp:coreProperties>
</file>